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53"/>
  </p:notesMasterIdLst>
  <p:sldIdLst>
    <p:sldId id="269" r:id="rId2"/>
    <p:sldId id="292" r:id="rId3"/>
    <p:sldId id="500" r:id="rId4"/>
    <p:sldId id="342" r:id="rId5"/>
    <p:sldId id="321" r:id="rId6"/>
    <p:sldId id="331" r:id="rId7"/>
    <p:sldId id="486" r:id="rId8"/>
    <p:sldId id="320" r:id="rId9"/>
    <p:sldId id="478" r:id="rId10"/>
    <p:sldId id="481" r:id="rId11"/>
    <p:sldId id="493" r:id="rId12"/>
    <p:sldId id="345" r:id="rId13"/>
    <p:sldId id="346" r:id="rId14"/>
    <p:sldId id="347" r:id="rId15"/>
    <p:sldId id="469" r:id="rId16"/>
    <p:sldId id="416" r:id="rId17"/>
    <p:sldId id="456" r:id="rId18"/>
    <p:sldId id="483" r:id="rId19"/>
    <p:sldId id="435" r:id="rId20"/>
    <p:sldId id="494" r:id="rId21"/>
    <p:sldId id="322" r:id="rId22"/>
    <p:sldId id="465" r:id="rId23"/>
    <p:sldId id="495" r:id="rId24"/>
    <p:sldId id="489" r:id="rId25"/>
    <p:sldId id="475" r:id="rId26"/>
    <p:sldId id="497" r:id="rId27"/>
    <p:sldId id="335" r:id="rId28"/>
    <p:sldId id="488" r:id="rId29"/>
    <p:sldId id="498" r:id="rId30"/>
    <p:sldId id="473" r:id="rId31"/>
    <p:sldId id="499" r:id="rId32"/>
    <p:sldId id="501" r:id="rId33"/>
    <p:sldId id="502" r:id="rId34"/>
    <p:sldId id="496" r:id="rId35"/>
    <p:sldId id="490" r:id="rId36"/>
    <p:sldId id="338" r:id="rId37"/>
    <p:sldId id="474" r:id="rId38"/>
    <p:sldId id="286" r:id="rId39"/>
    <p:sldId id="467" r:id="rId40"/>
    <p:sldId id="348" r:id="rId41"/>
    <p:sldId id="460" r:id="rId42"/>
    <p:sldId id="464" r:id="rId43"/>
    <p:sldId id="422" r:id="rId44"/>
    <p:sldId id="424" r:id="rId45"/>
    <p:sldId id="438" r:id="rId46"/>
    <p:sldId id="440" r:id="rId47"/>
    <p:sldId id="441" r:id="rId48"/>
    <p:sldId id="439" r:id="rId49"/>
    <p:sldId id="491" r:id="rId50"/>
    <p:sldId id="447" r:id="rId51"/>
    <p:sldId id="462"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95A0A4"/>
    <a:srgbClr val="8E9393"/>
    <a:srgbClr val="8E93AE"/>
    <a:srgbClr val="3A9A2D"/>
    <a:srgbClr val="5F3F85"/>
    <a:srgbClr val="CA4546"/>
    <a:srgbClr val="B60805"/>
    <a:srgbClr val="9372BC"/>
    <a:srgbClr val="876E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2C8FE1-BEE6-4575-AA34-D9C27C08D7C1}" v="92" dt="2023-03-12T11:53:35.177"/>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9" autoAdjust="0"/>
    <p:restoredTop sz="93784" autoAdjust="0"/>
  </p:normalViewPr>
  <p:slideViewPr>
    <p:cSldViewPr snapToGrid="0">
      <p:cViewPr varScale="1">
        <p:scale>
          <a:sx n="41" d="100"/>
          <a:sy n="41" d="100"/>
        </p:scale>
        <p:origin x="32" y="540"/>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1" d="100"/>
          <a:sy n="91" d="100"/>
        </p:scale>
        <p:origin x="3173"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熊谷 渉" userId="b7a4e8598c9bd55e" providerId="LiveId" clId="{F02C8FE1-BEE6-4575-AA34-D9C27C08D7C1}"/>
    <pc:docChg chg="custSel delSld modSld">
      <pc:chgData name="熊谷 渉" userId="b7a4e8598c9bd55e" providerId="LiveId" clId="{F02C8FE1-BEE6-4575-AA34-D9C27C08D7C1}" dt="2023-03-12T11:54:20.518" v="655" actId="20577"/>
      <pc:docMkLst>
        <pc:docMk/>
      </pc:docMkLst>
      <pc:sldChg chg="delSp modSp mod">
        <pc:chgData name="熊谷 渉" userId="b7a4e8598c9bd55e" providerId="LiveId" clId="{F02C8FE1-BEE6-4575-AA34-D9C27C08D7C1}" dt="2023-03-12T10:00:10.084" v="37" actId="12789"/>
        <pc:sldMkLst>
          <pc:docMk/>
          <pc:sldMk cId="67443" sldId="465"/>
        </pc:sldMkLst>
        <pc:spChg chg="mod">
          <ac:chgData name="熊谷 渉" userId="b7a4e8598c9bd55e" providerId="LiveId" clId="{F02C8FE1-BEE6-4575-AA34-D9C27C08D7C1}" dt="2023-03-12T09:59:34.227" v="22" actId="114"/>
          <ac:spMkLst>
            <pc:docMk/>
            <pc:sldMk cId="67443" sldId="465"/>
            <ac:spMk id="4" creationId="{2187E3CB-072E-C9A3-1E93-0B43B21FA051}"/>
          </ac:spMkLst>
        </pc:spChg>
        <pc:spChg chg="mod">
          <ac:chgData name="熊谷 渉" userId="b7a4e8598c9bd55e" providerId="LiveId" clId="{F02C8FE1-BEE6-4575-AA34-D9C27C08D7C1}" dt="2023-03-12T10:00:10.084" v="37" actId="12789"/>
          <ac:spMkLst>
            <pc:docMk/>
            <pc:sldMk cId="67443" sldId="465"/>
            <ac:spMk id="32" creationId="{E0976F2B-82B0-48C9-875C-9F6E6A258BAB}"/>
          </ac:spMkLst>
        </pc:spChg>
        <pc:spChg chg="mod">
          <ac:chgData name="熊谷 渉" userId="b7a4e8598c9bd55e" providerId="LiveId" clId="{F02C8FE1-BEE6-4575-AA34-D9C27C08D7C1}" dt="2023-03-12T09:59:13.246" v="2" actId="114"/>
          <ac:spMkLst>
            <pc:docMk/>
            <pc:sldMk cId="67443" sldId="465"/>
            <ac:spMk id="33" creationId="{8C02EA59-D844-2A2A-C19E-59C2FE39E94C}"/>
          </ac:spMkLst>
        </pc:spChg>
        <pc:spChg chg="mod">
          <ac:chgData name="熊谷 渉" userId="b7a4e8598c9bd55e" providerId="LiveId" clId="{F02C8FE1-BEE6-4575-AA34-D9C27C08D7C1}" dt="2023-03-12T10:00:10.084" v="37" actId="12789"/>
          <ac:spMkLst>
            <pc:docMk/>
            <pc:sldMk cId="67443" sldId="465"/>
            <ac:spMk id="34" creationId="{F6BA9177-DDDC-4680-BFF1-ABAA64D84168}"/>
          </ac:spMkLst>
        </pc:spChg>
        <pc:spChg chg="del">
          <ac:chgData name="熊谷 渉" userId="b7a4e8598c9bd55e" providerId="LiveId" clId="{F02C8FE1-BEE6-4575-AA34-D9C27C08D7C1}" dt="2023-03-12T09:59:59.042" v="33" actId="478"/>
          <ac:spMkLst>
            <pc:docMk/>
            <pc:sldMk cId="67443" sldId="465"/>
            <ac:spMk id="40" creationId="{3DE69EED-5AAF-4CD3-A006-C0E46ACF6210}"/>
          </ac:spMkLst>
        </pc:spChg>
      </pc:sldChg>
      <pc:sldChg chg="modSp mod">
        <pc:chgData name="熊谷 渉" userId="b7a4e8598c9bd55e" providerId="LiveId" clId="{F02C8FE1-BEE6-4575-AA34-D9C27C08D7C1}" dt="2023-03-12T11:54:20.518" v="655" actId="20577"/>
        <pc:sldMkLst>
          <pc:docMk/>
          <pc:sldMk cId="4001216542" sldId="489"/>
        </pc:sldMkLst>
        <pc:graphicFrameChg chg="mod modGraphic">
          <ac:chgData name="熊谷 渉" userId="b7a4e8598c9bd55e" providerId="LiveId" clId="{F02C8FE1-BEE6-4575-AA34-D9C27C08D7C1}" dt="2023-03-12T11:53:56.689" v="649" actId="1036"/>
          <ac:graphicFrameMkLst>
            <pc:docMk/>
            <pc:sldMk cId="4001216542" sldId="489"/>
            <ac:graphicFrameMk id="8" creationId="{F20F6907-D781-43EA-8D6B-7062F3A75296}"/>
          </ac:graphicFrameMkLst>
        </pc:graphicFrameChg>
        <pc:graphicFrameChg chg="mod modGraphic">
          <ac:chgData name="熊谷 渉" userId="b7a4e8598c9bd55e" providerId="LiveId" clId="{F02C8FE1-BEE6-4575-AA34-D9C27C08D7C1}" dt="2023-03-12T11:54:20.518" v="655" actId="20577"/>
          <ac:graphicFrameMkLst>
            <pc:docMk/>
            <pc:sldMk cId="4001216542" sldId="489"/>
            <ac:graphicFrameMk id="9" creationId="{BBCDF99F-1AC2-46D9-AB8D-56A3A80A1566}"/>
          </ac:graphicFrameMkLst>
        </pc:graphicFrameChg>
      </pc:sldChg>
      <pc:sldChg chg="del">
        <pc:chgData name="熊谷 渉" userId="b7a4e8598c9bd55e" providerId="LiveId" clId="{F02C8FE1-BEE6-4575-AA34-D9C27C08D7C1}" dt="2023-03-12T11:52:42.947" v="624" actId="47"/>
        <pc:sldMkLst>
          <pc:docMk/>
          <pc:sldMk cId="4250058236" sldId="492"/>
        </pc:sldMkLst>
      </pc:sldChg>
      <pc:sldChg chg="addSp delSp modSp mod">
        <pc:chgData name="熊谷 渉" userId="b7a4e8598c9bd55e" providerId="LiveId" clId="{F02C8FE1-BEE6-4575-AA34-D9C27C08D7C1}" dt="2023-03-12T11:52:21.139" v="623" actId="1076"/>
        <pc:sldMkLst>
          <pc:docMk/>
          <pc:sldMk cId="1788663528" sldId="495"/>
        </pc:sldMkLst>
        <pc:spChg chg="mod">
          <ac:chgData name="熊谷 渉" userId="b7a4e8598c9bd55e" providerId="LiveId" clId="{F02C8FE1-BEE6-4575-AA34-D9C27C08D7C1}" dt="2023-03-12T11:47:01.197" v="599" actId="20577"/>
          <ac:spMkLst>
            <pc:docMk/>
            <pc:sldMk cId="1788663528" sldId="495"/>
            <ac:spMk id="2" creationId="{3DF058F9-220C-494C-A522-7EB3101CCCC4}"/>
          </ac:spMkLst>
        </pc:spChg>
        <pc:spChg chg="add mod">
          <ac:chgData name="熊谷 渉" userId="b7a4e8598c9bd55e" providerId="LiveId" clId="{F02C8FE1-BEE6-4575-AA34-D9C27C08D7C1}" dt="2023-03-12T11:43:23.159" v="570" actId="1035"/>
          <ac:spMkLst>
            <pc:docMk/>
            <pc:sldMk cId="1788663528" sldId="495"/>
            <ac:spMk id="4" creationId="{8FE1DA27-32C6-89CA-EE85-DCA65352250D}"/>
          </ac:spMkLst>
        </pc:spChg>
        <pc:spChg chg="add del mod">
          <ac:chgData name="熊谷 渉" userId="b7a4e8598c9bd55e" providerId="LiveId" clId="{F02C8FE1-BEE6-4575-AA34-D9C27C08D7C1}" dt="2023-03-12T10:01:50.309" v="52" actId="478"/>
          <ac:spMkLst>
            <pc:docMk/>
            <pc:sldMk cId="1788663528" sldId="495"/>
            <ac:spMk id="6" creationId="{85B57847-2D59-126D-4301-EFA6C13E3278}"/>
          </ac:spMkLst>
        </pc:spChg>
        <pc:spChg chg="add mod">
          <ac:chgData name="熊谷 渉" userId="b7a4e8598c9bd55e" providerId="LiveId" clId="{F02C8FE1-BEE6-4575-AA34-D9C27C08D7C1}" dt="2023-03-12T11:43:26.234" v="573" actId="1038"/>
          <ac:spMkLst>
            <pc:docMk/>
            <pc:sldMk cId="1788663528" sldId="495"/>
            <ac:spMk id="8" creationId="{FF8378E3-52D2-E4F1-FC2C-16FD59FCAA93}"/>
          </ac:spMkLst>
        </pc:spChg>
        <pc:spChg chg="add mod">
          <ac:chgData name="熊谷 渉" userId="b7a4e8598c9bd55e" providerId="LiveId" clId="{F02C8FE1-BEE6-4575-AA34-D9C27C08D7C1}" dt="2023-03-12T11:47:26.165" v="600" actId="1076"/>
          <ac:spMkLst>
            <pc:docMk/>
            <pc:sldMk cId="1788663528" sldId="495"/>
            <ac:spMk id="11" creationId="{9F986A31-8F2D-E734-8986-CCD28413637D}"/>
          </ac:spMkLst>
        </pc:spChg>
        <pc:spChg chg="add mod">
          <ac:chgData name="熊谷 渉" userId="b7a4e8598c9bd55e" providerId="LiveId" clId="{F02C8FE1-BEE6-4575-AA34-D9C27C08D7C1}" dt="2023-03-12T11:47:35.774" v="601"/>
          <ac:spMkLst>
            <pc:docMk/>
            <pc:sldMk cId="1788663528" sldId="495"/>
            <ac:spMk id="16" creationId="{FD2E8700-0E04-E71F-1E06-626250A1A9A6}"/>
          </ac:spMkLst>
        </pc:spChg>
        <pc:spChg chg="add mod">
          <ac:chgData name="熊谷 渉" userId="b7a4e8598c9bd55e" providerId="LiveId" clId="{F02C8FE1-BEE6-4575-AA34-D9C27C08D7C1}" dt="2023-03-12T11:48:00.073" v="603" actId="1076"/>
          <ac:spMkLst>
            <pc:docMk/>
            <pc:sldMk cId="1788663528" sldId="495"/>
            <ac:spMk id="17" creationId="{81C8680A-3482-6B78-98E5-9CDDD4D342B3}"/>
          </ac:spMkLst>
        </pc:spChg>
        <pc:spChg chg="add mod">
          <ac:chgData name="熊谷 渉" userId="b7a4e8598c9bd55e" providerId="LiveId" clId="{F02C8FE1-BEE6-4575-AA34-D9C27C08D7C1}" dt="2023-03-12T11:51:54.409" v="621" actId="1076"/>
          <ac:spMkLst>
            <pc:docMk/>
            <pc:sldMk cId="1788663528" sldId="495"/>
            <ac:spMk id="18" creationId="{23F9DD0A-3D77-A15D-C54C-70795B88DFDB}"/>
          </ac:spMkLst>
        </pc:spChg>
        <pc:spChg chg="add mod">
          <ac:chgData name="熊谷 渉" userId="b7a4e8598c9bd55e" providerId="LiveId" clId="{F02C8FE1-BEE6-4575-AA34-D9C27C08D7C1}" dt="2023-03-12T11:51:56.969" v="622" actId="1076"/>
          <ac:spMkLst>
            <pc:docMk/>
            <pc:sldMk cId="1788663528" sldId="495"/>
            <ac:spMk id="19" creationId="{677A2E3E-DA3D-4A8F-D21D-EA0E74E0EDB2}"/>
          </ac:spMkLst>
        </pc:spChg>
        <pc:spChg chg="add mod">
          <ac:chgData name="熊谷 渉" userId="b7a4e8598c9bd55e" providerId="LiveId" clId="{F02C8FE1-BEE6-4575-AA34-D9C27C08D7C1}" dt="2023-03-12T11:52:21.139" v="623" actId="1076"/>
          <ac:spMkLst>
            <pc:docMk/>
            <pc:sldMk cId="1788663528" sldId="495"/>
            <ac:spMk id="20" creationId="{E30D5102-C45A-B379-6EAD-BDCD7131844F}"/>
          </ac:spMkLst>
        </pc:spChg>
        <pc:spChg chg="add mod">
          <ac:chgData name="熊谷 渉" userId="b7a4e8598c9bd55e" providerId="LiveId" clId="{F02C8FE1-BEE6-4575-AA34-D9C27C08D7C1}" dt="2023-03-12T11:48:14.226" v="619" actId="1076"/>
          <ac:spMkLst>
            <pc:docMk/>
            <pc:sldMk cId="1788663528" sldId="495"/>
            <ac:spMk id="21" creationId="{1F18D7E7-9819-CA84-A6CE-E39C8C2473F2}"/>
          </ac:spMkLst>
        </pc:spChg>
        <pc:spChg chg="add mod">
          <ac:chgData name="熊谷 渉" userId="b7a4e8598c9bd55e" providerId="LiveId" clId="{F02C8FE1-BEE6-4575-AA34-D9C27C08D7C1}" dt="2023-03-12T11:48:17.883" v="620" actId="1076"/>
          <ac:spMkLst>
            <pc:docMk/>
            <pc:sldMk cId="1788663528" sldId="495"/>
            <ac:spMk id="22" creationId="{3D9D96EC-1833-7D92-B327-2A2C56BD6184}"/>
          </ac:spMkLst>
        </pc:spChg>
        <pc:spChg chg="add mod">
          <ac:chgData name="熊谷 渉" userId="b7a4e8598c9bd55e" providerId="LiveId" clId="{F02C8FE1-BEE6-4575-AA34-D9C27C08D7C1}" dt="2023-03-12T11:48:11.503" v="618" actId="1035"/>
          <ac:spMkLst>
            <pc:docMk/>
            <pc:sldMk cId="1788663528" sldId="495"/>
            <ac:spMk id="23" creationId="{74BEB0D5-CAE1-EFEC-3183-3BF92AD490D8}"/>
          </ac:spMkLst>
        </pc:spChg>
        <pc:spChg chg="mod">
          <ac:chgData name="熊谷 渉" userId="b7a4e8598c9bd55e" providerId="LiveId" clId="{F02C8FE1-BEE6-4575-AA34-D9C27C08D7C1}" dt="2023-03-12T11:43:19.155" v="569" actId="552"/>
          <ac:spMkLst>
            <pc:docMk/>
            <pc:sldMk cId="1788663528" sldId="495"/>
            <ac:spMk id="25" creationId="{EBC86665-68B8-44F0-ABE9-65625CC96B60}"/>
          </ac:spMkLst>
        </pc:spChg>
        <pc:spChg chg="mod">
          <ac:chgData name="熊谷 渉" userId="b7a4e8598c9bd55e" providerId="LiveId" clId="{F02C8FE1-BEE6-4575-AA34-D9C27C08D7C1}" dt="2023-03-12T10:12:28.287" v="455" actId="20577"/>
          <ac:spMkLst>
            <pc:docMk/>
            <pc:sldMk cId="1788663528" sldId="495"/>
            <ac:spMk id="56" creationId="{CF1A1A4B-22A1-4443-B141-54CAD4C219FC}"/>
          </ac:spMkLst>
        </pc:spChg>
        <pc:spChg chg="mod">
          <ac:chgData name="熊谷 渉" userId="b7a4e8598c9bd55e" providerId="LiveId" clId="{F02C8FE1-BEE6-4575-AA34-D9C27C08D7C1}" dt="2023-03-12T11:43:19.155" v="569" actId="552"/>
          <ac:spMkLst>
            <pc:docMk/>
            <pc:sldMk cId="1788663528" sldId="495"/>
            <ac:spMk id="95" creationId="{44341ACA-4F5F-45E5-BFD7-E26B2C9018EB}"/>
          </ac:spMkLst>
        </pc:spChg>
        <pc:picChg chg="del mod">
          <ac:chgData name="熊谷 渉" userId="b7a4e8598c9bd55e" providerId="LiveId" clId="{F02C8FE1-BEE6-4575-AA34-D9C27C08D7C1}" dt="2023-03-12T10:13:58.272" v="458" actId="478"/>
          <ac:picMkLst>
            <pc:docMk/>
            <pc:sldMk cId="1788663528" sldId="495"/>
            <ac:picMk id="5" creationId="{9D31AEF8-D7A5-48A6-8CE1-B86BAB9A210C}"/>
          </ac:picMkLst>
        </pc:picChg>
        <pc:picChg chg="del mod">
          <ac:chgData name="熊谷 渉" userId="b7a4e8598c9bd55e" providerId="LiveId" clId="{F02C8FE1-BEE6-4575-AA34-D9C27C08D7C1}" dt="2023-03-12T11:41:07.506" v="462" actId="478"/>
          <ac:picMkLst>
            <pc:docMk/>
            <pc:sldMk cId="1788663528" sldId="495"/>
            <ac:picMk id="7" creationId="{FD497941-C794-4FFC-A557-BD2A0D06E59E}"/>
          </ac:picMkLst>
        </pc:picChg>
        <pc:picChg chg="add mod">
          <ac:chgData name="熊谷 渉" userId="b7a4e8598c9bd55e" providerId="LiveId" clId="{F02C8FE1-BEE6-4575-AA34-D9C27C08D7C1}" dt="2023-03-12T11:42:45.481" v="540" actId="1038"/>
          <ac:picMkLst>
            <pc:docMk/>
            <pc:sldMk cId="1788663528" sldId="495"/>
            <ac:picMk id="13" creationId="{BE5C43B1-8D54-F69F-1D44-6D999B5B4725}"/>
          </ac:picMkLst>
        </pc:picChg>
        <pc:picChg chg="add mod">
          <ac:chgData name="熊谷 渉" userId="b7a4e8598c9bd55e" providerId="LiveId" clId="{F02C8FE1-BEE6-4575-AA34-D9C27C08D7C1}" dt="2023-03-12T11:42:40.340" v="531" actId="1036"/>
          <ac:picMkLst>
            <pc:docMk/>
            <pc:sldMk cId="1788663528" sldId="495"/>
            <ac:picMk id="15" creationId="{EE07BF8A-A1B1-766D-569B-1DF5C7FA5E9A}"/>
          </ac:picMkLst>
        </pc:picChg>
        <pc:cxnChg chg="add del mod">
          <ac:chgData name="熊谷 渉" userId="b7a4e8598c9bd55e" providerId="LiveId" clId="{F02C8FE1-BEE6-4575-AA34-D9C27C08D7C1}" dt="2023-03-12T11:41:39.276" v="483" actId="478"/>
          <ac:cxnSpMkLst>
            <pc:docMk/>
            <pc:sldMk cId="1788663528" sldId="495"/>
            <ac:cxnSpMk id="9" creationId="{64B9E8CE-A599-7045-9969-141E89BA821D}"/>
          </ac:cxnSpMkLst>
        </pc:cxnChg>
        <pc:cxnChg chg="add del mod">
          <ac:chgData name="熊谷 渉" userId="b7a4e8598c9bd55e" providerId="LiveId" clId="{F02C8FE1-BEE6-4575-AA34-D9C27C08D7C1}" dt="2023-03-12T11:42:36.379" v="516" actId="478"/>
          <ac:cxnSpMkLst>
            <pc:docMk/>
            <pc:sldMk cId="1788663528" sldId="495"/>
            <ac:cxnSpMk id="10" creationId="{54959CF6-58B9-6BD4-F105-D0BF9F868131}"/>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150B36-03E6-4D3A-8098-12EB1C30C067}" type="datetimeFigureOut">
              <a:rPr kumimoji="1" lang="ja-JP" altLang="en-US" smtClean="0"/>
              <a:t>2023/3/19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4BF75D-FAA7-4C74-927E-D481AAC481B6}" type="slidenum">
              <a:rPr kumimoji="1" lang="ja-JP" altLang="en-US" smtClean="0"/>
              <a:t>‹#›</a:t>
            </a:fld>
            <a:endParaRPr kumimoji="1" lang="ja-JP" altLang="en-US"/>
          </a:p>
        </p:txBody>
      </p:sp>
    </p:spTree>
    <p:extLst>
      <p:ext uri="{BB962C8B-B14F-4D97-AF65-F5344CB8AC3E}">
        <p14:creationId xmlns:p14="http://schemas.microsoft.com/office/powerpoint/2010/main" val="26980576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ただし、</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11</a:t>
            </a:fld>
            <a:endParaRPr kumimoji="1" lang="ja-JP" altLang="en-US"/>
          </a:p>
        </p:txBody>
      </p:sp>
    </p:spTree>
    <p:extLst>
      <p:ext uri="{BB962C8B-B14F-4D97-AF65-F5344CB8AC3E}">
        <p14:creationId xmlns:p14="http://schemas.microsoft.com/office/powerpoint/2010/main" val="744786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38</a:t>
            </a:fld>
            <a:endParaRPr kumimoji="1" lang="ja-JP" altLang="en-US"/>
          </a:p>
        </p:txBody>
      </p:sp>
    </p:spTree>
    <p:extLst>
      <p:ext uri="{BB962C8B-B14F-4D97-AF65-F5344CB8AC3E}">
        <p14:creationId xmlns:p14="http://schemas.microsoft.com/office/powerpoint/2010/main" val="39324321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1"/>
        </a:solidFill>
        <a:effectLst/>
      </p:bgPr>
    </p:bg>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8536ED1-455B-4DD1-AC0E-800FB7E4ADA4}"/>
              </a:ext>
            </a:extLst>
          </p:cNvPr>
          <p:cNvSpPr/>
          <p:nvPr userDrawn="1"/>
        </p:nvSpPr>
        <p:spPr>
          <a:xfrm>
            <a:off x="0" y="0"/>
            <a:ext cx="3049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黒い背景に白い文字がある&#10;&#10;中程度の精度で自動的に生成された説明">
            <a:extLst>
              <a:ext uri="{FF2B5EF4-FFF2-40B4-BE49-F238E27FC236}">
                <a16:creationId xmlns:a16="http://schemas.microsoft.com/office/drawing/2014/main" id="{497ED59C-FE6C-4EF1-A50C-F72C2D9F3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102" y="410845"/>
            <a:ext cx="2152996" cy="605348"/>
          </a:xfrm>
          <a:prstGeom prst="rect">
            <a:avLst/>
          </a:prstGeom>
        </p:spPr>
      </p:pic>
      <p:pic>
        <p:nvPicPr>
          <p:cNvPr id="5" name="図 4" descr="モニター画面に映る文字&#10;&#10;自動的に生成された説明">
            <a:extLst>
              <a:ext uri="{FF2B5EF4-FFF2-40B4-BE49-F238E27FC236}">
                <a16:creationId xmlns:a16="http://schemas.microsoft.com/office/drawing/2014/main" id="{41E5647C-F0B0-41C0-BC1A-6102B76B0C4A}"/>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3049200" y="1758333"/>
            <a:ext cx="2326656" cy="3314089"/>
          </a:xfrm>
          <a:prstGeom prst="rect">
            <a:avLst/>
          </a:prstGeom>
        </p:spPr>
      </p:pic>
      <p:sp>
        <p:nvSpPr>
          <p:cNvPr id="7" name="タイトル 1">
            <a:extLst>
              <a:ext uri="{FF2B5EF4-FFF2-40B4-BE49-F238E27FC236}">
                <a16:creationId xmlns:a16="http://schemas.microsoft.com/office/drawing/2014/main" id="{A742C218-90A3-40E1-BF8B-7F384AAFC876}"/>
              </a:ext>
            </a:extLst>
          </p:cNvPr>
          <p:cNvSpPr>
            <a:spLocks noGrp="1"/>
          </p:cNvSpPr>
          <p:nvPr>
            <p:ph type="ctrTitle" hasCustomPrompt="1"/>
          </p:nvPr>
        </p:nvSpPr>
        <p:spPr>
          <a:xfrm>
            <a:off x="5264402" y="2536265"/>
            <a:ext cx="6512266" cy="1772496"/>
          </a:xfrm>
        </p:spPr>
        <p:txBody>
          <a:bodyPr anchor="ctr">
            <a:normAutofit/>
          </a:bodyPr>
          <a:lstStyle>
            <a:lvl1pPr>
              <a:defRPr sz="3200" b="1">
                <a:solidFill>
                  <a:schemeClr val="bg1"/>
                </a:solidFill>
                <a:latin typeface="+mn-lt"/>
              </a:defRPr>
            </a:lvl1pPr>
          </a:lstStyle>
          <a:p>
            <a:r>
              <a:rPr kumimoji="1" lang="en-US" altLang="ja-JP" dirty="0"/>
              <a:t>Presentation title here</a:t>
            </a:r>
            <a:endParaRPr kumimoji="1" lang="ja-JP" altLang="en-US" dirty="0"/>
          </a:p>
        </p:txBody>
      </p:sp>
      <p:sp>
        <p:nvSpPr>
          <p:cNvPr id="8" name="テキスト プレースホルダー 10">
            <a:extLst>
              <a:ext uri="{FF2B5EF4-FFF2-40B4-BE49-F238E27FC236}">
                <a16:creationId xmlns:a16="http://schemas.microsoft.com/office/drawing/2014/main" id="{714ACDEC-7535-4FC9-8AE9-A88C40E3C9CC}"/>
              </a:ext>
            </a:extLst>
          </p:cNvPr>
          <p:cNvSpPr>
            <a:spLocks noGrp="1"/>
          </p:cNvSpPr>
          <p:nvPr>
            <p:ph type="body" sz="quarter" idx="13" hasCustomPrompt="1"/>
          </p:nvPr>
        </p:nvSpPr>
        <p:spPr>
          <a:xfrm>
            <a:off x="5264402" y="4681725"/>
            <a:ext cx="5307863" cy="416078"/>
          </a:xfrm>
        </p:spPr>
        <p:txBody>
          <a:bodyPr anchor="b">
            <a:noAutofit/>
          </a:bodyPr>
          <a:lstStyle>
            <a:lvl1pPr marL="0" indent="0">
              <a:buFontTx/>
              <a:buNone/>
              <a:defRPr sz="2000" b="1">
                <a:solidFill>
                  <a:schemeClr val="bg1"/>
                </a:solidFill>
              </a:defRPr>
            </a:lvl1pPr>
          </a:lstStyle>
          <a:p>
            <a:pPr lvl="0"/>
            <a:r>
              <a:rPr kumimoji="1" lang="en-US" altLang="ja-JP" dirty="0"/>
              <a:t>Presenter Name</a:t>
            </a:r>
            <a:endParaRPr kumimoji="1" lang="ja-JP" altLang="en-US" dirty="0"/>
          </a:p>
        </p:txBody>
      </p:sp>
      <p:sp>
        <p:nvSpPr>
          <p:cNvPr id="9" name="テキスト プレースホルダー 10">
            <a:extLst>
              <a:ext uri="{FF2B5EF4-FFF2-40B4-BE49-F238E27FC236}">
                <a16:creationId xmlns:a16="http://schemas.microsoft.com/office/drawing/2014/main" id="{9E33A0B0-15A6-4DC2-965D-6436364BE558}"/>
              </a:ext>
            </a:extLst>
          </p:cNvPr>
          <p:cNvSpPr>
            <a:spLocks noGrp="1"/>
          </p:cNvSpPr>
          <p:nvPr>
            <p:ph type="body" sz="quarter" idx="14" hasCustomPrompt="1"/>
          </p:nvPr>
        </p:nvSpPr>
        <p:spPr>
          <a:xfrm>
            <a:off x="5264402" y="5093413"/>
            <a:ext cx="5307863" cy="630302"/>
          </a:xfrm>
        </p:spPr>
        <p:txBody>
          <a:bodyPr anchor="t">
            <a:noAutofit/>
          </a:bodyPr>
          <a:lstStyle>
            <a:lvl1pPr marL="0" indent="0">
              <a:lnSpc>
                <a:spcPct val="100000"/>
              </a:lnSpc>
              <a:spcBef>
                <a:spcPts val="600"/>
              </a:spcBef>
              <a:buFontTx/>
              <a:buNone/>
              <a:defRPr sz="1400" b="0">
                <a:solidFill>
                  <a:schemeClr val="bg1"/>
                </a:solidFill>
              </a:defRPr>
            </a:lvl1pPr>
          </a:lstStyle>
          <a:p>
            <a:pPr lvl="0"/>
            <a:r>
              <a:rPr kumimoji="1" lang="en-US" altLang="ja-JP" dirty="0"/>
              <a:t>Profile</a:t>
            </a:r>
          </a:p>
          <a:p>
            <a:pPr lvl="0"/>
            <a:r>
              <a:rPr kumimoji="1" lang="en-US" altLang="ja-JP" dirty="0"/>
              <a:t>Profile</a:t>
            </a:r>
          </a:p>
        </p:txBody>
      </p:sp>
      <p:sp>
        <p:nvSpPr>
          <p:cNvPr id="10" name="テキスト プレースホルダー 10">
            <a:extLst>
              <a:ext uri="{FF2B5EF4-FFF2-40B4-BE49-F238E27FC236}">
                <a16:creationId xmlns:a16="http://schemas.microsoft.com/office/drawing/2014/main" id="{1CD9B5D1-9BD4-49F9-8342-A74301BA0E53}"/>
              </a:ext>
            </a:extLst>
          </p:cNvPr>
          <p:cNvSpPr>
            <a:spLocks noGrp="1"/>
          </p:cNvSpPr>
          <p:nvPr>
            <p:ph type="body" sz="quarter" idx="15" hasCustomPrompt="1"/>
          </p:nvPr>
        </p:nvSpPr>
        <p:spPr>
          <a:xfrm>
            <a:off x="5264403" y="5787336"/>
            <a:ext cx="3867622" cy="267216"/>
          </a:xfrm>
        </p:spPr>
        <p:txBody>
          <a:bodyPr anchor="t">
            <a:noAutofit/>
          </a:bodyPr>
          <a:lstStyle>
            <a:lvl1pPr marL="0" indent="0">
              <a:buFontTx/>
              <a:buNone/>
              <a:defRPr sz="1400" b="0">
                <a:solidFill>
                  <a:schemeClr val="bg1"/>
                </a:solidFill>
              </a:defRPr>
            </a:lvl1pPr>
          </a:lstStyle>
          <a:p>
            <a:pPr lvl="0"/>
            <a:r>
              <a:rPr kumimoji="1" lang="en-US" altLang="ja-JP" dirty="0"/>
              <a:t>Month DD, YYYY</a:t>
            </a:r>
            <a:endParaRPr kumimoji="1" lang="ja-JP" altLang="en-US" dirty="0"/>
          </a:p>
        </p:txBody>
      </p:sp>
    </p:spTree>
    <p:extLst>
      <p:ext uri="{BB962C8B-B14F-4D97-AF65-F5344CB8AC3E}">
        <p14:creationId xmlns:p14="http://schemas.microsoft.com/office/powerpoint/2010/main" val="5021746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B-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a:t>
            </a:r>
            <a:r>
              <a:rPr kumimoji="1" lang="ja-JP" altLang="en-US" dirty="0"/>
              <a:t> （</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5" name="コンテンツ プレースホルダー 6">
            <a:extLst>
              <a:ext uri="{FF2B5EF4-FFF2-40B4-BE49-F238E27FC236}">
                <a16:creationId xmlns:a16="http://schemas.microsoft.com/office/drawing/2014/main" id="{9900876A-DF0D-4E40-B8CF-1DB937D26057}"/>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55D98167-FFB8-43AB-8223-CEB7D9DF32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445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B-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3D82198D-E071-4B75-9D47-FDE2D3CE49FC}"/>
              </a:ext>
            </a:extLst>
          </p:cNvPr>
          <p:cNvSpPr>
            <a:spLocks noGrp="1"/>
          </p:cNvSpPr>
          <p:nvPr>
            <p:ph sz="quarter" idx="12" hasCustomPrompt="1"/>
          </p:nvPr>
        </p:nvSpPr>
        <p:spPr>
          <a:xfrm>
            <a:off x="524571" y="2555875"/>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306D5901-EC09-488B-BF04-6F836C7AC064}"/>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r>
              <a:rPr kumimoji="1" lang="ja-JP" altLang="en-US" dirty="0"/>
              <a:t>）</a:t>
            </a:r>
          </a:p>
        </p:txBody>
      </p:sp>
      <p:cxnSp>
        <p:nvCxnSpPr>
          <p:cNvPr id="12" name="直線コネクタ 11">
            <a:extLst>
              <a:ext uri="{FF2B5EF4-FFF2-40B4-BE49-F238E27FC236}">
                <a16:creationId xmlns:a16="http://schemas.microsoft.com/office/drawing/2014/main" id="{B307D79A-52BE-4146-A331-7B04C4DDBD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132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C">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57"/>
          </a:xfr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r>
              <a:rPr kumimoji="1" lang="ja-JP" altLang="en-US" dirty="0"/>
              <a:t>箇条書きレベル</a:t>
            </a:r>
            <a:r>
              <a:rPr kumimoji="1" lang="en-US" altLang="ja-JP" dirty="0"/>
              <a:t>2</a:t>
            </a:r>
          </a:p>
          <a:p>
            <a:pPr lvl="2"/>
            <a:r>
              <a:rPr kumimoji="1" lang="en-US" altLang="ja-JP" dirty="0"/>
              <a:t>Bullets level 3 </a:t>
            </a:r>
            <a:r>
              <a:rPr kumimoji="1" lang="ja-JP" altLang="en-US" dirty="0"/>
              <a:t>箇条書きレベル</a:t>
            </a:r>
            <a:r>
              <a:rPr kumimoji="1" lang="en-US" altLang="ja-JP" dirty="0"/>
              <a:t>3</a:t>
            </a:r>
            <a:endParaRPr kumimoji="1" lang="ja-JP" altLang="en-US" dirty="0"/>
          </a:p>
        </p:txBody>
      </p:sp>
      <p:cxnSp>
        <p:nvCxnSpPr>
          <p:cNvPr id="12" name="直線コネクタ 11">
            <a:extLst>
              <a:ext uri="{FF2B5EF4-FFF2-40B4-BE49-F238E27FC236}">
                <a16:creationId xmlns:a16="http://schemas.microsoft.com/office/drawing/2014/main" id="{C41B10FA-8D83-4BCA-A608-4A184FC94190}"/>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431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C-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indent="-285750">
              <a:buClr>
                <a:schemeClr val="accent1"/>
              </a:buClr>
              <a:buFont typeface="Wingdings" panose="05000000000000000000" pitchFamily="2" charset="2"/>
              <a:buChar char="n"/>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1C5ED058-BE07-45DA-AE41-64A4727D56BD}"/>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  Contents area (Text, Chart, Image) </a:t>
            </a:r>
            <a:endParaRPr kumimoji="1" lang="ja-JP" altLang="en-US" dirty="0"/>
          </a:p>
        </p:txBody>
      </p:sp>
      <p:cxnSp>
        <p:nvCxnSpPr>
          <p:cNvPr id="12" name="直線コネクタ 11">
            <a:extLst>
              <a:ext uri="{FF2B5EF4-FFF2-40B4-BE49-F238E27FC236}">
                <a16:creationId xmlns:a16="http://schemas.microsoft.com/office/drawing/2014/main" id="{FD2BFE38-4F7B-4277-8905-6BAF4EA3B45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646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C-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 （</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9" name="コンテンツ プレースホルダー 6">
            <a:extLst>
              <a:ext uri="{FF2B5EF4-FFF2-40B4-BE49-F238E27FC236}">
                <a16:creationId xmlns:a16="http://schemas.microsoft.com/office/drawing/2014/main" id="{E5D7E7B2-4C8D-4EEA-9FE7-1F4F7895D8C1}"/>
              </a:ext>
            </a:extLst>
          </p:cNvPr>
          <p:cNvSpPr>
            <a:spLocks noGrp="1"/>
          </p:cNvSpPr>
          <p:nvPr>
            <p:ph sz="quarter" idx="12" hasCustomPrompt="1"/>
          </p:nvPr>
        </p:nvSpPr>
        <p:spPr>
          <a:xfrm>
            <a:off x="524571" y="2555875"/>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20" name="コンテンツ プレースホルダー 6">
            <a:extLst>
              <a:ext uri="{FF2B5EF4-FFF2-40B4-BE49-F238E27FC236}">
                <a16:creationId xmlns:a16="http://schemas.microsoft.com/office/drawing/2014/main" id="{BFC2A24A-338B-4F59-9444-366485FBAF8A}"/>
              </a:ext>
            </a:extLst>
          </p:cNvPr>
          <p:cNvSpPr>
            <a:spLocks noGrp="1"/>
          </p:cNvSpPr>
          <p:nvPr>
            <p:ph sz="quarter" idx="13" hasCustomPrompt="1"/>
          </p:nvPr>
        </p:nvSpPr>
        <p:spPr>
          <a:xfrm>
            <a:off x="6273454" y="2555874"/>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en-US" altLang="ja-JP" dirty="0"/>
              <a:t>Contents area (Text, Chart, Image) </a:t>
            </a:r>
            <a:endParaRPr kumimoji="1" lang="ja-JP" altLang="en-US" dirty="0"/>
          </a:p>
        </p:txBody>
      </p:sp>
      <p:cxnSp>
        <p:nvCxnSpPr>
          <p:cNvPr id="12" name="直線コネクタ 11">
            <a:extLst>
              <a:ext uri="{FF2B5EF4-FFF2-40B4-BE49-F238E27FC236}">
                <a16:creationId xmlns:a16="http://schemas.microsoft.com/office/drawing/2014/main" id="{58EBCA68-5498-4B3B-9FFE-F3070AC77FD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223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D-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12" name="テキスト プレースホルダー 2">
            <a:extLst>
              <a:ext uri="{FF2B5EF4-FFF2-40B4-BE49-F238E27FC236}">
                <a16:creationId xmlns:a16="http://schemas.microsoft.com/office/drawing/2014/main" id="{9C657823-6020-461F-BB81-9AE8A3BADC41}"/>
              </a:ext>
            </a:extLst>
          </p:cNvPr>
          <p:cNvSpPr>
            <a:spLocks noGrp="1"/>
          </p:cNvSpPr>
          <p:nvPr>
            <p:ph type="body" sz="quarter" idx="12" hasCustomPrompt="1"/>
          </p:nvPr>
        </p:nvSpPr>
        <p:spPr>
          <a:xfrm>
            <a:off x="517055" y="1256043"/>
            <a:ext cx="4485785" cy="4662435"/>
          </a:xfrm>
        </p:spPr>
        <p:txBody>
          <a:bodyPr>
            <a:noAutofit/>
          </a:bodyPr>
          <a:lstStyle>
            <a:lvl1pPr marL="0" marR="0" indent="0" algn="l" defTabSz="914400" rtl="0" eaLnBrk="1" fontAlgn="auto" latinLnBrk="0" hangingPunct="1">
              <a:lnSpc>
                <a:spcPct val="100000"/>
              </a:lnSpc>
              <a:spcBef>
                <a:spcPts val="1000"/>
              </a:spcBef>
              <a:spcAft>
                <a:spcPts val="600"/>
              </a:spcAft>
              <a:buClr>
                <a:schemeClr val="accent1"/>
              </a:buClr>
              <a:buSzTx/>
              <a:buFontTx/>
              <a:buNone/>
              <a:tabLst/>
              <a:defRPr sz="2400" b="1">
                <a:solidFill>
                  <a:schemeClr val="accent1"/>
                </a:solidFill>
              </a:defRPr>
            </a:lvl1pPr>
            <a:lvl2pPr marL="177800" indent="-177800">
              <a:lnSpc>
                <a:spcPct val="150000"/>
              </a:lnSpc>
              <a:spcBef>
                <a:spcPts val="1200"/>
              </a:spcBef>
              <a:buClr>
                <a:schemeClr val="accent1"/>
              </a:buClr>
              <a:buFont typeface="Arial" panose="020B0604020202020204" pitchFamily="34" charset="0"/>
              <a:buChar char="•"/>
              <a:defRPr sz="1800"/>
            </a:lvl2pPr>
            <a:lvl3pPr marL="1200150" indent="-285750">
              <a:buFont typeface="Arial" panose="020B0604020202020204" pitchFamily="34" charset="0"/>
              <a:buChar char="•"/>
              <a:defRPr sz="1400"/>
            </a:lvl3pPr>
            <a:lvl4pPr marL="1371600" indent="0">
              <a:buFontTx/>
              <a:buNone/>
              <a:defRPr sz="1800"/>
            </a:lvl4pPr>
            <a:lvl5pPr marL="1828800" indent="0">
              <a:buFontTx/>
              <a:buNone/>
              <a:defRPr sz="1800"/>
            </a:lvl5pPr>
          </a:lstStyle>
          <a:p>
            <a:pPr marL="0" marR="0" lvl="0" indent="0" algn="l" defTabSz="914400" rtl="0" eaLnBrk="1" fontAlgn="auto" latinLnBrk="0" hangingPunct="1">
              <a:lnSpc>
                <a:spcPct val="100000"/>
              </a:lnSpc>
              <a:spcBef>
                <a:spcPts val="1000"/>
              </a:spcBef>
              <a:spcAft>
                <a:spcPts val="600"/>
              </a:spcAft>
              <a:buClr>
                <a:schemeClr val="accent1"/>
              </a:buClr>
              <a:buSzTx/>
              <a:buFontTx/>
              <a:buNone/>
              <a:tabLst/>
              <a:defRPr/>
            </a:pPr>
            <a:r>
              <a:rPr kumimoji="1" lang="en-US" altLang="ja-JP" dirty="0"/>
              <a:t>Bullets</a:t>
            </a:r>
            <a:r>
              <a:rPr kumimoji="1" lang="ja-JP" altLang="en-US" dirty="0"/>
              <a:t> </a:t>
            </a:r>
            <a:r>
              <a:rPr kumimoji="1" lang="en-US" altLang="ja-JP" dirty="0"/>
              <a:t>level 1 </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endParaRPr kumimoji="1" lang="ja-JP" altLang="en-US" dirty="0"/>
          </a:p>
        </p:txBody>
      </p:sp>
      <p:sp>
        <p:nvSpPr>
          <p:cNvPr id="15" name="コンテンツ プレースホルダー 6">
            <a:extLst>
              <a:ext uri="{FF2B5EF4-FFF2-40B4-BE49-F238E27FC236}">
                <a16:creationId xmlns:a16="http://schemas.microsoft.com/office/drawing/2014/main" id="{938C2E17-BBCA-4F4F-9BCA-E2CE44D41D7D}"/>
              </a:ext>
            </a:extLst>
          </p:cNvPr>
          <p:cNvSpPr>
            <a:spLocks noGrp="1"/>
          </p:cNvSpPr>
          <p:nvPr>
            <p:ph sz="quarter" idx="13" hasCustomPrompt="1"/>
          </p:nvPr>
        </p:nvSpPr>
        <p:spPr>
          <a:xfrm>
            <a:off x="5303251" y="1256044"/>
            <a:ext cx="6371694" cy="4634384"/>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　</a:t>
            </a:r>
            <a:r>
              <a:rPr kumimoji="1" lang="en-US" altLang="ja-JP" dirty="0"/>
              <a:t>/  Contents area (Text, Chart, Image) </a:t>
            </a:r>
            <a:endParaRPr kumimoji="1" lang="ja-JP" altLang="en-US" dirty="0"/>
          </a:p>
        </p:txBody>
      </p:sp>
      <p:cxnSp>
        <p:nvCxnSpPr>
          <p:cNvPr id="16" name="直線コネクタ 15">
            <a:extLst>
              <a:ext uri="{FF2B5EF4-FFF2-40B4-BE49-F238E27FC236}">
                <a16:creationId xmlns:a16="http://schemas.microsoft.com/office/drawing/2014/main" id="{ABA07C0B-8D2A-4C03-A924-8EC9070994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735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_D-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256044"/>
            <a:ext cx="4476976" cy="4634387"/>
          </a:xfrm>
        </p:spPr>
        <p:txBody>
          <a:bodyPr wrap="square" anchor="ctr">
            <a:normAutofit/>
          </a:bodyPr>
          <a:lstStyle>
            <a:lvl1pPr marL="0" indent="0">
              <a:lnSpc>
                <a:spcPct val="150000"/>
              </a:lnSpc>
              <a:spcBef>
                <a:spcPts val="0"/>
              </a:spcBef>
              <a:buClr>
                <a:schemeClr val="bg2"/>
              </a:buClr>
              <a:buFontTx/>
              <a:buNone/>
              <a:defRPr sz="1800"/>
            </a:lvl1pPr>
            <a:lvl2pPr marL="341313" indent="0">
              <a:lnSpc>
                <a:spcPct val="150000"/>
              </a:lnSpc>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ja-JP" altLang="en-US" dirty="0"/>
              <a:t>説明文挿入 </a:t>
            </a:r>
            <a:r>
              <a:rPr kumimoji="1" lang="en-US" altLang="ja-JP" dirty="0"/>
              <a:t>/ Description</a:t>
            </a:r>
            <a:r>
              <a:rPr kumimoji="1" lang="ja-JP" altLang="en-US" dirty="0"/>
              <a:t>　</a:t>
            </a:r>
            <a:r>
              <a:rPr kumimoji="1" lang="en-US" altLang="ja-JP" dirty="0"/>
              <a:t>text </a:t>
            </a:r>
            <a:r>
              <a:rPr kumimoji="1" lang="ja-JP" altLang="en-US" dirty="0"/>
              <a:t>　</a:t>
            </a:r>
            <a:r>
              <a:rPr kumimoji="1" lang="en-US" altLang="ja-JP" dirty="0"/>
              <a:t>20pt.</a:t>
            </a:r>
            <a:endParaRPr kumimoji="1" lang="ja-JP" altLang="en-US" dirty="0"/>
          </a:p>
        </p:txBody>
      </p:sp>
      <p:sp>
        <p:nvSpPr>
          <p:cNvPr id="12" name="コンテンツ プレースホルダー 6">
            <a:extLst>
              <a:ext uri="{FF2B5EF4-FFF2-40B4-BE49-F238E27FC236}">
                <a16:creationId xmlns:a16="http://schemas.microsoft.com/office/drawing/2014/main" id="{23AB1C7E-2524-4AAF-8D8A-86C5BDDC4F67}"/>
              </a:ext>
            </a:extLst>
          </p:cNvPr>
          <p:cNvSpPr>
            <a:spLocks noGrp="1"/>
          </p:cNvSpPr>
          <p:nvPr>
            <p:ph sz="quarter" idx="12" hasCustomPrompt="1"/>
          </p:nvPr>
        </p:nvSpPr>
        <p:spPr>
          <a:xfrm>
            <a:off x="5303251" y="1256044"/>
            <a:ext cx="6371694" cy="4634384"/>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　</a:t>
            </a:r>
            <a:r>
              <a:rPr kumimoji="1" lang="en-US" altLang="ja-JP" dirty="0"/>
              <a:t>/  Contents area (Text, Chart, Image) </a:t>
            </a:r>
            <a:endParaRPr kumimoji="1" lang="ja-JP" altLang="en-US" dirty="0"/>
          </a:p>
        </p:txBody>
      </p:sp>
      <p:cxnSp>
        <p:nvCxnSpPr>
          <p:cNvPr id="15" name="直線コネクタ 14">
            <a:extLst>
              <a:ext uri="{FF2B5EF4-FFF2-40B4-BE49-F238E27FC236}">
                <a16:creationId xmlns:a16="http://schemas.microsoft.com/office/drawing/2014/main" id="{45FD2A67-0D0A-430A-BC49-DC401BD1E47E}"/>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407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inal">
    <p:bg>
      <p:bgPr>
        <a:solidFill>
          <a:schemeClr val="accent1"/>
        </a:solidFill>
        <a:effectLst/>
      </p:bgPr>
    </p:bg>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A9FF1E53-0F36-4477-A813-49E627229CD4}"/>
              </a:ext>
            </a:extLst>
          </p:cNvPr>
          <p:cNvSpPr/>
          <p:nvPr userDrawn="1"/>
        </p:nvSpPr>
        <p:spPr>
          <a:xfrm>
            <a:off x="-1" y="0"/>
            <a:ext cx="592310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descr="モニター画面に映る文字&#10;&#10;自動的に生成された説明">
            <a:extLst>
              <a:ext uri="{FF2B5EF4-FFF2-40B4-BE49-F238E27FC236}">
                <a16:creationId xmlns:a16="http://schemas.microsoft.com/office/drawing/2014/main" id="{BE7BC897-37ED-43ED-9DD4-52EE07FB6E56}"/>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923109" y="1758333"/>
            <a:ext cx="2326656" cy="3314089"/>
          </a:xfrm>
          <a:prstGeom prst="rect">
            <a:avLst/>
          </a:prstGeom>
        </p:spPr>
      </p:pic>
      <p:sp>
        <p:nvSpPr>
          <p:cNvPr id="7" name="スライド番号プレースホルダー 6">
            <a:extLst>
              <a:ext uri="{FF2B5EF4-FFF2-40B4-BE49-F238E27FC236}">
                <a16:creationId xmlns:a16="http://schemas.microsoft.com/office/drawing/2014/main" id="{2249F56A-214A-4DA4-8FB7-D71B442F3C47}"/>
              </a:ext>
            </a:extLst>
          </p:cNvPr>
          <p:cNvSpPr>
            <a:spLocks noGrp="1"/>
          </p:cNvSpPr>
          <p:nvPr>
            <p:ph type="sldNum" sz="quarter" idx="11"/>
          </p:nvPr>
        </p:nvSpPr>
        <p:spPr/>
        <p:txBody>
          <a:bodyPr/>
          <a:lstStyle>
            <a:lvl1pPr>
              <a:defRPr>
                <a:solidFill>
                  <a:schemeClr val="bg1">
                    <a:lumMod val="95000"/>
                  </a:schemeClr>
                </a:solidFill>
              </a:defRPr>
            </a:lvl1pPr>
          </a:lstStyle>
          <a:p>
            <a:fld id="{B3001740-FA51-4383-A84C-3DA006D12C29}" type="slidenum">
              <a:rPr lang="ja-JP" altLang="en-US" smtClean="0"/>
              <a:pPr/>
              <a:t>‹#›</a:t>
            </a:fld>
            <a:endParaRPr lang="ja-JP" altLang="en-US" dirty="0"/>
          </a:p>
        </p:txBody>
      </p:sp>
      <p:sp>
        <p:nvSpPr>
          <p:cNvPr id="14" name="テキスト プレースホルダー 13">
            <a:extLst>
              <a:ext uri="{FF2B5EF4-FFF2-40B4-BE49-F238E27FC236}">
                <a16:creationId xmlns:a16="http://schemas.microsoft.com/office/drawing/2014/main" id="{C1E429A5-622A-4AC9-8F75-D0628B521C8F}"/>
              </a:ext>
            </a:extLst>
          </p:cNvPr>
          <p:cNvSpPr>
            <a:spLocks noGrp="1"/>
          </p:cNvSpPr>
          <p:nvPr>
            <p:ph type="body" sz="quarter" idx="12" hasCustomPrompt="1"/>
          </p:nvPr>
        </p:nvSpPr>
        <p:spPr>
          <a:xfrm>
            <a:off x="382645" y="3932503"/>
            <a:ext cx="5103754" cy="369332"/>
          </a:xfrm>
        </p:spPr>
        <p:txBody>
          <a:bodyPr>
            <a:normAutofit/>
          </a:bodyPr>
          <a:lstStyle>
            <a:lvl1pPr marL="0" indent="0">
              <a:buNone/>
              <a:defRPr sz="2000" b="1"/>
            </a:lvl1pPr>
          </a:lstStyle>
          <a:p>
            <a:pPr lvl="0"/>
            <a:r>
              <a:rPr kumimoji="1" lang="en-US" altLang="ja-JP" dirty="0"/>
              <a:t>Ending comment</a:t>
            </a:r>
            <a:endParaRPr kumimoji="1" lang="ja-JP" altLang="en-US" dirty="0"/>
          </a:p>
        </p:txBody>
      </p:sp>
      <p:sp>
        <p:nvSpPr>
          <p:cNvPr id="6" name="正方形/長方形 5">
            <a:extLst>
              <a:ext uri="{FF2B5EF4-FFF2-40B4-BE49-F238E27FC236}">
                <a16:creationId xmlns:a16="http://schemas.microsoft.com/office/drawing/2014/main" id="{7320F9AC-8C1A-4A31-82F6-40F400435A2A}"/>
              </a:ext>
            </a:extLst>
          </p:cNvPr>
          <p:cNvSpPr/>
          <p:nvPr userDrawn="1"/>
        </p:nvSpPr>
        <p:spPr>
          <a:xfrm>
            <a:off x="295928" y="6356350"/>
            <a:ext cx="5190471" cy="338554"/>
          </a:xfrm>
          <a:prstGeom prst="rect">
            <a:avLst/>
          </a:prstGeom>
        </p:spPr>
        <p:txBody>
          <a:bodyPr wrap="square">
            <a:spAutoFit/>
          </a:bodyPr>
          <a:lstStyle/>
          <a:p>
            <a:pPr lvl="0"/>
            <a:r>
              <a:rPr lang="en-US" altLang="ja-JP" sz="800" dirty="0">
                <a:solidFill>
                  <a:schemeClr val="bg1">
                    <a:lumMod val="50000"/>
                  </a:schemeClr>
                </a:solidFill>
              </a:rPr>
              <a:t>The names of corporations, organizations, products and logos herein are either registered trademarks or trademarks of Yokogawa Electric Corporation and their respective holders.</a:t>
            </a:r>
            <a:endParaRPr lang="ja-JP" altLang="en-US" sz="800" dirty="0">
              <a:solidFill>
                <a:schemeClr val="bg1">
                  <a:lumMod val="50000"/>
                </a:schemeClr>
              </a:solidFill>
            </a:endParaRPr>
          </a:p>
        </p:txBody>
      </p:sp>
      <p:pic>
        <p:nvPicPr>
          <p:cNvPr id="8" name="図 7" descr="黒い背景に白い文字がある&#10;&#10;中程度の精度で自動的に生成された説明">
            <a:extLst>
              <a:ext uri="{FF2B5EF4-FFF2-40B4-BE49-F238E27FC236}">
                <a16:creationId xmlns:a16="http://schemas.microsoft.com/office/drawing/2014/main" id="{356EF9D2-6A59-4CEA-8286-7885D4590DF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448102" y="410845"/>
            <a:ext cx="2152996" cy="377496"/>
          </a:xfrm>
          <a:prstGeom prst="rect">
            <a:avLst/>
          </a:prstGeom>
        </p:spPr>
      </p:pic>
      <p:pic>
        <p:nvPicPr>
          <p:cNvPr id="4" name="図 3" descr="ロゴ&#10;&#10;自動的に生成された説明">
            <a:extLst>
              <a:ext uri="{FF2B5EF4-FFF2-40B4-BE49-F238E27FC236}">
                <a16:creationId xmlns:a16="http://schemas.microsoft.com/office/drawing/2014/main" id="{8F20482E-FD0D-4CED-99BC-09CDD9A1527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1989" y="3057175"/>
            <a:ext cx="5156095" cy="716400"/>
          </a:xfrm>
          <a:prstGeom prst="rect">
            <a:avLst/>
          </a:prstGeom>
        </p:spPr>
      </p:pic>
    </p:spTree>
    <p:extLst>
      <p:ext uri="{BB962C8B-B14F-4D97-AF65-F5344CB8AC3E}">
        <p14:creationId xmlns:p14="http://schemas.microsoft.com/office/powerpoint/2010/main" val="28386568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177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whit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84EAAFE-CFE5-40AD-8E95-5BFF290DC5CF}" type="slidenum">
              <a:rPr kumimoji="1" lang="ja-JP" altLang="en-US" smtClean="0"/>
              <a:t>‹#›</a:t>
            </a:fld>
            <a:endParaRPr kumimoji="1" lang="ja-JP" altLang="en-US"/>
          </a:p>
        </p:txBody>
      </p:sp>
    </p:spTree>
    <p:extLst>
      <p:ext uri="{BB962C8B-B14F-4D97-AF65-F5344CB8AC3E}">
        <p14:creationId xmlns:p14="http://schemas.microsoft.com/office/powerpoint/2010/main" val="1869025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_1">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38125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e_2">
    <p:bg>
      <p:bgPr>
        <a:solidFill>
          <a:srgbClr val="95A0A4"/>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2443423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31178" y="907142"/>
            <a:ext cx="8060367" cy="580013"/>
          </a:xfrm>
        </p:spPr>
        <p:txBody>
          <a:bodyPr anchor="ctr">
            <a:normAutofit/>
          </a:bodyPr>
          <a:lstStyle>
            <a:lvl1pPr>
              <a:defRPr sz="2800" b="1"/>
            </a:lvl1pPr>
          </a:lstStyle>
          <a:p>
            <a:r>
              <a:rPr kumimoji="1" lang="en-US" altLang="ja-JP" dirty="0"/>
              <a:t>Agenda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3" name="テキスト プレースホルダー 2">
            <a:extLst>
              <a:ext uri="{FF2B5EF4-FFF2-40B4-BE49-F238E27FC236}">
                <a16:creationId xmlns:a16="http://schemas.microsoft.com/office/drawing/2014/main" id="{10C44C11-53F0-4355-98C4-EB8B73C7989D}"/>
              </a:ext>
            </a:extLst>
          </p:cNvPr>
          <p:cNvSpPr>
            <a:spLocks noGrp="1"/>
          </p:cNvSpPr>
          <p:nvPr>
            <p:ph type="body" sz="quarter" idx="13" hasCustomPrompt="1"/>
          </p:nvPr>
        </p:nvSpPr>
        <p:spPr>
          <a:xfrm>
            <a:off x="663191" y="1758950"/>
            <a:ext cx="8018847" cy="4140200"/>
          </a:xfrm>
        </p:spPr>
        <p:txBody>
          <a:bodyPr/>
          <a:lstStyle>
            <a:lvl1pPr marL="514350" indent="-514350">
              <a:buFont typeface="+mj-lt"/>
              <a:buAutoNum type="arabicPeriod"/>
              <a:defRPr/>
            </a:lvl1pPr>
          </a:lstStyle>
          <a:p>
            <a:pPr lvl="0"/>
            <a:r>
              <a:rPr lang="en-US" altLang="ja-JP" dirty="0">
                <a:latin typeface="+mn-lt"/>
              </a:rPr>
              <a:t>High Lighted Contents</a:t>
            </a:r>
          </a:p>
          <a:p>
            <a:pPr lvl="0"/>
            <a:endParaRPr kumimoji="1" lang="ja-JP" altLang="en-US" dirty="0"/>
          </a:p>
        </p:txBody>
      </p:sp>
    </p:spTree>
    <p:extLst>
      <p:ext uri="{BB962C8B-B14F-4D97-AF65-F5344CB8AC3E}">
        <p14:creationId xmlns:p14="http://schemas.microsoft.com/office/powerpoint/2010/main" val="3311021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_free">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cxnSp>
        <p:nvCxnSpPr>
          <p:cNvPr id="12" name="直線コネクタ 11">
            <a:extLst>
              <a:ext uri="{FF2B5EF4-FFF2-40B4-BE49-F238E27FC236}">
                <a16:creationId xmlns:a16="http://schemas.microsoft.com/office/drawing/2014/main" id="{EDB5B0D9-1906-45DD-BEF5-11D82E39BED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602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_A">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cxnSp>
        <p:nvCxnSpPr>
          <p:cNvPr id="15" name="直線コネクタ 14">
            <a:extLst>
              <a:ext uri="{FF2B5EF4-FFF2-40B4-BE49-F238E27FC236}">
                <a16:creationId xmlns:a16="http://schemas.microsoft.com/office/drawing/2014/main" id="{104F7F1A-B91A-497F-A5DB-5E6916B6DB6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30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A-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5" name="コンテンツ プレースホルダー 6">
            <a:extLst>
              <a:ext uri="{FF2B5EF4-FFF2-40B4-BE49-F238E27FC236}">
                <a16:creationId xmlns:a16="http://schemas.microsoft.com/office/drawing/2014/main" id="{772436EF-038D-4313-AC03-5FFFE9166141}"/>
              </a:ext>
            </a:extLst>
          </p:cNvPr>
          <p:cNvSpPr>
            <a:spLocks noGrp="1"/>
          </p:cNvSpPr>
          <p:nvPr>
            <p:ph sz="quarter" idx="12" hasCustomPrompt="1"/>
          </p:nvPr>
        </p:nvSpPr>
        <p:spPr>
          <a:xfrm>
            <a:off x="524571" y="2181070"/>
            <a:ext cx="11149687" cy="3787930"/>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E462BAFC-C166-466D-BCD4-0A812FBFE0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159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_A-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2" name="コンテンツ プレースホルダー 6">
            <a:extLst>
              <a:ext uri="{FF2B5EF4-FFF2-40B4-BE49-F238E27FC236}">
                <a16:creationId xmlns:a16="http://schemas.microsoft.com/office/drawing/2014/main" id="{C542029F-B7BC-45F1-A6C3-3442B14C81BA}"/>
              </a:ext>
            </a:extLst>
          </p:cNvPr>
          <p:cNvSpPr>
            <a:spLocks noGrp="1"/>
          </p:cNvSpPr>
          <p:nvPr>
            <p:ph sz="quarter" idx="12" hasCustomPrompt="1"/>
          </p:nvPr>
        </p:nvSpPr>
        <p:spPr>
          <a:xfrm>
            <a:off x="524571" y="2555875"/>
            <a:ext cx="5393977" cy="3413125"/>
          </a:xfrm>
        </p:spPr>
        <p:txBody>
          <a:bodyPr>
            <a:normAutofit/>
          </a:bodyPr>
          <a:lstStyle>
            <a:lvl1pPr marL="0" indent="0">
              <a:buFontTx/>
              <a:buNone/>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97C67577-182D-48A6-9E68-A1EE36440543}"/>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endParaRPr kumimoji="1" lang="ja-JP" altLang="en-US" dirty="0"/>
          </a:p>
        </p:txBody>
      </p:sp>
      <p:cxnSp>
        <p:nvCxnSpPr>
          <p:cNvPr id="15" name="直線コネクタ 14">
            <a:extLst>
              <a:ext uri="{FF2B5EF4-FFF2-40B4-BE49-F238E27FC236}">
                <a16:creationId xmlns:a16="http://schemas.microsoft.com/office/drawing/2014/main" id="{6B82AE71-463C-4E40-AE94-9C561347421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238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B">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63"/>
          </a:xfrm>
        </p:spPr>
        <p:txBody>
          <a:bodyPr>
            <a:no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cxnSp>
        <p:nvCxnSpPr>
          <p:cNvPr id="12" name="直線コネクタ 11">
            <a:extLst>
              <a:ext uri="{FF2B5EF4-FFF2-40B4-BE49-F238E27FC236}">
                <a16:creationId xmlns:a16="http://schemas.microsoft.com/office/drawing/2014/main" id="{6B56B66F-04D8-4FF8-BBB3-B20DA456CF3C}"/>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96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Slide Number Placeholder 5"/>
          <p:cNvSpPr>
            <a:spLocks noGrp="1"/>
          </p:cNvSpPr>
          <p:nvPr>
            <p:ph type="sldNum" sz="quarter" idx="4"/>
          </p:nvPr>
        </p:nvSpPr>
        <p:spPr>
          <a:xfrm>
            <a:off x="11608823" y="6356350"/>
            <a:ext cx="398958" cy="365125"/>
          </a:xfrm>
          <a:prstGeom prst="rect">
            <a:avLst/>
          </a:prstGeom>
        </p:spPr>
        <p:txBody>
          <a:bodyPr vert="horz" wrap="none" lIns="91440" tIns="45720" rIns="91440" bIns="45720" rtlCol="0" anchor="ctr"/>
          <a:lstStyle>
            <a:lvl1pPr algn="r">
              <a:defRPr sz="1100" b="1">
                <a:solidFill>
                  <a:schemeClr val="tx1"/>
                </a:solidFill>
                <a:latin typeface="+mn-lt"/>
              </a:defRPr>
            </a:lvl1pPr>
          </a:lstStyle>
          <a:p>
            <a:fld id="{584EAAFE-CFE5-40AD-8E95-5BFF290DC5CF}" type="slidenum">
              <a:rPr kumimoji="1" lang="ja-JP" altLang="en-US" smtClean="0"/>
              <a:pPr/>
              <a:t>‹#›</a:t>
            </a:fld>
            <a:endParaRPr kumimoji="1" lang="ja-JP" altLang="en-US" dirty="0"/>
          </a:p>
        </p:txBody>
      </p:sp>
      <p:sp>
        <p:nvSpPr>
          <p:cNvPr id="7" name="テキスト ボックス 6">
            <a:extLst>
              <a:ext uri="{FF2B5EF4-FFF2-40B4-BE49-F238E27FC236}">
                <a16:creationId xmlns:a16="http://schemas.microsoft.com/office/drawing/2014/main" id="{F0D52A29-56AB-408C-80FF-70FF0C1F164A}"/>
              </a:ext>
            </a:extLst>
          </p:cNvPr>
          <p:cNvSpPr txBox="1"/>
          <p:nvPr userDrawn="1"/>
        </p:nvSpPr>
        <p:spPr>
          <a:xfrm>
            <a:off x="8670890" y="6356350"/>
            <a:ext cx="2937932" cy="338554"/>
          </a:xfrm>
          <a:prstGeom prst="rect">
            <a:avLst/>
          </a:prstGeom>
          <a:noFill/>
        </p:spPr>
        <p:txBody>
          <a:bodyPr wrap="square">
            <a:spAutoFit/>
          </a:bodyPr>
          <a:lstStyle/>
          <a:p>
            <a:pPr algn="r"/>
            <a:r>
              <a:rPr lang="en-US" altLang="ja-JP" sz="800" dirty="0">
                <a:solidFill>
                  <a:schemeClr val="bg1">
                    <a:lumMod val="75000"/>
                  </a:schemeClr>
                </a:solidFill>
              </a:rPr>
              <a:t>| Document Number 12345 | 2023 3 22 |  </a:t>
            </a:r>
          </a:p>
          <a:p>
            <a:pPr algn="r"/>
            <a:r>
              <a:rPr lang="en-US" altLang="ja-JP" sz="800" dirty="0">
                <a:solidFill>
                  <a:schemeClr val="bg1">
                    <a:lumMod val="75000"/>
                  </a:schemeClr>
                </a:solidFill>
              </a:rPr>
              <a:t>© Yokogawa Electric Corporation</a:t>
            </a:r>
          </a:p>
        </p:txBody>
      </p:sp>
    </p:spTree>
    <p:extLst>
      <p:ext uri="{BB962C8B-B14F-4D97-AF65-F5344CB8AC3E}">
        <p14:creationId xmlns:p14="http://schemas.microsoft.com/office/powerpoint/2010/main" val="285043785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17" r:id="rId3"/>
    <p:sldLayoutId id="2147483803"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02" r:id="rId17"/>
    <p:sldLayoutId id="2147483763" r:id="rId18"/>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33.png"/><Relationship Id="rId11" Type="http://schemas.openxmlformats.org/officeDocument/2006/relationships/image" Target="../media/image37.png"/><Relationship Id="rId5" Type="http://schemas.openxmlformats.org/officeDocument/2006/relationships/image" Target="../media/image32.png"/><Relationship Id="rId10" Type="http://schemas.openxmlformats.org/officeDocument/2006/relationships/image" Target="../media/image36.png"/><Relationship Id="rId4" Type="http://schemas.openxmlformats.org/officeDocument/2006/relationships/image" Target="../media/image31.png"/><Relationship Id="rId9" Type="http://schemas.openxmlformats.org/officeDocument/2006/relationships/image" Target="../media/image35.png"/></Relationships>
</file>

<file path=ppt/slides/_rels/slide12.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211.png"/><Relationship Id="rId18" Type="http://schemas.openxmlformats.org/officeDocument/2006/relationships/image" Target="../media/image261.png"/><Relationship Id="rId3" Type="http://schemas.openxmlformats.org/officeDocument/2006/relationships/image" Target="../media/image110.png"/><Relationship Id="rId21" Type="http://schemas.openxmlformats.org/officeDocument/2006/relationships/image" Target="../media/image290.png"/><Relationship Id="rId7" Type="http://schemas.openxmlformats.org/officeDocument/2006/relationships/image" Target="../media/image150.png"/><Relationship Id="rId12" Type="http://schemas.openxmlformats.org/officeDocument/2006/relationships/image" Target="../media/image200.png"/><Relationship Id="rId17" Type="http://schemas.openxmlformats.org/officeDocument/2006/relationships/image" Target="../media/image252.png"/><Relationship Id="rId2" Type="http://schemas.openxmlformats.org/officeDocument/2006/relationships/image" Target="../media/image105.png"/><Relationship Id="rId16" Type="http://schemas.openxmlformats.org/officeDocument/2006/relationships/image" Target="../media/image241.png"/><Relationship Id="rId20" Type="http://schemas.openxmlformats.org/officeDocument/2006/relationships/image" Target="../media/image281.png"/><Relationship Id="rId1" Type="http://schemas.openxmlformats.org/officeDocument/2006/relationships/slideLayout" Target="../slideLayouts/slideLayout5.xml"/><Relationship Id="rId6" Type="http://schemas.openxmlformats.org/officeDocument/2006/relationships/image" Target="../media/image140.png"/><Relationship Id="rId11" Type="http://schemas.openxmlformats.org/officeDocument/2006/relationships/image" Target="../media/image191.png"/><Relationship Id="rId24" Type="http://schemas.openxmlformats.org/officeDocument/2006/relationships/image" Target="../media/image320.png"/><Relationship Id="rId5" Type="http://schemas.openxmlformats.org/officeDocument/2006/relationships/image" Target="../media/image130.png"/><Relationship Id="rId15" Type="http://schemas.openxmlformats.org/officeDocument/2006/relationships/image" Target="../media/image231.png"/><Relationship Id="rId23" Type="http://schemas.openxmlformats.org/officeDocument/2006/relationships/image" Target="../media/image310.png"/><Relationship Id="rId10" Type="http://schemas.openxmlformats.org/officeDocument/2006/relationships/image" Target="../media/image181.png"/><Relationship Id="rId19" Type="http://schemas.openxmlformats.org/officeDocument/2006/relationships/image" Target="../media/image271.png"/><Relationship Id="rId4" Type="http://schemas.openxmlformats.org/officeDocument/2006/relationships/image" Target="../media/image120.png"/><Relationship Id="rId9" Type="http://schemas.openxmlformats.org/officeDocument/2006/relationships/image" Target="../media/image171.png"/><Relationship Id="rId14" Type="http://schemas.openxmlformats.org/officeDocument/2006/relationships/image" Target="../media/image221.png"/><Relationship Id="rId22" Type="http://schemas.openxmlformats.org/officeDocument/2006/relationships/image" Target="../media/image300.png"/></Relationships>
</file>

<file path=ppt/slides/_rels/slide13.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15.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50.png"/><Relationship Id="rId7" Type="http://schemas.openxmlformats.org/officeDocument/2006/relationships/image" Target="../media/image540.png"/><Relationship Id="rId12" Type="http://schemas.openxmlformats.org/officeDocument/2006/relationships/image" Target="../media/image590.png"/><Relationship Id="rId2" Type="http://schemas.openxmlformats.org/officeDocument/2006/relationships/image" Target="../media/image39.png"/><Relationship Id="rId1" Type="http://schemas.openxmlformats.org/officeDocument/2006/relationships/slideLayout" Target="../slideLayouts/slideLayout12.xml"/><Relationship Id="rId6" Type="http://schemas.openxmlformats.org/officeDocument/2006/relationships/image" Target="../media/image530.png"/><Relationship Id="rId11" Type="http://schemas.openxmlformats.org/officeDocument/2006/relationships/image" Target="../media/image580.png"/><Relationship Id="rId5" Type="http://schemas.openxmlformats.org/officeDocument/2006/relationships/image" Target="../media/image51.png"/><Relationship Id="rId10" Type="http://schemas.openxmlformats.org/officeDocument/2006/relationships/image" Target="../media/image52.png"/><Relationship Id="rId4" Type="http://schemas.openxmlformats.org/officeDocument/2006/relationships/image" Target="../media/image510.png"/><Relationship Id="rId9" Type="http://schemas.openxmlformats.org/officeDocument/2006/relationships/image" Target="../media/image560.png"/></Relationships>
</file>

<file path=ppt/slides/_rels/slide17.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18" Type="http://schemas.openxmlformats.org/officeDocument/2006/relationships/image" Target="../media/image69.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 Type="http://schemas.openxmlformats.org/officeDocument/2006/relationships/image" Target="../media/image53.png"/><Relationship Id="rId16" Type="http://schemas.openxmlformats.org/officeDocument/2006/relationships/image" Target="../media/image67.png"/><Relationship Id="rId1" Type="http://schemas.openxmlformats.org/officeDocument/2006/relationships/slideLayout" Target="../slideLayouts/slideLayout1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18.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810.png"/><Relationship Id="rId18" Type="http://schemas.openxmlformats.org/officeDocument/2006/relationships/image" Target="../media/image2310.png"/><Relationship Id="rId3" Type="http://schemas.openxmlformats.org/officeDocument/2006/relationships/image" Target="../media/image81.png"/><Relationship Id="rId7" Type="http://schemas.openxmlformats.org/officeDocument/2006/relationships/image" Target="../media/image121.png"/><Relationship Id="rId12" Type="http://schemas.openxmlformats.org/officeDocument/2006/relationships/image" Target="../media/image670.png"/><Relationship Id="rId17" Type="http://schemas.openxmlformats.org/officeDocument/2006/relationships/image" Target="../media/image2210.png"/><Relationship Id="rId2" Type="http://schemas.openxmlformats.org/officeDocument/2006/relationships/image" Target="../media/image413.png"/><Relationship Id="rId16" Type="http://schemas.openxmlformats.org/officeDocument/2006/relationships/image" Target="../media/image72.png"/><Relationship Id="rId1" Type="http://schemas.openxmlformats.org/officeDocument/2006/relationships/slideLayout" Target="../slideLayouts/slideLayout5.xml"/><Relationship Id="rId6" Type="http://schemas.openxmlformats.org/officeDocument/2006/relationships/image" Target="../media/image111.png"/><Relationship Id="rId11" Type="http://schemas.openxmlformats.org/officeDocument/2006/relationships/image" Target="../media/image71.png"/><Relationship Id="rId5" Type="http://schemas.openxmlformats.org/officeDocument/2006/relationships/image" Target="../media/image106.png"/><Relationship Id="rId15" Type="http://schemas.openxmlformats.org/officeDocument/2006/relationships/image" Target="../media/image440.png"/><Relationship Id="rId10" Type="http://schemas.openxmlformats.org/officeDocument/2006/relationships/image" Target="../media/image70.png"/><Relationship Id="rId4" Type="http://schemas.openxmlformats.org/officeDocument/2006/relationships/image" Target="../media/image91.png"/><Relationship Id="rId9" Type="http://schemas.openxmlformats.org/officeDocument/2006/relationships/image" Target="../media/image141.png"/><Relationship Id="rId14" Type="http://schemas.openxmlformats.org/officeDocument/2006/relationships/image" Target="../media/image1910.png"/></Relationships>
</file>

<file path=ppt/slides/_rels/slide19.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730.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791.png"/><Relationship Id="rId3" Type="http://schemas.openxmlformats.org/officeDocument/2006/relationships/image" Target="../media/image74.png"/><Relationship Id="rId7" Type="http://schemas.openxmlformats.org/officeDocument/2006/relationships/image" Target="../media/image41.png"/><Relationship Id="rId2" Type="http://schemas.openxmlformats.org/officeDocument/2006/relationships/image" Target="../media/image73.png"/><Relationship Id="rId1" Type="http://schemas.openxmlformats.org/officeDocument/2006/relationships/slideLayout" Target="../slideLayouts/slideLayout12.xml"/><Relationship Id="rId6" Type="http://schemas.openxmlformats.org/officeDocument/2006/relationships/image" Target="../media/image780.png"/><Relationship Id="rId11" Type="http://schemas.openxmlformats.org/officeDocument/2006/relationships/image" Target="../media/image452.png"/><Relationship Id="rId5" Type="http://schemas.openxmlformats.org/officeDocument/2006/relationships/image" Target="../media/image76.png"/><Relationship Id="rId10" Type="http://schemas.openxmlformats.org/officeDocument/2006/relationships/image" Target="../media/image82.png"/><Relationship Id="rId4" Type="http://schemas.openxmlformats.org/officeDocument/2006/relationships/image" Target="../media/image75.png"/><Relationship Id="rId9" Type="http://schemas.openxmlformats.org/officeDocument/2006/relationships/image" Target="../media/image8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801.png"/><Relationship Id="rId13" Type="http://schemas.openxmlformats.org/officeDocument/2006/relationships/image" Target="../media/image901.png"/><Relationship Id="rId26" Type="http://schemas.openxmlformats.org/officeDocument/2006/relationships/image" Target="../media/image102.png"/><Relationship Id="rId3" Type="http://schemas.openxmlformats.org/officeDocument/2006/relationships/image" Target="../media/image78.emf"/><Relationship Id="rId7" Type="http://schemas.openxmlformats.org/officeDocument/2006/relationships/image" Target="../media/image94.png"/><Relationship Id="rId12" Type="http://schemas.openxmlformats.org/officeDocument/2006/relationships/image" Target="../media/image84.png"/><Relationship Id="rId17" Type="http://schemas.openxmlformats.org/officeDocument/2006/relationships/image" Target="../media/image86.png"/><Relationship Id="rId25" Type="http://schemas.openxmlformats.org/officeDocument/2006/relationships/image" Target="../media/image109.png"/><Relationship Id="rId2" Type="http://schemas.openxmlformats.org/officeDocument/2006/relationships/image" Target="../media/image77.emf"/><Relationship Id="rId16" Type="http://schemas.openxmlformats.org/officeDocument/2006/relationships/image" Target="../media/image85.png"/><Relationship Id="rId29" Type="http://schemas.openxmlformats.org/officeDocument/2006/relationships/image" Target="../media/image107.png"/><Relationship Id="rId1" Type="http://schemas.openxmlformats.org/officeDocument/2006/relationships/slideLayout" Target="../slideLayouts/slideLayout12.xml"/><Relationship Id="rId6" Type="http://schemas.openxmlformats.org/officeDocument/2006/relationships/image" Target="../media/image860.png"/><Relationship Id="rId11" Type="http://schemas.openxmlformats.org/officeDocument/2006/relationships/image" Target="../media/image83.png"/><Relationship Id="rId5" Type="http://schemas.openxmlformats.org/officeDocument/2006/relationships/image" Target="../media/image90.png"/><Relationship Id="rId15" Type="http://schemas.openxmlformats.org/officeDocument/2006/relationships/image" Target="../media/image99.png"/><Relationship Id="rId28" Type="http://schemas.openxmlformats.org/officeDocument/2006/relationships/image" Target="../media/image87.emf"/><Relationship Id="rId10" Type="http://schemas.openxmlformats.org/officeDocument/2006/relationships/image" Target="../media/image831.png"/><Relationship Id="rId31" Type="http://schemas.openxmlformats.org/officeDocument/2006/relationships/image" Target="../media/image112.png"/><Relationship Id="rId4" Type="http://schemas.openxmlformats.org/officeDocument/2006/relationships/image" Target="../media/image79.emf"/><Relationship Id="rId9" Type="http://schemas.openxmlformats.org/officeDocument/2006/relationships/image" Target="../media/image96.png"/><Relationship Id="rId14" Type="http://schemas.openxmlformats.org/officeDocument/2006/relationships/image" Target="../media/image940.png"/><Relationship Id="rId27" Type="http://schemas.openxmlformats.org/officeDocument/2006/relationships/image" Target="../media/image87.png"/><Relationship Id="rId30" Type="http://schemas.openxmlformats.org/officeDocument/2006/relationships/image" Target="../media/image108.png"/></Relationships>
</file>

<file path=ppt/slides/_rels/slide23.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6.png"/><Relationship Id="rId3" Type="http://schemas.openxmlformats.org/officeDocument/2006/relationships/image" Target="../media/image114.png"/><Relationship Id="rId7" Type="http://schemas.openxmlformats.org/officeDocument/2006/relationships/image" Target="../media/image89.emf"/><Relationship Id="rId12" Type="http://schemas.openxmlformats.org/officeDocument/2006/relationships/image" Target="../media/image125.png"/><Relationship Id="rId2" Type="http://schemas.openxmlformats.org/officeDocument/2006/relationships/image" Target="../media/image113.png"/><Relationship Id="rId1" Type="http://schemas.openxmlformats.org/officeDocument/2006/relationships/slideLayout" Target="../slideLayouts/slideLayout5.xml"/><Relationship Id="rId6" Type="http://schemas.openxmlformats.org/officeDocument/2006/relationships/image" Target="../media/image88.emf"/><Relationship Id="rId11" Type="http://schemas.openxmlformats.org/officeDocument/2006/relationships/image" Target="../media/image91.emf"/><Relationship Id="rId5" Type="http://schemas.openxmlformats.org/officeDocument/2006/relationships/image" Target="../media/image97.png"/><Relationship Id="rId10" Type="http://schemas.openxmlformats.org/officeDocument/2006/relationships/image" Target="../media/image90.emf"/><Relationship Id="rId4" Type="http://schemas.openxmlformats.org/officeDocument/2006/relationships/image" Target="../media/image89.png"/><Relationship Id="rId9" Type="http://schemas.openxmlformats.org/officeDocument/2006/relationships/image" Target="../media/image122.png"/><Relationship Id="rId14" Type="http://schemas.openxmlformats.org/officeDocument/2006/relationships/image" Target="../media/image10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532.png"/><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8.png"/><Relationship Id="rId1" Type="http://schemas.openxmlformats.org/officeDocument/2006/relationships/slideLayout" Target="../slideLayouts/slideLayout5.xml"/><Relationship Id="rId5" Type="http://schemas.openxmlformats.org/officeDocument/2006/relationships/image" Target="../media/image95.png"/><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image" Target="../media/image93.jpg"/><Relationship Id="rId1" Type="http://schemas.openxmlformats.org/officeDocument/2006/relationships/slideLayout" Target="../slideLayouts/slideLayout12.xml"/><Relationship Id="rId6" Type="http://schemas.openxmlformats.org/officeDocument/2006/relationships/image" Target="../media/image950.png"/><Relationship Id="rId5" Type="http://schemas.openxmlformats.org/officeDocument/2006/relationships/image" Target="../media/image94.jpg"/><Relationship Id="rId4" Type="http://schemas.openxmlformats.org/officeDocument/2006/relationships/image" Target="../media/image9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870.png"/><Relationship Id="rId7" Type="http://schemas.openxmlformats.org/officeDocument/2006/relationships/image" Target="../media/image1170.png"/><Relationship Id="rId1" Type="http://schemas.openxmlformats.org/officeDocument/2006/relationships/slideLayout" Target="../slideLayouts/slideLayout12.xml"/><Relationship Id="rId6" Type="http://schemas.openxmlformats.org/officeDocument/2006/relationships/image" Target="../media/image1040.png"/><Relationship Id="rId5" Type="http://schemas.openxmlformats.org/officeDocument/2006/relationships/image" Target="../media/image910.png"/><Relationship Id="rId4" Type="http://schemas.openxmlformats.org/officeDocument/2006/relationships/image" Target="../media/image7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270.png"/><Relationship Id="rId3" Type="http://schemas.openxmlformats.org/officeDocument/2006/relationships/image" Target="../media/image480.png"/><Relationship Id="rId7" Type="http://schemas.openxmlformats.org/officeDocument/2006/relationships/image" Target="../media/image210.png"/><Relationship Id="rId12" Type="http://schemas.openxmlformats.org/officeDocument/2006/relationships/image" Target="../media/image260.png"/><Relationship Id="rId2" Type="http://schemas.openxmlformats.org/officeDocument/2006/relationships/image" Target="../media/image170.png"/><Relationship Id="rId1" Type="http://schemas.openxmlformats.org/officeDocument/2006/relationships/slideLayout" Target="../slideLayouts/slideLayout12.xml"/><Relationship Id="rId6" Type="http://schemas.openxmlformats.org/officeDocument/2006/relationships/image" Target="../media/image95.jpg"/><Relationship Id="rId11" Type="http://schemas.openxmlformats.org/officeDocument/2006/relationships/image" Target="../media/image250.png"/><Relationship Id="rId5" Type="http://schemas.openxmlformats.org/officeDocument/2006/relationships/image" Target="../media/image190.png"/><Relationship Id="rId15" Type="http://schemas.openxmlformats.org/officeDocument/2006/relationships/image" Target="../media/image291.png"/><Relationship Id="rId10" Type="http://schemas.openxmlformats.org/officeDocument/2006/relationships/image" Target="../media/image240.png"/><Relationship Id="rId4" Type="http://schemas.openxmlformats.org/officeDocument/2006/relationships/image" Target="../media/image180.png"/><Relationship Id="rId9" Type="http://schemas.openxmlformats.org/officeDocument/2006/relationships/image" Target="../media/image230.png"/><Relationship Id="rId14" Type="http://schemas.openxmlformats.org/officeDocument/2006/relationships/image" Target="../media/image280.png"/></Relationships>
</file>

<file path=ppt/slides/_rels/slide42.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00.png"/><Relationship Id="rId7" Type="http://schemas.openxmlformats.org/officeDocument/2006/relationships/image" Target="../media/image116.png"/><Relationship Id="rId2" Type="http://schemas.openxmlformats.org/officeDocument/2006/relationships/image" Target="../media/image98.png"/><Relationship Id="rId1" Type="http://schemas.openxmlformats.org/officeDocument/2006/relationships/slideLayout" Target="../slideLayouts/slideLayout5.xml"/><Relationship Id="rId6" Type="http://schemas.openxmlformats.org/officeDocument/2006/relationships/image" Target="../media/image115.png"/><Relationship Id="rId5" Type="http://schemas.openxmlformats.org/officeDocument/2006/relationships/image" Target="../media/image104.png"/><Relationship Id="rId10" Type="http://schemas.openxmlformats.org/officeDocument/2006/relationships/image" Target="../media/image123.png"/><Relationship Id="rId4" Type="http://schemas.openxmlformats.org/officeDocument/2006/relationships/image" Target="../media/image101.png"/><Relationship Id="rId9" Type="http://schemas.openxmlformats.org/officeDocument/2006/relationships/image" Target="../media/image118.png"/></Relationships>
</file>

<file path=ppt/slides/_rels/slide43.xml.rels><?xml version="1.0" encoding="UTF-8" standalone="yes"?>
<Relationships xmlns="http://schemas.openxmlformats.org/package/2006/relationships"><Relationship Id="rId2" Type="http://schemas.openxmlformats.org/officeDocument/2006/relationships/image" Target="../media/image124.jp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image" Target="../media/image781.png"/><Relationship Id="rId1" Type="http://schemas.openxmlformats.org/officeDocument/2006/relationships/slideLayout" Target="../slideLayouts/slideLayout12.xml"/><Relationship Id="rId5" Type="http://schemas.openxmlformats.org/officeDocument/2006/relationships/image" Target="../media/image810.png"/><Relationship Id="rId4" Type="http://schemas.openxmlformats.org/officeDocument/2006/relationships/image" Target="../media/image800.png"/></Relationships>
</file>

<file path=ppt/slides/_rels/slide45.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image" Target="../media/image820.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2.xml"/><Relationship Id="rId6" Type="http://schemas.openxmlformats.org/officeDocument/2006/relationships/image" Target="../media/image312.png"/><Relationship Id="rId5" Type="http://schemas.openxmlformats.org/officeDocument/2006/relationships/image" Target="../media/image353.png"/><Relationship Id="rId4" Type="http://schemas.openxmlformats.org/officeDocument/2006/relationships/image" Target="../media/image343.png"/></Relationships>
</file>

<file path=ppt/slides/_rels/slide47.xml.rels><?xml version="1.0" encoding="UTF-8" standalone="yes"?>
<Relationships xmlns="http://schemas.openxmlformats.org/package/2006/relationships"><Relationship Id="rId8" Type="http://schemas.openxmlformats.org/officeDocument/2006/relationships/image" Target="../media/image403.png"/><Relationship Id="rId13" Type="http://schemas.openxmlformats.org/officeDocument/2006/relationships/image" Target="../media/image451.png"/><Relationship Id="rId3" Type="http://schemas.openxmlformats.org/officeDocument/2006/relationships/image" Target="../media/image132.png"/><Relationship Id="rId7" Type="http://schemas.openxmlformats.org/officeDocument/2006/relationships/image" Target="../media/image86.png"/><Relationship Id="rId12" Type="http://schemas.openxmlformats.org/officeDocument/2006/relationships/image" Target="../media/image442.png"/><Relationship Id="rId17" Type="http://schemas.openxmlformats.org/officeDocument/2006/relationships/image" Target="../media/image900.png"/><Relationship Id="rId2" Type="http://schemas.openxmlformats.org/officeDocument/2006/relationships/image" Target="../media/image129.png"/><Relationship Id="rId16" Type="http://schemas.openxmlformats.org/officeDocument/2006/relationships/image" Target="../media/image890.png"/><Relationship Id="rId1" Type="http://schemas.openxmlformats.org/officeDocument/2006/relationships/slideLayout" Target="../slideLayouts/slideLayout12.xml"/><Relationship Id="rId6" Type="http://schemas.openxmlformats.org/officeDocument/2006/relationships/image" Target="../media/image372.png"/><Relationship Id="rId11" Type="http://schemas.openxmlformats.org/officeDocument/2006/relationships/image" Target="../media/image432.png"/><Relationship Id="rId5" Type="http://schemas.openxmlformats.org/officeDocument/2006/relationships/image" Target="../media/image363.png"/><Relationship Id="rId15" Type="http://schemas.openxmlformats.org/officeDocument/2006/relationships/image" Target="../media/image880.png"/><Relationship Id="rId10" Type="http://schemas.openxmlformats.org/officeDocument/2006/relationships/image" Target="../media/image422.png"/><Relationship Id="rId4" Type="http://schemas.openxmlformats.org/officeDocument/2006/relationships/image" Target="../media/image133.png"/><Relationship Id="rId9" Type="http://schemas.openxmlformats.org/officeDocument/2006/relationships/image" Target="../media/image412.png"/><Relationship Id="rId14" Type="http://schemas.openxmlformats.org/officeDocument/2006/relationships/image" Target="../media/image460.png"/></Relationships>
</file>

<file path=ppt/slides/_rels/slide48.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124.jpg"/><Relationship Id="rId1" Type="http://schemas.openxmlformats.org/officeDocument/2006/relationships/slideLayout" Target="../slideLayouts/slideLayout12.xml"/><Relationship Id="rId4" Type="http://schemas.openxmlformats.org/officeDocument/2006/relationships/image" Target="../media/image3110.png"/></Relationships>
</file>

<file path=ppt/slides/_rels/slide49.xml.rels><?xml version="1.0" encoding="UTF-8" standalone="yes"?>
<Relationships xmlns="http://schemas.openxmlformats.org/package/2006/relationships"><Relationship Id="rId8" Type="http://schemas.openxmlformats.org/officeDocument/2006/relationships/image" Target="../media/image450.png"/><Relationship Id="rId3" Type="http://schemas.openxmlformats.org/officeDocument/2006/relationships/image" Target="../media/image401.png"/><Relationship Id="rId7" Type="http://schemas.openxmlformats.org/officeDocument/2006/relationships/image" Target="../media/image441.png"/><Relationship Id="rId2" Type="http://schemas.openxmlformats.org/officeDocument/2006/relationships/image" Target="../media/image134.jpg"/><Relationship Id="rId1" Type="http://schemas.openxmlformats.org/officeDocument/2006/relationships/slideLayout" Target="../slideLayouts/slideLayout12.xml"/><Relationship Id="rId6" Type="http://schemas.openxmlformats.org/officeDocument/2006/relationships/image" Target="../media/image430.png"/><Relationship Id="rId5" Type="http://schemas.openxmlformats.org/officeDocument/2006/relationships/image" Target="../media/image135.jpg"/><Relationship Id="rId10" Type="http://schemas.openxmlformats.org/officeDocument/2006/relationships/image" Target="../media/image472.png"/><Relationship Id="rId4" Type="http://schemas.openxmlformats.org/officeDocument/2006/relationships/image" Target="../media/image411.png"/><Relationship Id="rId9" Type="http://schemas.openxmlformats.org/officeDocument/2006/relationships/image" Target="../media/image46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8" Type="http://schemas.openxmlformats.org/officeDocument/2006/relationships/image" Target="../media/image182.png"/><Relationship Id="rId13" Type="http://schemas.openxmlformats.org/officeDocument/2006/relationships/image" Target="../media/image138.png"/><Relationship Id="rId18" Type="http://schemas.openxmlformats.org/officeDocument/2006/relationships/image" Target="../media/image282.png"/><Relationship Id="rId3" Type="http://schemas.openxmlformats.org/officeDocument/2006/relationships/image" Target="../media/image137.png"/><Relationship Id="rId7" Type="http://schemas.openxmlformats.org/officeDocument/2006/relationships/image" Target="../media/image172.png"/><Relationship Id="rId12" Type="http://schemas.openxmlformats.org/officeDocument/2006/relationships/image" Target="../media/image222.png"/><Relationship Id="rId17" Type="http://schemas.openxmlformats.org/officeDocument/2006/relationships/image" Target="../media/image272.png"/><Relationship Id="rId2" Type="http://schemas.openxmlformats.org/officeDocument/2006/relationships/image" Target="../media/image136.png"/><Relationship Id="rId16" Type="http://schemas.openxmlformats.org/officeDocument/2006/relationships/image" Target="../media/image262.png"/><Relationship Id="rId1" Type="http://schemas.openxmlformats.org/officeDocument/2006/relationships/slideLayout" Target="../slideLayouts/slideLayout12.xml"/><Relationship Id="rId6" Type="http://schemas.openxmlformats.org/officeDocument/2006/relationships/image" Target="../media/image161.png"/><Relationship Id="rId11" Type="http://schemas.openxmlformats.org/officeDocument/2006/relationships/image" Target="../media/image212.png"/><Relationship Id="rId5" Type="http://schemas.openxmlformats.org/officeDocument/2006/relationships/image" Target="../media/image151.png"/><Relationship Id="rId15" Type="http://schemas.openxmlformats.org/officeDocument/2006/relationships/image" Target="../media/image253.png"/><Relationship Id="rId10" Type="http://schemas.openxmlformats.org/officeDocument/2006/relationships/image" Target="../media/image201.png"/><Relationship Id="rId19" Type="http://schemas.openxmlformats.org/officeDocument/2006/relationships/image" Target="../media/image292.png"/><Relationship Id="rId4" Type="http://schemas.openxmlformats.org/officeDocument/2006/relationships/image" Target="../media/image7.png"/><Relationship Id="rId9" Type="http://schemas.openxmlformats.org/officeDocument/2006/relationships/image" Target="../media/image192.png"/><Relationship Id="rId14" Type="http://schemas.openxmlformats.org/officeDocument/2006/relationships/image" Target="../media/image13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7.png"/><Relationship Id="rId2"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8.png"/><Relationship Id="rId16" Type="http://schemas.openxmlformats.org/officeDocument/2006/relationships/image" Target="../media/image22.png"/><Relationship Id="rId1" Type="http://schemas.openxmlformats.org/officeDocument/2006/relationships/slideLayout" Target="../slideLayouts/slideLayout5.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0E2552A-DDB9-40EF-BF0E-3C852FB057ED}"/>
              </a:ext>
            </a:extLst>
          </p:cNvPr>
          <p:cNvSpPr>
            <a:spLocks noGrp="1"/>
          </p:cNvSpPr>
          <p:nvPr>
            <p:ph type="ctrTitle"/>
          </p:nvPr>
        </p:nvSpPr>
        <p:spPr/>
        <p:txBody>
          <a:bodyPr/>
          <a:lstStyle/>
          <a:p>
            <a:r>
              <a:rPr lang="ja-JP" altLang="en-US" dirty="0"/>
              <a:t>共同研究の</a:t>
            </a:r>
            <a:r>
              <a:rPr lang="en-US" altLang="ja-JP" dirty="0"/>
              <a:t>2022</a:t>
            </a:r>
            <a:r>
              <a:rPr lang="ja-JP" altLang="en-US" dirty="0"/>
              <a:t>年度成果報告と</a:t>
            </a:r>
            <a:br>
              <a:rPr lang="en-US" altLang="ja-JP" dirty="0"/>
            </a:br>
            <a:r>
              <a:rPr lang="ja-JP" altLang="en-US" dirty="0"/>
              <a:t>来年度のご相談について</a:t>
            </a:r>
            <a:r>
              <a:rPr lang="ja-JP" altLang="en-US" sz="2800" dirty="0"/>
              <a:t>（事前説明）</a:t>
            </a:r>
            <a:endParaRPr lang="ja-JP" altLang="en-US" dirty="0"/>
          </a:p>
        </p:txBody>
      </p:sp>
      <p:sp>
        <p:nvSpPr>
          <p:cNvPr id="5" name="テキスト プレースホルダー 4">
            <a:extLst>
              <a:ext uri="{FF2B5EF4-FFF2-40B4-BE49-F238E27FC236}">
                <a16:creationId xmlns:a16="http://schemas.microsoft.com/office/drawing/2014/main" id="{8708777E-B80C-4799-B931-E2F3C145D1E5}"/>
              </a:ext>
            </a:extLst>
          </p:cNvPr>
          <p:cNvSpPr>
            <a:spLocks noGrp="1"/>
          </p:cNvSpPr>
          <p:nvPr>
            <p:ph type="body" sz="quarter" idx="13"/>
          </p:nvPr>
        </p:nvSpPr>
        <p:spPr/>
        <p:txBody>
          <a:bodyPr/>
          <a:lstStyle/>
          <a:p>
            <a:r>
              <a:rPr lang="ja-JP" altLang="en-US" dirty="0"/>
              <a:t>熊谷　渉</a:t>
            </a:r>
          </a:p>
        </p:txBody>
      </p:sp>
      <p:sp>
        <p:nvSpPr>
          <p:cNvPr id="6" name="テキスト プレースホルダー 5">
            <a:extLst>
              <a:ext uri="{FF2B5EF4-FFF2-40B4-BE49-F238E27FC236}">
                <a16:creationId xmlns:a16="http://schemas.microsoft.com/office/drawing/2014/main" id="{3A0A8E59-A952-4AF8-9C16-E3626B2E36B9}"/>
              </a:ext>
            </a:extLst>
          </p:cNvPr>
          <p:cNvSpPr>
            <a:spLocks noGrp="1"/>
          </p:cNvSpPr>
          <p:nvPr>
            <p:ph type="body" sz="quarter" idx="14"/>
          </p:nvPr>
        </p:nvSpPr>
        <p:spPr/>
        <p:txBody>
          <a:bodyPr/>
          <a:lstStyle/>
          <a:p>
            <a:r>
              <a:rPr lang="ja-JP" altLang="en-US" dirty="0"/>
              <a:t>横河電機株式会社</a:t>
            </a:r>
            <a:r>
              <a:rPr lang="en-US" altLang="ja-JP" dirty="0"/>
              <a:t> </a:t>
            </a:r>
            <a:r>
              <a:rPr lang="ja-JP" altLang="en-US" dirty="0"/>
              <a:t>マーケティング本部 イノベーションセンター</a:t>
            </a:r>
            <a:endParaRPr lang="en-US" altLang="ja-JP" dirty="0"/>
          </a:p>
          <a:p>
            <a:r>
              <a:rPr lang="ja-JP" altLang="en-US" dirty="0"/>
              <a:t>プロジェクトデザイン部 オペレーショナルエクセレンス</a:t>
            </a:r>
            <a:r>
              <a:rPr lang="en-US" altLang="ja-JP" dirty="0"/>
              <a:t>Gr.</a:t>
            </a:r>
            <a:endParaRPr lang="ja-JP" altLang="en-US" dirty="0"/>
          </a:p>
        </p:txBody>
      </p:sp>
      <p:sp>
        <p:nvSpPr>
          <p:cNvPr id="7" name="テキスト プレースホルダー 6">
            <a:extLst>
              <a:ext uri="{FF2B5EF4-FFF2-40B4-BE49-F238E27FC236}">
                <a16:creationId xmlns:a16="http://schemas.microsoft.com/office/drawing/2014/main" id="{22282EF1-087D-4A23-B09D-4F88CE396B79}"/>
              </a:ext>
            </a:extLst>
          </p:cNvPr>
          <p:cNvSpPr>
            <a:spLocks noGrp="1"/>
          </p:cNvSpPr>
          <p:nvPr>
            <p:ph type="body" sz="quarter" idx="15"/>
          </p:nvPr>
        </p:nvSpPr>
        <p:spPr/>
        <p:txBody>
          <a:bodyPr/>
          <a:lstStyle/>
          <a:p>
            <a:r>
              <a:rPr lang="en-US" altLang="ja-JP" dirty="0"/>
              <a:t>2023</a:t>
            </a:r>
            <a:r>
              <a:rPr lang="ja-JP" altLang="en-US" dirty="0"/>
              <a:t>年</a:t>
            </a:r>
            <a:r>
              <a:rPr lang="en-US" altLang="ja-JP" dirty="0"/>
              <a:t>3</a:t>
            </a:r>
            <a:r>
              <a:rPr lang="ja-JP" altLang="en-US" dirty="0"/>
              <a:t>月</a:t>
            </a:r>
            <a:r>
              <a:rPr lang="en-US" altLang="ja-JP" dirty="0"/>
              <a:t>22</a:t>
            </a:r>
            <a:r>
              <a:rPr lang="ja-JP" altLang="en-US" dirty="0"/>
              <a:t>日</a:t>
            </a:r>
          </a:p>
        </p:txBody>
      </p:sp>
      <p:sp>
        <p:nvSpPr>
          <p:cNvPr id="8" name="サブタイトル 1">
            <a:extLst>
              <a:ext uri="{FF2B5EF4-FFF2-40B4-BE49-F238E27FC236}">
                <a16:creationId xmlns:a16="http://schemas.microsoft.com/office/drawing/2014/main" id="{F712EF0B-7DA3-4CB5-AAA1-F1379FEABDB7}"/>
              </a:ext>
            </a:extLst>
          </p:cNvPr>
          <p:cNvSpPr txBox="1">
            <a:spLocks/>
          </p:cNvSpPr>
          <p:nvPr/>
        </p:nvSpPr>
        <p:spPr>
          <a:xfrm>
            <a:off x="5264402" y="2472644"/>
            <a:ext cx="5286786" cy="4070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dirty="0">
                <a:solidFill>
                  <a:schemeClr val="bg1"/>
                </a:solidFill>
              </a:rPr>
              <a:t>東京都立大学 安田先生向け</a:t>
            </a:r>
          </a:p>
        </p:txBody>
      </p:sp>
    </p:spTree>
    <p:extLst>
      <p:ext uri="{BB962C8B-B14F-4D97-AF65-F5344CB8AC3E}">
        <p14:creationId xmlns:p14="http://schemas.microsoft.com/office/powerpoint/2010/main" val="185215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18222E6F-8876-4EA2-AD58-86AC429A83E6}"/>
              </a:ext>
            </a:extLst>
          </p:cNvPr>
          <p:cNvPicPr>
            <a:picLocks noChangeAspect="1"/>
          </p:cNvPicPr>
          <p:nvPr/>
        </p:nvPicPr>
        <p:blipFill>
          <a:blip r:embed="rId2"/>
          <a:stretch>
            <a:fillRect/>
          </a:stretch>
        </p:blipFill>
        <p:spPr>
          <a:xfrm>
            <a:off x="1202251" y="2522213"/>
            <a:ext cx="4706521" cy="2755632"/>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10</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結果まとめ</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8698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凸制約の問題では、探索性能・計算時間の両面で、違反量削減優先の方法が優れている。</a:t>
            </a:r>
            <a:endParaRPr lang="en-US" altLang="ja-JP" sz="2800" dirty="0"/>
          </a:p>
          <a:p>
            <a:pPr lvl="1">
              <a:defRPr/>
            </a:pPr>
            <a:r>
              <a:rPr lang="ja-JP" altLang="en-US" sz="2400" dirty="0"/>
              <a:t>ただし、非凸制約の問題では実行可能解を得られなかった。</a:t>
            </a:r>
            <a:endParaRPr lang="en-US" altLang="ja-JP" sz="2400"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4914416" cy="338554"/>
          </a:xfrm>
          <a:prstGeom prst="rect">
            <a:avLst/>
          </a:prstGeom>
          <a:noFill/>
        </p:spPr>
        <p:txBody>
          <a:bodyPr wrap="square" rtlCol="0">
            <a:spAutoFit/>
          </a:bodyPr>
          <a:lstStyle/>
          <a:p>
            <a:r>
              <a:rPr lang="en-US" altLang="ja-JP" sz="1600" b="1" dirty="0">
                <a:solidFill>
                  <a:schemeClr val="bg1"/>
                </a:solidFill>
              </a:rPr>
              <a:t>2.1 </a:t>
            </a:r>
            <a:r>
              <a:rPr kumimoji="1" lang="ja-JP" altLang="en-US" sz="1600" b="1" dirty="0">
                <a:solidFill>
                  <a:schemeClr val="bg1"/>
                </a:solidFill>
              </a:rPr>
              <a:t>ベンチマーク問題での検証</a:t>
            </a:r>
          </a:p>
        </p:txBody>
      </p:sp>
      <p:sp>
        <p:nvSpPr>
          <p:cNvPr id="7" name="テキスト ボックス 6">
            <a:extLst>
              <a:ext uri="{FF2B5EF4-FFF2-40B4-BE49-F238E27FC236}">
                <a16:creationId xmlns:a16="http://schemas.microsoft.com/office/drawing/2014/main" id="{08BC6B93-A56B-4553-979C-C1B4457B4434}"/>
              </a:ext>
            </a:extLst>
          </p:cNvPr>
          <p:cNvSpPr txBox="1"/>
          <p:nvPr/>
        </p:nvSpPr>
        <p:spPr>
          <a:xfrm>
            <a:off x="700375" y="5874019"/>
            <a:ext cx="9164454" cy="338554"/>
          </a:xfrm>
          <a:prstGeom prst="rect">
            <a:avLst/>
          </a:prstGeom>
          <a:noFill/>
        </p:spPr>
        <p:txBody>
          <a:bodyPr wrap="square" rtlCol="0">
            <a:spAutoFit/>
          </a:bodyPr>
          <a:lstStyle/>
          <a:p>
            <a:r>
              <a:rPr kumimoji="1" lang="en-US" altLang="ja-JP" sz="1600" dirty="0"/>
              <a:t>※</a:t>
            </a:r>
            <a:r>
              <a:rPr kumimoji="1" lang="ja-JP" altLang="en-US" sz="1600" dirty="0"/>
              <a:t>ノート</a:t>
            </a:r>
            <a:r>
              <a:rPr kumimoji="1" lang="en-US" altLang="ja-JP" sz="1600" dirty="0"/>
              <a:t>PC</a:t>
            </a:r>
            <a:r>
              <a:rPr kumimoji="1" lang="ja-JP" altLang="en-US" sz="1600" dirty="0"/>
              <a:t>（</a:t>
            </a:r>
            <a:r>
              <a:rPr kumimoji="1" lang="en-US" altLang="ja-JP" sz="1600" dirty="0"/>
              <a:t>Intel Core i5-1145G7(2.60GHz)</a:t>
            </a:r>
            <a:r>
              <a:rPr kumimoji="1" lang="ja-JP" altLang="en-US" sz="1600" dirty="0"/>
              <a:t>、内蔵</a:t>
            </a:r>
            <a:r>
              <a:rPr kumimoji="1" lang="en-US" altLang="ja-JP" sz="1600" dirty="0"/>
              <a:t>GPU 11th Gen</a:t>
            </a:r>
            <a:r>
              <a:rPr kumimoji="1" lang="ja-JP" altLang="en-US" sz="1600" dirty="0"/>
              <a:t>）、</a:t>
            </a:r>
            <a:r>
              <a:rPr kumimoji="1" lang="en-US" altLang="ja-JP" sz="1600" dirty="0"/>
              <a:t>python</a:t>
            </a:r>
            <a:r>
              <a:rPr kumimoji="1" lang="ja-JP" altLang="en-US" sz="1600" dirty="0"/>
              <a:t>実装のもとで計算した</a:t>
            </a:r>
          </a:p>
        </p:txBody>
      </p:sp>
      <p:sp>
        <p:nvSpPr>
          <p:cNvPr id="14" name="テキスト ボックス 13">
            <a:extLst>
              <a:ext uri="{FF2B5EF4-FFF2-40B4-BE49-F238E27FC236}">
                <a16:creationId xmlns:a16="http://schemas.microsoft.com/office/drawing/2014/main" id="{5714ED89-945D-4828-8E34-8F81A6E5BF16}"/>
              </a:ext>
            </a:extLst>
          </p:cNvPr>
          <p:cNvSpPr txBox="1"/>
          <p:nvPr/>
        </p:nvSpPr>
        <p:spPr>
          <a:xfrm>
            <a:off x="700375" y="5592615"/>
            <a:ext cx="3894995" cy="338554"/>
          </a:xfrm>
          <a:prstGeom prst="rect">
            <a:avLst/>
          </a:prstGeom>
          <a:noFill/>
        </p:spPr>
        <p:txBody>
          <a:bodyPr wrap="square" rtlCol="0">
            <a:spAutoFit/>
          </a:bodyPr>
          <a:lstStyle/>
          <a:p>
            <a:r>
              <a:rPr kumimoji="1" lang="en-US" altLang="ja-JP" sz="1600" dirty="0"/>
              <a:t>※5000</a:t>
            </a:r>
            <a:r>
              <a:rPr kumimoji="1" lang="ja-JP" altLang="en-US" sz="1600" dirty="0"/>
              <a:t>反復、</a:t>
            </a:r>
            <a:r>
              <a:rPr kumimoji="1" lang="en-US" altLang="ja-JP" sz="1600" dirty="0"/>
              <a:t>100</a:t>
            </a:r>
            <a:r>
              <a:rPr kumimoji="1" lang="ja-JP" altLang="en-US" sz="1600" dirty="0"/>
              <a:t>個体、</a:t>
            </a:r>
            <a:r>
              <a:rPr kumimoji="1" lang="en-US" altLang="ja-JP" sz="1600" dirty="0"/>
              <a:t>100</a:t>
            </a:r>
            <a:r>
              <a:rPr kumimoji="1" lang="ja-JP" altLang="en-US" sz="1600" dirty="0"/>
              <a:t>次元</a:t>
            </a:r>
          </a:p>
        </p:txBody>
      </p:sp>
      <p:sp>
        <p:nvSpPr>
          <p:cNvPr id="13" name="テキスト ボックス 12">
            <a:extLst>
              <a:ext uri="{FF2B5EF4-FFF2-40B4-BE49-F238E27FC236}">
                <a16:creationId xmlns:a16="http://schemas.microsoft.com/office/drawing/2014/main" id="{95786F7C-0FC4-44D2-BB4E-A0502C0C7605}"/>
              </a:ext>
            </a:extLst>
          </p:cNvPr>
          <p:cNvSpPr txBox="1"/>
          <p:nvPr/>
        </p:nvSpPr>
        <p:spPr>
          <a:xfrm>
            <a:off x="1711987" y="2186493"/>
            <a:ext cx="3996068" cy="369332"/>
          </a:xfrm>
          <a:prstGeom prst="rect">
            <a:avLst/>
          </a:prstGeom>
          <a:noFill/>
        </p:spPr>
        <p:txBody>
          <a:bodyPr wrap="square" rtlCol="0">
            <a:spAutoFit/>
          </a:bodyPr>
          <a:lstStyle/>
          <a:p>
            <a:pPr algn="ctr"/>
            <a:r>
              <a:rPr lang="ja-JP" altLang="en-US" dirty="0"/>
              <a:t>探索性能</a:t>
            </a:r>
            <a:r>
              <a:rPr lang="ja-JP" altLang="en-US" sz="1600" dirty="0"/>
              <a:t>（実行可能解の目的関数値）</a:t>
            </a:r>
            <a:endParaRPr lang="ja-JP" altLang="en-US" dirty="0"/>
          </a:p>
        </p:txBody>
      </p:sp>
      <p:sp>
        <p:nvSpPr>
          <p:cNvPr id="15" name="テキスト ボックス 14">
            <a:extLst>
              <a:ext uri="{FF2B5EF4-FFF2-40B4-BE49-F238E27FC236}">
                <a16:creationId xmlns:a16="http://schemas.microsoft.com/office/drawing/2014/main" id="{5FAC91AF-2B75-423B-B7A4-079F29215920}"/>
              </a:ext>
            </a:extLst>
          </p:cNvPr>
          <p:cNvSpPr txBox="1"/>
          <p:nvPr/>
        </p:nvSpPr>
        <p:spPr>
          <a:xfrm>
            <a:off x="7794518" y="2186493"/>
            <a:ext cx="1956011" cy="369332"/>
          </a:xfrm>
          <a:prstGeom prst="rect">
            <a:avLst/>
          </a:prstGeom>
          <a:noFill/>
        </p:spPr>
        <p:txBody>
          <a:bodyPr wrap="square" rtlCol="0">
            <a:spAutoFit/>
          </a:bodyPr>
          <a:lstStyle/>
          <a:p>
            <a:pPr algn="ctr"/>
            <a:r>
              <a:rPr lang="ja-JP" altLang="en-US" dirty="0"/>
              <a:t>計算時間 </a:t>
            </a:r>
            <a:r>
              <a:rPr lang="en-US" altLang="ja-JP" dirty="0"/>
              <a:t>[min]</a:t>
            </a:r>
            <a:endParaRPr lang="ja-JP" altLang="en-US" dirty="0"/>
          </a:p>
        </p:txBody>
      </p:sp>
      <p:sp>
        <p:nvSpPr>
          <p:cNvPr id="16" name="テキスト ボックス 15">
            <a:extLst>
              <a:ext uri="{FF2B5EF4-FFF2-40B4-BE49-F238E27FC236}">
                <a16:creationId xmlns:a16="http://schemas.microsoft.com/office/drawing/2014/main" id="{F9D3CE13-D43D-4DF7-96AB-85D91B240BF0}"/>
              </a:ext>
            </a:extLst>
          </p:cNvPr>
          <p:cNvSpPr txBox="1"/>
          <p:nvPr/>
        </p:nvSpPr>
        <p:spPr>
          <a:xfrm>
            <a:off x="4629036" y="3045238"/>
            <a:ext cx="1279736" cy="277727"/>
          </a:xfrm>
          <a:prstGeom prst="rect">
            <a:avLst/>
          </a:prstGeom>
          <a:noFill/>
        </p:spPr>
        <p:txBody>
          <a:bodyPr wrap="square" rtlCol="0">
            <a:spAutoFit/>
          </a:bodyPr>
          <a:lstStyle/>
          <a:p>
            <a:pPr algn="ctr"/>
            <a:r>
              <a:rPr lang="ja-JP" altLang="en-US" sz="1200" dirty="0"/>
              <a:t>可能解得られず</a:t>
            </a:r>
          </a:p>
        </p:txBody>
      </p:sp>
      <p:sp>
        <p:nvSpPr>
          <p:cNvPr id="18" name="テキスト ボックス 17">
            <a:extLst>
              <a:ext uri="{FF2B5EF4-FFF2-40B4-BE49-F238E27FC236}">
                <a16:creationId xmlns:a16="http://schemas.microsoft.com/office/drawing/2014/main" id="{AB2A7309-E0F7-4306-AA12-F909F8B7986B}"/>
              </a:ext>
            </a:extLst>
          </p:cNvPr>
          <p:cNvSpPr txBox="1"/>
          <p:nvPr/>
        </p:nvSpPr>
        <p:spPr>
          <a:xfrm>
            <a:off x="2023065" y="5257177"/>
            <a:ext cx="915084" cy="307777"/>
          </a:xfrm>
          <a:prstGeom prst="rect">
            <a:avLst/>
          </a:prstGeom>
          <a:solidFill>
            <a:schemeClr val="bg1"/>
          </a:solidFill>
        </p:spPr>
        <p:txBody>
          <a:bodyPr wrap="square" rtlCol="0">
            <a:spAutoFit/>
          </a:bodyPr>
          <a:lstStyle/>
          <a:p>
            <a:pPr algn="ctr"/>
            <a:r>
              <a:rPr kumimoji="1" lang="en-US" altLang="ja-JP" sz="1400" dirty="0"/>
              <a:t>2</a:t>
            </a:r>
            <a:r>
              <a:rPr kumimoji="1" lang="ja-JP" altLang="en-US" sz="1400" dirty="0"/>
              <a:t>次制約</a:t>
            </a:r>
          </a:p>
        </p:txBody>
      </p:sp>
      <p:sp>
        <p:nvSpPr>
          <p:cNvPr id="19" name="テキスト ボックス 18">
            <a:extLst>
              <a:ext uri="{FF2B5EF4-FFF2-40B4-BE49-F238E27FC236}">
                <a16:creationId xmlns:a16="http://schemas.microsoft.com/office/drawing/2014/main" id="{B9012748-776D-4DA4-8B48-5529812EA87B}"/>
              </a:ext>
            </a:extLst>
          </p:cNvPr>
          <p:cNvSpPr txBox="1"/>
          <p:nvPr/>
        </p:nvSpPr>
        <p:spPr>
          <a:xfrm>
            <a:off x="2986005" y="5257177"/>
            <a:ext cx="915084" cy="307777"/>
          </a:xfrm>
          <a:prstGeom prst="rect">
            <a:avLst/>
          </a:prstGeom>
          <a:solidFill>
            <a:schemeClr val="bg1"/>
          </a:solidFill>
        </p:spPr>
        <p:txBody>
          <a:bodyPr wrap="square" rtlCol="0">
            <a:spAutoFit/>
          </a:bodyPr>
          <a:lstStyle/>
          <a:p>
            <a:pPr algn="ctr"/>
            <a:r>
              <a:rPr kumimoji="1" lang="ja-JP" altLang="en-US" sz="1400" dirty="0"/>
              <a:t>指数制約</a:t>
            </a:r>
          </a:p>
        </p:txBody>
      </p:sp>
      <p:sp>
        <p:nvSpPr>
          <p:cNvPr id="20" name="テキスト ボックス 19">
            <a:extLst>
              <a:ext uri="{FF2B5EF4-FFF2-40B4-BE49-F238E27FC236}">
                <a16:creationId xmlns:a16="http://schemas.microsoft.com/office/drawing/2014/main" id="{F8EDA513-3BDE-4CEA-822F-D595620CE5DA}"/>
              </a:ext>
            </a:extLst>
          </p:cNvPr>
          <p:cNvSpPr txBox="1"/>
          <p:nvPr/>
        </p:nvSpPr>
        <p:spPr>
          <a:xfrm>
            <a:off x="3948945" y="5257177"/>
            <a:ext cx="915084" cy="307777"/>
          </a:xfrm>
          <a:prstGeom prst="rect">
            <a:avLst/>
          </a:prstGeom>
          <a:solidFill>
            <a:schemeClr val="bg1"/>
          </a:solidFill>
        </p:spPr>
        <p:txBody>
          <a:bodyPr wrap="square" rtlCol="0">
            <a:spAutoFit/>
          </a:bodyPr>
          <a:lstStyle/>
          <a:p>
            <a:pPr algn="ctr"/>
            <a:r>
              <a:rPr kumimoji="1" lang="ja-JP" altLang="en-US" sz="1400" dirty="0"/>
              <a:t>累乗制約</a:t>
            </a:r>
          </a:p>
        </p:txBody>
      </p:sp>
      <p:sp>
        <p:nvSpPr>
          <p:cNvPr id="21" name="テキスト ボックス 20">
            <a:extLst>
              <a:ext uri="{FF2B5EF4-FFF2-40B4-BE49-F238E27FC236}">
                <a16:creationId xmlns:a16="http://schemas.microsoft.com/office/drawing/2014/main" id="{1283F3D9-48FA-4DD5-A009-80D181922189}"/>
              </a:ext>
            </a:extLst>
          </p:cNvPr>
          <p:cNvSpPr txBox="1"/>
          <p:nvPr/>
        </p:nvSpPr>
        <p:spPr>
          <a:xfrm>
            <a:off x="4878432" y="5257177"/>
            <a:ext cx="915084" cy="307777"/>
          </a:xfrm>
          <a:prstGeom prst="rect">
            <a:avLst/>
          </a:prstGeom>
          <a:solidFill>
            <a:schemeClr val="bg1"/>
          </a:solidFill>
        </p:spPr>
        <p:txBody>
          <a:bodyPr wrap="square" rtlCol="0">
            <a:spAutoFit/>
          </a:bodyPr>
          <a:lstStyle/>
          <a:p>
            <a:pPr algn="ctr"/>
            <a:r>
              <a:rPr kumimoji="1" lang="en-US" altLang="ja-JP" sz="1400" dirty="0"/>
              <a:t>cos</a:t>
            </a:r>
            <a:r>
              <a:rPr kumimoji="1" lang="ja-JP" altLang="en-US" sz="1400" dirty="0"/>
              <a:t>制約</a:t>
            </a:r>
          </a:p>
        </p:txBody>
      </p:sp>
      <p:sp>
        <p:nvSpPr>
          <p:cNvPr id="22" name="テキスト ボックス 21">
            <a:extLst>
              <a:ext uri="{FF2B5EF4-FFF2-40B4-BE49-F238E27FC236}">
                <a16:creationId xmlns:a16="http://schemas.microsoft.com/office/drawing/2014/main" id="{A4375E84-FE01-418C-8B36-2DCD4BAEF53B}"/>
              </a:ext>
            </a:extLst>
          </p:cNvPr>
          <p:cNvSpPr txBox="1"/>
          <p:nvPr/>
        </p:nvSpPr>
        <p:spPr>
          <a:xfrm>
            <a:off x="7062427" y="5257177"/>
            <a:ext cx="915084" cy="307777"/>
          </a:xfrm>
          <a:prstGeom prst="rect">
            <a:avLst/>
          </a:prstGeom>
          <a:solidFill>
            <a:schemeClr val="bg1"/>
          </a:solidFill>
        </p:spPr>
        <p:txBody>
          <a:bodyPr wrap="square" rtlCol="0">
            <a:spAutoFit/>
          </a:bodyPr>
          <a:lstStyle/>
          <a:p>
            <a:pPr algn="ctr"/>
            <a:r>
              <a:rPr kumimoji="1" lang="en-US" altLang="ja-JP" sz="1400" dirty="0"/>
              <a:t>2</a:t>
            </a:r>
            <a:r>
              <a:rPr kumimoji="1" lang="ja-JP" altLang="en-US" sz="1400" dirty="0"/>
              <a:t>次制約</a:t>
            </a:r>
          </a:p>
        </p:txBody>
      </p:sp>
      <p:sp>
        <p:nvSpPr>
          <p:cNvPr id="23" name="テキスト ボックス 22">
            <a:extLst>
              <a:ext uri="{FF2B5EF4-FFF2-40B4-BE49-F238E27FC236}">
                <a16:creationId xmlns:a16="http://schemas.microsoft.com/office/drawing/2014/main" id="{CAE8D9C9-4D57-4E75-80B5-A12D2C693311}"/>
              </a:ext>
            </a:extLst>
          </p:cNvPr>
          <p:cNvSpPr txBox="1"/>
          <p:nvPr/>
        </p:nvSpPr>
        <p:spPr>
          <a:xfrm>
            <a:off x="7977511" y="5257177"/>
            <a:ext cx="915084" cy="307777"/>
          </a:xfrm>
          <a:prstGeom prst="rect">
            <a:avLst/>
          </a:prstGeom>
          <a:solidFill>
            <a:schemeClr val="bg1"/>
          </a:solidFill>
        </p:spPr>
        <p:txBody>
          <a:bodyPr wrap="square" rtlCol="0">
            <a:spAutoFit/>
          </a:bodyPr>
          <a:lstStyle/>
          <a:p>
            <a:pPr algn="ctr"/>
            <a:r>
              <a:rPr kumimoji="1" lang="ja-JP" altLang="en-US" sz="1400" dirty="0"/>
              <a:t>指数制約</a:t>
            </a:r>
          </a:p>
        </p:txBody>
      </p:sp>
      <p:sp>
        <p:nvSpPr>
          <p:cNvPr id="24" name="テキスト ボックス 23">
            <a:extLst>
              <a:ext uri="{FF2B5EF4-FFF2-40B4-BE49-F238E27FC236}">
                <a16:creationId xmlns:a16="http://schemas.microsoft.com/office/drawing/2014/main" id="{A92C306A-DADE-41A1-9CD3-9CB84B92BA67}"/>
              </a:ext>
            </a:extLst>
          </p:cNvPr>
          <p:cNvSpPr txBox="1"/>
          <p:nvPr/>
        </p:nvSpPr>
        <p:spPr>
          <a:xfrm>
            <a:off x="8949745" y="5257177"/>
            <a:ext cx="915084" cy="307777"/>
          </a:xfrm>
          <a:prstGeom prst="rect">
            <a:avLst/>
          </a:prstGeom>
          <a:solidFill>
            <a:schemeClr val="bg1"/>
          </a:solidFill>
        </p:spPr>
        <p:txBody>
          <a:bodyPr wrap="square" rtlCol="0">
            <a:spAutoFit/>
          </a:bodyPr>
          <a:lstStyle/>
          <a:p>
            <a:pPr algn="ctr"/>
            <a:r>
              <a:rPr kumimoji="1" lang="ja-JP" altLang="en-US" sz="1400" dirty="0"/>
              <a:t>累乗制約</a:t>
            </a:r>
          </a:p>
        </p:txBody>
      </p:sp>
      <p:sp>
        <p:nvSpPr>
          <p:cNvPr id="25" name="テキスト ボックス 24">
            <a:extLst>
              <a:ext uri="{FF2B5EF4-FFF2-40B4-BE49-F238E27FC236}">
                <a16:creationId xmlns:a16="http://schemas.microsoft.com/office/drawing/2014/main" id="{C0C87FD1-4B24-408D-BAB8-BF1330587B69}"/>
              </a:ext>
            </a:extLst>
          </p:cNvPr>
          <p:cNvSpPr txBox="1"/>
          <p:nvPr/>
        </p:nvSpPr>
        <p:spPr>
          <a:xfrm>
            <a:off x="9893404" y="5257177"/>
            <a:ext cx="915084" cy="307777"/>
          </a:xfrm>
          <a:prstGeom prst="rect">
            <a:avLst/>
          </a:prstGeom>
          <a:solidFill>
            <a:schemeClr val="bg1"/>
          </a:solidFill>
        </p:spPr>
        <p:txBody>
          <a:bodyPr wrap="square" rtlCol="0">
            <a:spAutoFit/>
          </a:bodyPr>
          <a:lstStyle/>
          <a:p>
            <a:pPr algn="ctr"/>
            <a:r>
              <a:rPr kumimoji="1" lang="en-US" altLang="ja-JP" sz="1400" dirty="0"/>
              <a:t>cos</a:t>
            </a:r>
            <a:r>
              <a:rPr kumimoji="1" lang="ja-JP" altLang="en-US" sz="1400" dirty="0"/>
              <a:t>制約</a:t>
            </a:r>
          </a:p>
        </p:txBody>
      </p:sp>
      <p:pic>
        <p:nvPicPr>
          <p:cNvPr id="4" name="図 3">
            <a:extLst>
              <a:ext uri="{FF2B5EF4-FFF2-40B4-BE49-F238E27FC236}">
                <a16:creationId xmlns:a16="http://schemas.microsoft.com/office/drawing/2014/main" id="{C509F0E7-2CDB-4948-AC23-6EEB625F0910}"/>
              </a:ext>
            </a:extLst>
          </p:cNvPr>
          <p:cNvPicPr>
            <a:picLocks noChangeAspect="1"/>
          </p:cNvPicPr>
          <p:nvPr/>
        </p:nvPicPr>
        <p:blipFill>
          <a:blip r:embed="rId3"/>
          <a:stretch>
            <a:fillRect/>
          </a:stretch>
        </p:blipFill>
        <p:spPr>
          <a:xfrm>
            <a:off x="6377277" y="2522214"/>
            <a:ext cx="4584589" cy="2755631"/>
          </a:xfrm>
          <a:prstGeom prst="rect">
            <a:avLst/>
          </a:prstGeom>
        </p:spPr>
      </p:pic>
    </p:spTree>
    <p:extLst>
      <p:ext uri="{BB962C8B-B14F-4D97-AF65-F5344CB8AC3E}">
        <p14:creationId xmlns:p14="http://schemas.microsoft.com/office/powerpoint/2010/main" val="1313142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11</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normAutofit/>
          </a:bodyPr>
          <a:lstStyle/>
          <a:p>
            <a:r>
              <a:rPr lang="ja-JP" altLang="en-US" dirty="0"/>
              <a:t>探索性能：最良解の推移</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8698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凸性：探索性能・計算時間では、違反量削減優先の方法が優れている。</a:t>
            </a:r>
            <a:endParaRPr lang="en-US" altLang="ja-JP" sz="2800" dirty="0"/>
          </a:p>
          <a:p>
            <a:pPr>
              <a:defRPr/>
            </a:pPr>
            <a:r>
              <a:rPr lang="ja-JP" altLang="en-US" sz="2800" dirty="0"/>
              <a:t>非凸性：問題分割は可能解を獲得するが、違反量削減優先は獲得できず。</a:t>
            </a:r>
            <a:endParaRPr lang="en-US" altLang="ja-JP" sz="2800" dirty="0"/>
          </a:p>
          <a:p>
            <a:pPr lvl="1">
              <a:defRPr/>
            </a:pPr>
            <a:r>
              <a:rPr lang="ja-JP" altLang="en-US" sz="2400" dirty="0"/>
              <a:t>問題分割は、局所解の影響緩和する工夫を導入</a:t>
            </a:r>
            <a:r>
              <a:rPr lang="ja-JP" altLang="en-US" dirty="0"/>
              <a:t>（重み調整の条件に、非劣性判定を使用）</a:t>
            </a:r>
            <a:endParaRPr lang="en-US" altLang="ja-JP" sz="2400"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3" y="-20412"/>
            <a:ext cx="6838467" cy="338554"/>
          </a:xfrm>
          <a:prstGeom prst="rect">
            <a:avLst/>
          </a:prstGeom>
          <a:noFill/>
        </p:spPr>
        <p:txBody>
          <a:bodyPr wrap="square" rtlCol="0">
            <a:spAutoFit/>
          </a:bodyPr>
          <a:lstStyle/>
          <a:p>
            <a:r>
              <a:rPr lang="en-US" altLang="ja-JP" sz="1600" b="1" dirty="0">
                <a:solidFill>
                  <a:schemeClr val="bg1"/>
                </a:solidFill>
              </a:rPr>
              <a:t>2.1 </a:t>
            </a:r>
            <a:r>
              <a:rPr kumimoji="1" lang="ja-JP" altLang="en-US" sz="1600" b="1" dirty="0">
                <a:solidFill>
                  <a:schemeClr val="bg1"/>
                </a:solidFill>
              </a:rPr>
              <a:t>ベンチマーク問題での検証</a:t>
            </a:r>
          </a:p>
        </p:txBody>
      </p:sp>
      <p:pic>
        <p:nvPicPr>
          <p:cNvPr id="10" name="図 9" descr="グラフ&#10;&#10;自動的に生成された説明">
            <a:extLst>
              <a:ext uri="{FF2B5EF4-FFF2-40B4-BE49-F238E27FC236}">
                <a16:creationId xmlns:a16="http://schemas.microsoft.com/office/drawing/2014/main" id="{F71A49E4-6131-486A-A3F6-B9BE7B2F34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0141" y="3164104"/>
            <a:ext cx="3103776" cy="2046387"/>
          </a:xfrm>
          <a:prstGeom prst="rect">
            <a:avLst/>
          </a:prstGeom>
        </p:spPr>
      </p:pic>
      <p:pic>
        <p:nvPicPr>
          <p:cNvPr id="27" name="図 26">
            <a:extLst>
              <a:ext uri="{FF2B5EF4-FFF2-40B4-BE49-F238E27FC236}">
                <a16:creationId xmlns:a16="http://schemas.microsoft.com/office/drawing/2014/main" id="{47E9857C-6507-4FBB-8A6E-F3BF77C1BA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12" y="3221135"/>
            <a:ext cx="3014863" cy="1990947"/>
          </a:xfrm>
          <a:prstGeom prst="rect">
            <a:avLst/>
          </a:prstGeom>
        </p:spPr>
      </p:pic>
      <p:sp>
        <p:nvSpPr>
          <p:cNvPr id="28" name="テキスト ボックス 27">
            <a:extLst>
              <a:ext uri="{FF2B5EF4-FFF2-40B4-BE49-F238E27FC236}">
                <a16:creationId xmlns:a16="http://schemas.microsoft.com/office/drawing/2014/main" id="{61F5E079-EDE3-437B-8274-3DE0D3296EC4}"/>
              </a:ext>
            </a:extLst>
          </p:cNvPr>
          <p:cNvSpPr txBox="1"/>
          <p:nvPr/>
        </p:nvSpPr>
        <p:spPr>
          <a:xfrm>
            <a:off x="656023" y="2896868"/>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29" name="テキスト ボックス 28">
            <a:extLst>
              <a:ext uri="{FF2B5EF4-FFF2-40B4-BE49-F238E27FC236}">
                <a16:creationId xmlns:a16="http://schemas.microsoft.com/office/drawing/2014/main" id="{F1FA7F85-7358-473F-8AE3-9894F964A4AD}"/>
              </a:ext>
            </a:extLst>
          </p:cNvPr>
          <p:cNvSpPr txBox="1"/>
          <p:nvPr/>
        </p:nvSpPr>
        <p:spPr>
          <a:xfrm>
            <a:off x="2996254" y="2892581"/>
            <a:ext cx="3146983" cy="338554"/>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p:sp>
        <p:nvSpPr>
          <p:cNvPr id="34" name="テキスト ボックス 33">
            <a:extLst>
              <a:ext uri="{FF2B5EF4-FFF2-40B4-BE49-F238E27FC236}">
                <a16:creationId xmlns:a16="http://schemas.microsoft.com/office/drawing/2014/main" id="{7A6CCA01-A5B3-4D31-9957-AD033EAB1FB6}"/>
              </a:ext>
            </a:extLst>
          </p:cNvPr>
          <p:cNvSpPr txBox="1"/>
          <p:nvPr/>
        </p:nvSpPr>
        <p:spPr>
          <a:xfrm>
            <a:off x="9711448" y="4636771"/>
            <a:ext cx="975508" cy="338554"/>
          </a:xfrm>
          <a:prstGeom prst="rect">
            <a:avLst/>
          </a:prstGeom>
          <a:noFill/>
        </p:spPr>
        <p:txBody>
          <a:bodyPr wrap="square" rtlCol="0">
            <a:spAutoFit/>
          </a:bodyPr>
          <a:lstStyle/>
          <a:p>
            <a:pPr algn="ctr"/>
            <a:r>
              <a:rPr lang="en-US" altLang="ja-JP" sz="1600" dirty="0"/>
              <a:t>1.1min</a:t>
            </a:r>
            <a:endParaRPr lang="ja-JP" altLang="en-US" sz="1600" dirty="0"/>
          </a:p>
        </p:txBody>
      </p:sp>
      <p:pic>
        <p:nvPicPr>
          <p:cNvPr id="16" name="図 15" descr="グラフ, ヒストグラム&#10;&#10;自動的に生成された説明">
            <a:extLst>
              <a:ext uri="{FF2B5EF4-FFF2-40B4-BE49-F238E27FC236}">
                <a16:creationId xmlns:a16="http://schemas.microsoft.com/office/drawing/2014/main" id="{F9C6C98F-784C-489B-A496-5427A36300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45018" y="3164104"/>
            <a:ext cx="3101070" cy="2048076"/>
          </a:xfrm>
          <a:prstGeom prst="rect">
            <a:avLst/>
          </a:prstGeom>
        </p:spPr>
      </p:pic>
      <p:pic>
        <p:nvPicPr>
          <p:cNvPr id="18" name="図 17">
            <a:extLst>
              <a:ext uri="{FF2B5EF4-FFF2-40B4-BE49-F238E27FC236}">
                <a16:creationId xmlns:a16="http://schemas.microsoft.com/office/drawing/2014/main" id="{C5089844-B90B-4475-9624-4FAD20ADEF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32083" y="3223181"/>
            <a:ext cx="3008666" cy="1986854"/>
          </a:xfrm>
          <a:prstGeom prst="rect">
            <a:avLst/>
          </a:prstGeom>
        </p:spPr>
      </p:pic>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C80FD09D-82A0-4AE3-B92B-82A5B8EEEA49}"/>
                  </a:ext>
                </a:extLst>
              </p:cNvPr>
              <p:cNvSpPr txBox="1"/>
              <p:nvPr/>
            </p:nvSpPr>
            <p:spPr>
              <a:xfrm>
                <a:off x="359893" y="5254043"/>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3.5×10</a:t>
                </a:r>
                <a:r>
                  <a:rPr kumimoji="1" lang="en-US" altLang="ja-JP" sz="1400" baseline="30000" dirty="0"/>
                  <a:t>-4</a:t>
                </a:r>
                <a:endParaRPr kumimoji="1" lang="ja-JP" altLang="en-US" sz="1400" baseline="30000" dirty="0"/>
              </a:p>
            </p:txBody>
          </p:sp>
        </mc:Choice>
        <mc:Fallback xmlns="">
          <p:sp>
            <p:nvSpPr>
              <p:cNvPr id="19" name="テキスト ボックス 18">
                <a:extLst>
                  <a:ext uri="{FF2B5EF4-FFF2-40B4-BE49-F238E27FC236}">
                    <a16:creationId xmlns:a16="http://schemas.microsoft.com/office/drawing/2014/main" id="{C80FD09D-82A0-4AE3-B92B-82A5B8EEEA49}"/>
                  </a:ext>
                </a:extLst>
              </p:cNvPr>
              <p:cNvSpPr txBox="1">
                <a:spLocks noRot="1" noChangeAspect="1" noMove="1" noResize="1" noEditPoints="1" noAdjustHandles="1" noChangeArrowheads="1" noChangeShapeType="1" noTextEdit="1"/>
              </p:cNvSpPr>
              <p:nvPr/>
            </p:nvSpPr>
            <p:spPr>
              <a:xfrm>
                <a:off x="359893" y="5254043"/>
                <a:ext cx="2326627" cy="307777"/>
              </a:xfrm>
              <a:prstGeom prst="rect">
                <a:avLst/>
              </a:prstGeom>
              <a:blipFill>
                <a:blip r:embed="rId7"/>
                <a:stretch>
                  <a:fillRect l="-785" t="-4000" b="-22000"/>
                </a:stretch>
              </a:blipFill>
            </p:spPr>
            <p:txBody>
              <a:bodyPr/>
              <a:lstStyle/>
              <a:p>
                <a:r>
                  <a:rPr lang="ja-JP" altLang="en-US">
                    <a:noFill/>
                  </a:rPr>
                  <a:t> </a:t>
                </a:r>
              </a:p>
            </p:txBody>
          </p:sp>
        </mc:Fallback>
      </mc:AlternateContent>
      <p:sp>
        <p:nvSpPr>
          <p:cNvPr id="20" name="テキスト ボックス 19">
            <a:extLst>
              <a:ext uri="{FF2B5EF4-FFF2-40B4-BE49-F238E27FC236}">
                <a16:creationId xmlns:a16="http://schemas.microsoft.com/office/drawing/2014/main" id="{72FF53DF-0927-4C5E-9163-6A709A1BE654}"/>
              </a:ext>
            </a:extLst>
          </p:cNvPr>
          <p:cNvSpPr txBox="1"/>
          <p:nvPr/>
        </p:nvSpPr>
        <p:spPr>
          <a:xfrm>
            <a:off x="6585547" y="6356350"/>
            <a:ext cx="2382836" cy="307777"/>
          </a:xfrm>
          <a:prstGeom prst="rect">
            <a:avLst/>
          </a:prstGeom>
          <a:noFill/>
        </p:spPr>
        <p:txBody>
          <a:bodyPr wrap="square" rtlCol="0">
            <a:spAutoFit/>
          </a:bodyPr>
          <a:lstStyle/>
          <a:p>
            <a:pPr algn="ctr"/>
            <a:r>
              <a:rPr kumimoji="1" lang="ja-JP" altLang="en-US" sz="1400" dirty="0"/>
              <a:t>線が消えている地点が値が</a:t>
            </a:r>
            <a:r>
              <a:rPr kumimoji="1" lang="en-US" altLang="ja-JP" sz="1400" dirty="0"/>
              <a:t>0</a:t>
            </a:r>
            <a:endParaRPr kumimoji="1" lang="ja-JP" altLang="en-US" sz="1400" dirty="0"/>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648F9CCB-A355-46BF-9D19-B9A532363F77}"/>
                  </a:ext>
                </a:extLst>
              </p:cNvPr>
              <p:cNvSpPr txBox="1"/>
              <p:nvPr/>
            </p:nvSpPr>
            <p:spPr>
              <a:xfrm>
                <a:off x="359893" y="5514054"/>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21" name="テキスト ボックス 20">
                <a:extLst>
                  <a:ext uri="{FF2B5EF4-FFF2-40B4-BE49-F238E27FC236}">
                    <a16:creationId xmlns:a16="http://schemas.microsoft.com/office/drawing/2014/main" id="{648F9CCB-A355-46BF-9D19-B9A532363F77}"/>
                  </a:ext>
                </a:extLst>
              </p:cNvPr>
              <p:cNvSpPr txBox="1">
                <a:spLocks noRot="1" noChangeAspect="1" noMove="1" noResize="1" noEditPoints="1" noAdjustHandles="1" noChangeArrowheads="1" noChangeShapeType="1" noTextEdit="1"/>
              </p:cNvSpPr>
              <p:nvPr/>
            </p:nvSpPr>
            <p:spPr>
              <a:xfrm>
                <a:off x="359893" y="5514054"/>
                <a:ext cx="2326627" cy="307777"/>
              </a:xfrm>
              <a:prstGeom prst="rect">
                <a:avLst/>
              </a:prstGeom>
              <a:blipFill>
                <a:blip r:embed="rId8"/>
                <a:stretch>
                  <a:fillRect l="-785" t="-4000" b="-22000"/>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21589098-84F4-42AC-AC5B-E7224D0186D5}"/>
              </a:ext>
            </a:extLst>
          </p:cNvPr>
          <p:cNvSpPr txBox="1"/>
          <p:nvPr/>
        </p:nvSpPr>
        <p:spPr>
          <a:xfrm>
            <a:off x="359893" y="5774206"/>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3.0</a:t>
            </a:r>
            <a:r>
              <a:rPr kumimoji="1" lang="ja-JP" altLang="en-US" sz="1400" dirty="0"/>
              <a:t>分</a:t>
            </a:r>
            <a:endParaRPr kumimoji="1" lang="en-US" altLang="ja-JP" sz="1400" dirty="0"/>
          </a:p>
          <a:p>
            <a:r>
              <a:rPr kumimoji="1" lang="ja-JP" altLang="en-US" sz="1400" dirty="0"/>
              <a:t>（</a:t>
            </a:r>
            <a:r>
              <a:rPr kumimoji="1" lang="en-US" altLang="ja-JP" sz="1400" dirty="0"/>
              <a:t>2.3</a:t>
            </a:r>
            <a:r>
              <a:rPr kumimoji="1" lang="ja-JP" altLang="en-US" sz="1400" dirty="0"/>
              <a:t>分で可能解発見）</a:t>
            </a:r>
            <a:endParaRPr kumimoji="1" lang="en-US" altLang="ja-JP" sz="1400" dirty="0"/>
          </a:p>
        </p:txBody>
      </p:sp>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73239AF0-E8F6-4F6B-80FF-35BFEBA975D8}"/>
                  </a:ext>
                </a:extLst>
              </p:cNvPr>
              <p:cNvSpPr txBox="1"/>
              <p:nvPr/>
            </p:nvSpPr>
            <p:spPr>
              <a:xfrm>
                <a:off x="3541205" y="52171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1.3×10</a:t>
                </a:r>
                <a:r>
                  <a:rPr kumimoji="1" lang="en-US" altLang="ja-JP" sz="1400" baseline="30000" dirty="0"/>
                  <a:t>-6</a:t>
                </a:r>
                <a:endParaRPr kumimoji="1" lang="ja-JP" altLang="en-US" sz="1400" baseline="30000" dirty="0"/>
              </a:p>
            </p:txBody>
          </p:sp>
        </mc:Choice>
        <mc:Fallback xmlns="">
          <p:sp>
            <p:nvSpPr>
              <p:cNvPr id="23" name="テキスト ボックス 22">
                <a:extLst>
                  <a:ext uri="{FF2B5EF4-FFF2-40B4-BE49-F238E27FC236}">
                    <a16:creationId xmlns:a16="http://schemas.microsoft.com/office/drawing/2014/main" id="{73239AF0-E8F6-4F6B-80FF-35BFEBA975D8}"/>
                  </a:ext>
                </a:extLst>
              </p:cNvPr>
              <p:cNvSpPr txBox="1">
                <a:spLocks noRot="1" noChangeAspect="1" noMove="1" noResize="1" noEditPoints="1" noAdjustHandles="1" noChangeArrowheads="1" noChangeShapeType="1" noTextEdit="1"/>
              </p:cNvSpPr>
              <p:nvPr/>
            </p:nvSpPr>
            <p:spPr>
              <a:xfrm>
                <a:off x="3541205" y="5217175"/>
                <a:ext cx="2326627" cy="307777"/>
              </a:xfrm>
              <a:prstGeom prst="rect">
                <a:avLst/>
              </a:prstGeom>
              <a:blipFill>
                <a:blip r:embed="rId9"/>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D6B3011A-1151-4E0F-8A08-FA3B911E29A2}"/>
                  </a:ext>
                </a:extLst>
              </p:cNvPr>
              <p:cNvSpPr txBox="1"/>
              <p:nvPr/>
            </p:nvSpPr>
            <p:spPr>
              <a:xfrm>
                <a:off x="3541205" y="54771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24" name="テキスト ボックス 23">
                <a:extLst>
                  <a:ext uri="{FF2B5EF4-FFF2-40B4-BE49-F238E27FC236}">
                    <a16:creationId xmlns:a16="http://schemas.microsoft.com/office/drawing/2014/main" id="{D6B3011A-1151-4E0F-8A08-FA3B911E29A2}"/>
                  </a:ext>
                </a:extLst>
              </p:cNvPr>
              <p:cNvSpPr txBox="1">
                <a:spLocks noRot="1" noChangeAspect="1" noMove="1" noResize="1" noEditPoints="1" noAdjustHandles="1" noChangeArrowheads="1" noChangeShapeType="1" noTextEdit="1"/>
              </p:cNvSpPr>
              <p:nvPr/>
            </p:nvSpPr>
            <p:spPr>
              <a:xfrm>
                <a:off x="3541205" y="5477186"/>
                <a:ext cx="2326627" cy="307777"/>
              </a:xfrm>
              <a:prstGeom prst="rect">
                <a:avLst/>
              </a:prstGeom>
              <a:blipFill>
                <a:blip r:embed="rId8"/>
                <a:stretch>
                  <a:fillRect l="-785" t="-1961" b="-21569"/>
                </a:stretch>
              </a:blipFill>
            </p:spPr>
            <p:txBody>
              <a:bodyPr/>
              <a:lstStyle/>
              <a:p>
                <a:r>
                  <a:rPr lang="ja-JP" altLang="en-US">
                    <a:noFill/>
                  </a:rPr>
                  <a:t> </a:t>
                </a:r>
              </a:p>
            </p:txBody>
          </p:sp>
        </mc:Fallback>
      </mc:AlternateContent>
      <p:sp>
        <p:nvSpPr>
          <p:cNvPr id="25" name="テキスト ボックス 24">
            <a:extLst>
              <a:ext uri="{FF2B5EF4-FFF2-40B4-BE49-F238E27FC236}">
                <a16:creationId xmlns:a16="http://schemas.microsoft.com/office/drawing/2014/main" id="{A294595C-1C2E-4D56-A15D-41D3D9DDCA65}"/>
              </a:ext>
            </a:extLst>
          </p:cNvPr>
          <p:cNvSpPr txBox="1"/>
          <p:nvPr/>
        </p:nvSpPr>
        <p:spPr>
          <a:xfrm>
            <a:off x="3541205" y="5737338"/>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1.1</a:t>
            </a:r>
            <a:r>
              <a:rPr kumimoji="1" lang="ja-JP" altLang="en-US" sz="1400" dirty="0"/>
              <a:t>分</a:t>
            </a:r>
            <a:endParaRPr kumimoji="1" lang="en-US" altLang="ja-JP" sz="1400" dirty="0"/>
          </a:p>
          <a:p>
            <a:r>
              <a:rPr kumimoji="1" lang="ja-JP" altLang="en-US" sz="1400" dirty="0"/>
              <a:t>（</a:t>
            </a:r>
            <a:r>
              <a:rPr kumimoji="1" lang="en-US" altLang="ja-JP" sz="1400" dirty="0"/>
              <a:t>5.3</a:t>
            </a:r>
            <a:r>
              <a:rPr kumimoji="1" lang="ja-JP" altLang="en-US" sz="1400" dirty="0"/>
              <a:t>秒で可能解発見）</a:t>
            </a:r>
            <a:endParaRPr kumimoji="1" lang="en-US" altLang="ja-JP" sz="1400" dirty="0"/>
          </a:p>
        </p:txBody>
      </p: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15197949-8FA4-43F6-812E-C66CF4AE8880}"/>
                  </a:ext>
                </a:extLst>
              </p:cNvPr>
              <p:cNvSpPr txBox="1"/>
              <p:nvPr/>
            </p:nvSpPr>
            <p:spPr>
              <a:xfrm>
                <a:off x="6570549" y="52171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1.5×10</a:t>
                </a:r>
                <a:r>
                  <a:rPr kumimoji="1" lang="en-US" altLang="ja-JP" sz="1400" baseline="30000" dirty="0"/>
                  <a:t>-4</a:t>
                </a:r>
                <a:endParaRPr kumimoji="1" lang="ja-JP" altLang="en-US" sz="1400" baseline="30000" dirty="0"/>
              </a:p>
            </p:txBody>
          </p:sp>
        </mc:Choice>
        <mc:Fallback xmlns="">
          <p:sp>
            <p:nvSpPr>
              <p:cNvPr id="26" name="テキスト ボックス 25">
                <a:extLst>
                  <a:ext uri="{FF2B5EF4-FFF2-40B4-BE49-F238E27FC236}">
                    <a16:creationId xmlns:a16="http://schemas.microsoft.com/office/drawing/2014/main" id="{15197949-8FA4-43F6-812E-C66CF4AE8880}"/>
                  </a:ext>
                </a:extLst>
              </p:cNvPr>
              <p:cNvSpPr txBox="1">
                <a:spLocks noRot="1" noChangeAspect="1" noMove="1" noResize="1" noEditPoints="1" noAdjustHandles="1" noChangeArrowheads="1" noChangeShapeType="1" noTextEdit="1"/>
              </p:cNvSpPr>
              <p:nvPr/>
            </p:nvSpPr>
            <p:spPr>
              <a:xfrm>
                <a:off x="6570549" y="5217175"/>
                <a:ext cx="2326627" cy="307777"/>
              </a:xfrm>
              <a:prstGeom prst="rect">
                <a:avLst/>
              </a:prstGeom>
              <a:blipFill>
                <a:blip r:embed="rId10"/>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FA84FBAC-4442-4988-8F33-791DEF8B543F}"/>
                  </a:ext>
                </a:extLst>
              </p:cNvPr>
              <p:cNvSpPr txBox="1"/>
              <p:nvPr/>
            </p:nvSpPr>
            <p:spPr>
              <a:xfrm>
                <a:off x="6570549" y="54771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36" name="テキスト ボックス 35">
                <a:extLst>
                  <a:ext uri="{FF2B5EF4-FFF2-40B4-BE49-F238E27FC236}">
                    <a16:creationId xmlns:a16="http://schemas.microsoft.com/office/drawing/2014/main" id="{FA84FBAC-4442-4988-8F33-791DEF8B543F}"/>
                  </a:ext>
                </a:extLst>
              </p:cNvPr>
              <p:cNvSpPr txBox="1">
                <a:spLocks noRot="1" noChangeAspect="1" noMove="1" noResize="1" noEditPoints="1" noAdjustHandles="1" noChangeArrowheads="1" noChangeShapeType="1" noTextEdit="1"/>
              </p:cNvSpPr>
              <p:nvPr/>
            </p:nvSpPr>
            <p:spPr>
              <a:xfrm>
                <a:off x="6570549" y="5477186"/>
                <a:ext cx="2326627" cy="307777"/>
              </a:xfrm>
              <a:prstGeom prst="rect">
                <a:avLst/>
              </a:prstGeom>
              <a:blipFill>
                <a:blip r:embed="rId8"/>
                <a:stretch>
                  <a:fillRect l="-785" t="-1961" b="-21569"/>
                </a:stretch>
              </a:blipFill>
            </p:spPr>
            <p:txBody>
              <a:bodyPr/>
              <a:lstStyle/>
              <a:p>
                <a:r>
                  <a:rPr lang="ja-JP" altLang="en-US">
                    <a:noFill/>
                  </a:rPr>
                  <a:t> </a:t>
                </a:r>
              </a:p>
            </p:txBody>
          </p:sp>
        </mc:Fallback>
      </mc:AlternateContent>
      <p:sp>
        <p:nvSpPr>
          <p:cNvPr id="37" name="テキスト ボックス 36">
            <a:extLst>
              <a:ext uri="{FF2B5EF4-FFF2-40B4-BE49-F238E27FC236}">
                <a16:creationId xmlns:a16="http://schemas.microsoft.com/office/drawing/2014/main" id="{CD516376-A339-4A66-8A36-FCD79341D7DB}"/>
              </a:ext>
            </a:extLst>
          </p:cNvPr>
          <p:cNvSpPr txBox="1"/>
          <p:nvPr/>
        </p:nvSpPr>
        <p:spPr>
          <a:xfrm>
            <a:off x="6570549" y="5737338"/>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1.9</a:t>
            </a:r>
            <a:r>
              <a:rPr kumimoji="1" lang="ja-JP" altLang="en-US" sz="1400" dirty="0"/>
              <a:t>分</a:t>
            </a:r>
            <a:endParaRPr kumimoji="1" lang="en-US" altLang="ja-JP" sz="1400" dirty="0"/>
          </a:p>
          <a:p>
            <a:r>
              <a:rPr kumimoji="1" lang="ja-JP" altLang="en-US" sz="1400" dirty="0"/>
              <a:t>（</a:t>
            </a:r>
            <a:r>
              <a:rPr kumimoji="1" lang="en-US" altLang="ja-JP" sz="1400" dirty="0"/>
              <a:t>31</a:t>
            </a:r>
            <a:r>
              <a:rPr kumimoji="1" lang="ja-JP" altLang="en-US" sz="1400" dirty="0"/>
              <a:t>秒で可能解発見）</a:t>
            </a:r>
            <a:endParaRPr kumimoji="1" lang="en-US" altLang="ja-JP" sz="1400" dirty="0"/>
          </a:p>
        </p:txBody>
      </p: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DC1B5F74-754E-43BA-B613-E239E1512E0E}"/>
                  </a:ext>
                </a:extLst>
              </p:cNvPr>
              <p:cNvSpPr txBox="1"/>
              <p:nvPr/>
            </p:nvSpPr>
            <p:spPr>
              <a:xfrm>
                <a:off x="9574796" y="5213274"/>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7.83</a:t>
                </a:r>
                <a:endParaRPr kumimoji="1" lang="ja-JP" altLang="en-US" sz="1400" dirty="0"/>
              </a:p>
            </p:txBody>
          </p:sp>
        </mc:Choice>
        <mc:Fallback xmlns="">
          <p:sp>
            <p:nvSpPr>
              <p:cNvPr id="38" name="テキスト ボックス 37">
                <a:extLst>
                  <a:ext uri="{FF2B5EF4-FFF2-40B4-BE49-F238E27FC236}">
                    <a16:creationId xmlns:a16="http://schemas.microsoft.com/office/drawing/2014/main" id="{DC1B5F74-754E-43BA-B613-E239E1512E0E}"/>
                  </a:ext>
                </a:extLst>
              </p:cNvPr>
              <p:cNvSpPr txBox="1">
                <a:spLocks noRot="1" noChangeAspect="1" noMove="1" noResize="1" noEditPoints="1" noAdjustHandles="1" noChangeArrowheads="1" noChangeShapeType="1" noTextEdit="1"/>
              </p:cNvSpPr>
              <p:nvPr/>
            </p:nvSpPr>
            <p:spPr>
              <a:xfrm>
                <a:off x="9574796" y="5213274"/>
                <a:ext cx="2326627" cy="307777"/>
              </a:xfrm>
              <a:prstGeom prst="rect">
                <a:avLst/>
              </a:prstGeom>
              <a:blipFill>
                <a:blip r:embed="rId11"/>
                <a:stretch>
                  <a:fillRect l="-787" t="-3922" b="-215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9FAFEC76-CCDA-49D1-B153-8C254D285F5D}"/>
                  </a:ext>
                </a:extLst>
              </p:cNvPr>
              <p:cNvSpPr txBox="1"/>
              <p:nvPr/>
            </p:nvSpPr>
            <p:spPr>
              <a:xfrm>
                <a:off x="9574796" y="5473285"/>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0.002</a:t>
                </a:r>
                <a:endParaRPr kumimoji="1" lang="ja-JP" altLang="en-US" sz="1400" dirty="0"/>
              </a:p>
            </p:txBody>
          </p:sp>
        </mc:Choice>
        <mc:Fallback xmlns="">
          <p:sp>
            <p:nvSpPr>
              <p:cNvPr id="39" name="テキスト ボックス 38">
                <a:extLst>
                  <a:ext uri="{FF2B5EF4-FFF2-40B4-BE49-F238E27FC236}">
                    <a16:creationId xmlns:a16="http://schemas.microsoft.com/office/drawing/2014/main" id="{9FAFEC76-CCDA-49D1-B153-8C254D285F5D}"/>
                  </a:ext>
                </a:extLst>
              </p:cNvPr>
              <p:cNvSpPr txBox="1">
                <a:spLocks noRot="1" noChangeAspect="1" noMove="1" noResize="1" noEditPoints="1" noAdjustHandles="1" noChangeArrowheads="1" noChangeShapeType="1" noTextEdit="1"/>
              </p:cNvSpPr>
              <p:nvPr/>
            </p:nvSpPr>
            <p:spPr>
              <a:xfrm>
                <a:off x="9574796" y="5473285"/>
                <a:ext cx="2326627" cy="307777"/>
              </a:xfrm>
              <a:prstGeom prst="rect">
                <a:avLst/>
              </a:prstGeom>
              <a:blipFill>
                <a:blip r:embed="rId12"/>
                <a:stretch>
                  <a:fillRect l="-787" t="-4000" b="-22000"/>
                </a:stretch>
              </a:blipFill>
            </p:spPr>
            <p:txBody>
              <a:bodyPr/>
              <a:lstStyle/>
              <a:p>
                <a:r>
                  <a:rPr lang="ja-JP" altLang="en-US">
                    <a:noFill/>
                  </a:rPr>
                  <a:t> </a:t>
                </a:r>
              </a:p>
            </p:txBody>
          </p:sp>
        </mc:Fallback>
      </mc:AlternateContent>
      <p:sp>
        <p:nvSpPr>
          <p:cNvPr id="40" name="テキスト ボックス 39">
            <a:extLst>
              <a:ext uri="{FF2B5EF4-FFF2-40B4-BE49-F238E27FC236}">
                <a16:creationId xmlns:a16="http://schemas.microsoft.com/office/drawing/2014/main" id="{811BC766-7C4A-42DE-98D6-F6E62C77F64D}"/>
              </a:ext>
            </a:extLst>
          </p:cNvPr>
          <p:cNvSpPr txBox="1"/>
          <p:nvPr/>
        </p:nvSpPr>
        <p:spPr>
          <a:xfrm>
            <a:off x="9574796" y="5733437"/>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1.1</a:t>
            </a:r>
            <a:r>
              <a:rPr kumimoji="1" lang="ja-JP" altLang="en-US" sz="1400" dirty="0"/>
              <a:t>分</a:t>
            </a:r>
            <a:endParaRPr kumimoji="1" lang="en-US" altLang="ja-JP" sz="1400" dirty="0"/>
          </a:p>
          <a:p>
            <a:r>
              <a:rPr kumimoji="1" lang="ja-JP" altLang="en-US" sz="1400" dirty="0"/>
              <a:t>（</a:t>
            </a:r>
            <a:r>
              <a:rPr kumimoji="1" lang="ja-JP" altLang="en-US" sz="1400" dirty="0">
                <a:solidFill>
                  <a:srgbClr val="FF0000"/>
                </a:solidFill>
              </a:rPr>
              <a:t>可能解獲得できず</a:t>
            </a:r>
            <a:r>
              <a:rPr kumimoji="1" lang="ja-JP" altLang="en-US" sz="1400" dirty="0"/>
              <a:t>）</a:t>
            </a:r>
            <a:endParaRPr kumimoji="1" lang="en-US" altLang="ja-JP" sz="1400" dirty="0"/>
          </a:p>
        </p:txBody>
      </p:sp>
      <p:sp>
        <p:nvSpPr>
          <p:cNvPr id="41" name="テキスト ボックス 40">
            <a:extLst>
              <a:ext uri="{FF2B5EF4-FFF2-40B4-BE49-F238E27FC236}">
                <a16:creationId xmlns:a16="http://schemas.microsoft.com/office/drawing/2014/main" id="{C0870B33-4B8D-4887-93E7-2A1EF0CD30B3}"/>
              </a:ext>
            </a:extLst>
          </p:cNvPr>
          <p:cNvSpPr txBox="1"/>
          <p:nvPr/>
        </p:nvSpPr>
        <p:spPr>
          <a:xfrm>
            <a:off x="6704786" y="2896868"/>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42" name="テキスト ボックス 41">
            <a:extLst>
              <a:ext uri="{FF2B5EF4-FFF2-40B4-BE49-F238E27FC236}">
                <a16:creationId xmlns:a16="http://schemas.microsoft.com/office/drawing/2014/main" id="{9262FFCA-1633-4DF9-B056-C947004CE8E0}"/>
              </a:ext>
            </a:extLst>
          </p:cNvPr>
          <p:cNvSpPr txBox="1"/>
          <p:nvPr/>
        </p:nvSpPr>
        <p:spPr>
          <a:xfrm>
            <a:off x="9045017" y="2892581"/>
            <a:ext cx="3146983" cy="338554"/>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p:sp>
        <p:nvSpPr>
          <p:cNvPr id="43" name="テキスト ボックス 42">
            <a:extLst>
              <a:ext uri="{FF2B5EF4-FFF2-40B4-BE49-F238E27FC236}">
                <a16:creationId xmlns:a16="http://schemas.microsoft.com/office/drawing/2014/main" id="{D4CF6136-6A5D-41AB-A7E7-C6825E634320}"/>
              </a:ext>
            </a:extLst>
          </p:cNvPr>
          <p:cNvSpPr txBox="1"/>
          <p:nvPr/>
        </p:nvSpPr>
        <p:spPr>
          <a:xfrm>
            <a:off x="1883363" y="2458517"/>
            <a:ext cx="2225782" cy="369332"/>
          </a:xfrm>
          <a:prstGeom prst="rect">
            <a:avLst/>
          </a:prstGeom>
          <a:noFill/>
        </p:spPr>
        <p:txBody>
          <a:bodyPr wrap="square" rtlCol="0">
            <a:spAutoFit/>
          </a:bodyPr>
          <a:lstStyle/>
          <a:p>
            <a:pPr algn="ctr"/>
            <a:r>
              <a:rPr lang="en-US" altLang="ja-JP" dirty="0"/>
              <a:t>Prob.1</a:t>
            </a:r>
            <a:r>
              <a:rPr lang="ja-JP" altLang="en-US" dirty="0"/>
              <a:t>（凸制約）</a:t>
            </a:r>
          </a:p>
        </p:txBody>
      </p:sp>
      <p:sp>
        <p:nvSpPr>
          <p:cNvPr id="44" name="テキスト ボックス 43">
            <a:extLst>
              <a:ext uri="{FF2B5EF4-FFF2-40B4-BE49-F238E27FC236}">
                <a16:creationId xmlns:a16="http://schemas.microsoft.com/office/drawing/2014/main" id="{CC6F27ED-D8A0-4F6A-BBE5-AB4A0C672A44}"/>
              </a:ext>
            </a:extLst>
          </p:cNvPr>
          <p:cNvSpPr txBox="1"/>
          <p:nvPr/>
        </p:nvSpPr>
        <p:spPr>
          <a:xfrm>
            <a:off x="7928954" y="2458517"/>
            <a:ext cx="2472768" cy="369332"/>
          </a:xfrm>
          <a:prstGeom prst="rect">
            <a:avLst/>
          </a:prstGeom>
          <a:noFill/>
        </p:spPr>
        <p:txBody>
          <a:bodyPr wrap="square" rtlCol="0">
            <a:spAutoFit/>
          </a:bodyPr>
          <a:lstStyle/>
          <a:p>
            <a:pPr algn="ctr"/>
            <a:r>
              <a:rPr lang="en-US" altLang="ja-JP" dirty="0"/>
              <a:t>Prob.4</a:t>
            </a:r>
            <a:r>
              <a:rPr lang="ja-JP" altLang="en-US" dirty="0"/>
              <a:t>（非凸制約）</a:t>
            </a:r>
          </a:p>
        </p:txBody>
      </p:sp>
      <p:cxnSp>
        <p:nvCxnSpPr>
          <p:cNvPr id="46" name="直線コネクタ 45">
            <a:extLst>
              <a:ext uri="{FF2B5EF4-FFF2-40B4-BE49-F238E27FC236}">
                <a16:creationId xmlns:a16="http://schemas.microsoft.com/office/drawing/2014/main" id="{D2439CF8-53B0-40DC-91C8-09B9633C83BD}"/>
              </a:ext>
            </a:extLst>
          </p:cNvPr>
          <p:cNvCxnSpPr>
            <a:cxnSpLocks/>
          </p:cNvCxnSpPr>
          <p:nvPr/>
        </p:nvCxnSpPr>
        <p:spPr>
          <a:xfrm flipH="1" flipV="1">
            <a:off x="6391154" y="2884584"/>
            <a:ext cx="5548369"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926CCD6-57F4-454E-8FA6-26665878C56C}"/>
              </a:ext>
            </a:extLst>
          </p:cNvPr>
          <p:cNvCxnSpPr>
            <a:cxnSpLocks/>
          </p:cNvCxnSpPr>
          <p:nvPr/>
        </p:nvCxnSpPr>
        <p:spPr>
          <a:xfrm flipH="1" flipV="1">
            <a:off x="217770" y="2884584"/>
            <a:ext cx="5548369"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449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合体アルゴリズムのスケジューリング問題への適用</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12</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408178" y="1060382"/>
            <a:ext cx="11509002" cy="146132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プラントのスケジューリング問題を作成・検証を実施する。</a:t>
            </a:r>
            <a:endParaRPr lang="en-US" altLang="ja-JP" sz="2800" dirty="0"/>
          </a:p>
          <a:p>
            <a:pPr lvl="1">
              <a:defRPr/>
            </a:pPr>
            <a:r>
              <a:rPr lang="ja-JP" altLang="en-US" sz="2400" dirty="0"/>
              <a:t>テーマの本来の目標に対する達成度合いを正確に評価する</a:t>
            </a:r>
            <a:endParaRPr lang="en-US" altLang="ja-JP" sz="2400" dirty="0"/>
          </a:p>
        </p:txBody>
      </p:sp>
      <p:sp>
        <p:nvSpPr>
          <p:cNvPr id="7" name="フローチャート: 準備 6">
            <a:extLst>
              <a:ext uri="{FF2B5EF4-FFF2-40B4-BE49-F238E27FC236}">
                <a16:creationId xmlns:a16="http://schemas.microsoft.com/office/drawing/2014/main" id="{A10630A9-4BC4-47A1-A2CE-D25AC9E97E44}"/>
              </a:ext>
            </a:extLst>
          </p:cNvPr>
          <p:cNvSpPr/>
          <p:nvPr/>
        </p:nvSpPr>
        <p:spPr>
          <a:xfrm>
            <a:off x="1315366" y="3387090"/>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9" name="フローチャート: 準備 8">
            <a:extLst>
              <a:ext uri="{FF2B5EF4-FFF2-40B4-BE49-F238E27FC236}">
                <a16:creationId xmlns:a16="http://schemas.microsoft.com/office/drawing/2014/main" id="{69FAF7F6-CC86-486D-AE81-2BDC83D66D3A}"/>
              </a:ext>
            </a:extLst>
          </p:cNvPr>
          <p:cNvSpPr/>
          <p:nvPr/>
        </p:nvSpPr>
        <p:spPr>
          <a:xfrm>
            <a:off x="1305206" y="4645486"/>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10" name="テキスト ボックス 9">
            <a:extLst>
              <a:ext uri="{FF2B5EF4-FFF2-40B4-BE49-F238E27FC236}">
                <a16:creationId xmlns:a16="http://schemas.microsoft.com/office/drawing/2014/main" id="{3E15B3BD-4EAA-4E52-BC9A-607F97F78558}"/>
              </a:ext>
            </a:extLst>
          </p:cNvPr>
          <p:cNvSpPr txBox="1"/>
          <p:nvPr/>
        </p:nvSpPr>
        <p:spPr>
          <a:xfrm>
            <a:off x="1211286" y="2493791"/>
            <a:ext cx="1943161" cy="369332"/>
          </a:xfrm>
          <a:prstGeom prst="rect">
            <a:avLst/>
          </a:prstGeom>
          <a:noFill/>
        </p:spPr>
        <p:txBody>
          <a:bodyPr wrap="none" rtlCol="0">
            <a:spAutoFit/>
          </a:bodyPr>
          <a:lstStyle/>
          <a:p>
            <a:r>
              <a:rPr lang="ja-JP" altLang="en-US" b="1" dirty="0">
                <a:solidFill>
                  <a:schemeClr val="accent3"/>
                </a:solidFill>
              </a:rPr>
              <a:t>プラントモデル設定</a:t>
            </a:r>
            <a:endParaRPr kumimoji="1" lang="ja-JP" altLang="en-US" b="1" dirty="0">
              <a:solidFill>
                <a:schemeClr val="accent3"/>
              </a:solidFill>
            </a:endParaRPr>
          </a:p>
        </p:txBody>
      </p:sp>
      <p:cxnSp>
        <p:nvCxnSpPr>
          <p:cNvPr id="11" name="直線矢印コネクタ 10">
            <a:extLst>
              <a:ext uri="{FF2B5EF4-FFF2-40B4-BE49-F238E27FC236}">
                <a16:creationId xmlns:a16="http://schemas.microsoft.com/office/drawing/2014/main" id="{3B04810F-319C-4C47-A3DB-1B715672E52D}"/>
              </a:ext>
            </a:extLst>
          </p:cNvPr>
          <p:cNvCxnSpPr>
            <a:cxnSpLocks/>
            <a:endCxn id="7" idx="1"/>
          </p:cNvCxnSpPr>
          <p:nvPr/>
        </p:nvCxnSpPr>
        <p:spPr>
          <a:xfrm>
            <a:off x="883874" y="3603090"/>
            <a:ext cx="43149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893864D4-5ED3-4101-8A3A-6739F07A9509}"/>
              </a:ext>
            </a:extLst>
          </p:cNvPr>
          <p:cNvCxnSpPr>
            <a:cxnSpLocks/>
            <a:endCxn id="9" idx="1"/>
          </p:cNvCxnSpPr>
          <p:nvPr/>
        </p:nvCxnSpPr>
        <p:spPr>
          <a:xfrm flipV="1">
            <a:off x="893271" y="4861486"/>
            <a:ext cx="41193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CA386CC4-4ACC-4AAD-993F-FC05307DB469}"/>
              </a:ext>
            </a:extLst>
          </p:cNvPr>
          <p:cNvCxnSpPr>
            <a:cxnSpLocks/>
            <a:stCxn id="22" idx="3"/>
          </p:cNvCxnSpPr>
          <p:nvPr/>
        </p:nvCxnSpPr>
        <p:spPr>
          <a:xfrm>
            <a:off x="3371488" y="4202728"/>
            <a:ext cx="41635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コネクタ: カギ線 76">
            <a:extLst>
              <a:ext uri="{FF2B5EF4-FFF2-40B4-BE49-F238E27FC236}">
                <a16:creationId xmlns:a16="http://schemas.microsoft.com/office/drawing/2014/main" id="{EB26A899-4A21-4D8F-B2BD-BA856EAF88C6}"/>
              </a:ext>
            </a:extLst>
          </p:cNvPr>
          <p:cNvCxnSpPr>
            <a:cxnSpLocks/>
            <a:stCxn id="7" idx="3"/>
            <a:endCxn id="22" idx="1"/>
          </p:cNvCxnSpPr>
          <p:nvPr/>
        </p:nvCxnSpPr>
        <p:spPr>
          <a:xfrm>
            <a:off x="1747366" y="3603090"/>
            <a:ext cx="1192122" cy="59963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コネクタ: カギ線 77">
            <a:extLst>
              <a:ext uri="{FF2B5EF4-FFF2-40B4-BE49-F238E27FC236}">
                <a16:creationId xmlns:a16="http://schemas.microsoft.com/office/drawing/2014/main" id="{31DFE50C-8164-4601-8EB6-655D60B34BD6}"/>
              </a:ext>
            </a:extLst>
          </p:cNvPr>
          <p:cNvCxnSpPr>
            <a:cxnSpLocks/>
            <a:stCxn id="9" idx="3"/>
            <a:endCxn id="22" idx="2"/>
          </p:cNvCxnSpPr>
          <p:nvPr/>
        </p:nvCxnSpPr>
        <p:spPr>
          <a:xfrm flipV="1">
            <a:off x="1737206" y="4418728"/>
            <a:ext cx="1418282" cy="44275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50C73D66-A8D5-4403-8D90-136300A15232}"/>
                  </a:ext>
                </a:extLst>
              </p:cNvPr>
              <p:cNvSpPr txBox="1"/>
              <p:nvPr/>
            </p:nvSpPr>
            <p:spPr>
              <a:xfrm>
                <a:off x="203606" y="3405703"/>
                <a:ext cx="67056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1"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1" i="1">
                              <a:latin typeface="Cambria Math" panose="02040503050406030204" pitchFamily="18" charset="0"/>
                            </a:rPr>
                            <m:t>1</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16" name="テキスト ボックス 15">
                <a:extLst>
                  <a:ext uri="{FF2B5EF4-FFF2-40B4-BE49-F238E27FC236}">
                    <a16:creationId xmlns:a16="http://schemas.microsoft.com/office/drawing/2014/main" id="{50C73D66-A8D5-4403-8D90-136300A15232}"/>
                  </a:ext>
                </a:extLst>
              </p:cNvPr>
              <p:cNvSpPr txBox="1">
                <a:spLocks noRot="1" noChangeAspect="1" noMove="1" noResize="1" noEditPoints="1" noAdjustHandles="1" noChangeArrowheads="1" noChangeShapeType="1" noTextEdit="1"/>
              </p:cNvSpPr>
              <p:nvPr/>
            </p:nvSpPr>
            <p:spPr>
              <a:xfrm>
                <a:off x="203606" y="3405703"/>
                <a:ext cx="670568" cy="338554"/>
              </a:xfrm>
              <a:prstGeom prst="rect">
                <a:avLst/>
              </a:prstGeom>
              <a:blipFill>
                <a:blip r:embed="rId2"/>
                <a:stretch>
                  <a:fillRect b="-12727"/>
                </a:stretch>
              </a:blipFill>
            </p:spPr>
            <p:txBody>
              <a:bodyPr/>
              <a:lstStyle/>
              <a:p>
                <a:r>
                  <a:rPr lang="ja-JP" altLang="en-US">
                    <a:noFill/>
                  </a:rPr>
                  <a:t> </a:t>
                </a:r>
              </a:p>
            </p:txBody>
          </p:sp>
        </mc:Fallback>
      </mc:AlternateContent>
      <p:sp>
        <p:nvSpPr>
          <p:cNvPr id="22" name="フローチャート: 準備 21">
            <a:extLst>
              <a:ext uri="{FF2B5EF4-FFF2-40B4-BE49-F238E27FC236}">
                <a16:creationId xmlns:a16="http://schemas.microsoft.com/office/drawing/2014/main" id="{E2D86E96-897A-4F2E-8317-0A5B9B0E698E}"/>
              </a:ext>
            </a:extLst>
          </p:cNvPr>
          <p:cNvSpPr/>
          <p:nvPr/>
        </p:nvSpPr>
        <p:spPr>
          <a:xfrm>
            <a:off x="2939488" y="3986728"/>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a:t>
            </a:r>
            <a:endParaRPr kumimoji="1" lang="ja-JP" altLang="en-US" dirty="0"/>
          </a:p>
        </p:txBody>
      </p:sp>
      <p:sp>
        <p:nvSpPr>
          <p:cNvPr id="25" name="テキスト ボックス 24">
            <a:extLst>
              <a:ext uri="{FF2B5EF4-FFF2-40B4-BE49-F238E27FC236}">
                <a16:creationId xmlns:a16="http://schemas.microsoft.com/office/drawing/2014/main" id="{54137090-F817-4206-94F5-BDDF260C390B}"/>
              </a:ext>
            </a:extLst>
          </p:cNvPr>
          <p:cNvSpPr txBox="1"/>
          <p:nvPr/>
        </p:nvSpPr>
        <p:spPr>
          <a:xfrm>
            <a:off x="1185646" y="5465193"/>
            <a:ext cx="2614818" cy="307777"/>
          </a:xfrm>
          <a:prstGeom prst="rect">
            <a:avLst/>
          </a:prstGeom>
          <a:noFill/>
        </p:spPr>
        <p:txBody>
          <a:bodyPr wrap="none" rtlCol="0">
            <a:spAutoFit/>
          </a:bodyPr>
          <a:lstStyle/>
          <a:p>
            <a:r>
              <a:rPr lang="ja-JP" altLang="en-US" sz="1400" dirty="0">
                <a:solidFill>
                  <a:schemeClr val="tx1">
                    <a:lumMod val="65000"/>
                    <a:lumOff val="35000"/>
                  </a:schemeClr>
                </a:solidFill>
              </a:rPr>
              <a:t>設備モデル（特性制約を仮定）</a:t>
            </a:r>
            <a:endParaRPr kumimoji="1" lang="ja-JP" altLang="en-US" sz="1400" dirty="0">
              <a:solidFill>
                <a:schemeClr val="tx1">
                  <a:lumMod val="65000"/>
                  <a:lumOff val="35000"/>
                </a:schemeClr>
              </a:solidFill>
            </a:endParaRPr>
          </a:p>
        </p:txBody>
      </p:sp>
      <p:sp>
        <p:nvSpPr>
          <p:cNvPr id="30" name="テキスト ボックス 29">
            <a:extLst>
              <a:ext uri="{FF2B5EF4-FFF2-40B4-BE49-F238E27FC236}">
                <a16:creationId xmlns:a16="http://schemas.microsoft.com/office/drawing/2014/main" id="{E6F12177-0126-4470-8FD6-5718A7CCC4CC}"/>
              </a:ext>
            </a:extLst>
          </p:cNvPr>
          <p:cNvSpPr txBox="1"/>
          <p:nvPr/>
        </p:nvSpPr>
        <p:spPr>
          <a:xfrm>
            <a:off x="172443" y="4384101"/>
            <a:ext cx="750526" cy="338554"/>
          </a:xfrm>
          <a:prstGeom prst="rect">
            <a:avLst/>
          </a:prstGeom>
          <a:noFill/>
        </p:spPr>
        <p:txBody>
          <a:bodyPr wrap="none" rtlCol="0">
            <a:spAutoFit/>
          </a:bodyPr>
          <a:lstStyle/>
          <a:p>
            <a:r>
              <a:rPr lang="en-US" altLang="ja-JP" sz="1600" dirty="0"/>
              <a:t>(</a:t>
            </a:r>
            <a:r>
              <a:rPr lang="ja-JP" altLang="en-US" sz="1600" dirty="0"/>
              <a:t>操作</a:t>
            </a:r>
            <a:r>
              <a:rPr lang="en-US" altLang="ja-JP" sz="1600" dirty="0"/>
              <a:t>)</a:t>
            </a:r>
            <a:endParaRPr kumimoji="1" lang="ja-JP" altLang="en-US" sz="1600" dirty="0"/>
          </a:p>
        </p:txBody>
      </p:sp>
      <p:sp>
        <p:nvSpPr>
          <p:cNvPr id="32" name="二等辺三角形 31">
            <a:extLst>
              <a:ext uri="{FF2B5EF4-FFF2-40B4-BE49-F238E27FC236}">
                <a16:creationId xmlns:a16="http://schemas.microsoft.com/office/drawing/2014/main" id="{7348D5FF-458A-48BE-8774-D0C00FFAC2FB}"/>
              </a:ext>
            </a:extLst>
          </p:cNvPr>
          <p:cNvSpPr/>
          <p:nvPr/>
        </p:nvSpPr>
        <p:spPr>
          <a:xfrm rot="5400000">
            <a:off x="4209120" y="4003129"/>
            <a:ext cx="504631" cy="2516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テキスト ボックス 32">
            <a:extLst>
              <a:ext uri="{FF2B5EF4-FFF2-40B4-BE49-F238E27FC236}">
                <a16:creationId xmlns:a16="http://schemas.microsoft.com/office/drawing/2014/main" id="{8FAE617F-4CE5-4A42-AB5E-423F7E7890BD}"/>
              </a:ext>
            </a:extLst>
          </p:cNvPr>
          <p:cNvSpPr txBox="1"/>
          <p:nvPr/>
        </p:nvSpPr>
        <p:spPr>
          <a:xfrm>
            <a:off x="9328145" y="2493791"/>
            <a:ext cx="1569660" cy="369332"/>
          </a:xfrm>
          <a:prstGeom prst="rect">
            <a:avLst/>
          </a:prstGeom>
          <a:noFill/>
        </p:spPr>
        <p:txBody>
          <a:bodyPr wrap="none" rtlCol="0">
            <a:spAutoFit/>
          </a:bodyPr>
          <a:lstStyle/>
          <a:p>
            <a:r>
              <a:rPr kumimoji="1" lang="ja-JP" altLang="en-US" b="1" dirty="0">
                <a:solidFill>
                  <a:schemeClr val="accent3"/>
                </a:solidFill>
              </a:rPr>
              <a:t>操作計画算出</a:t>
            </a:r>
          </a:p>
        </p:txBody>
      </p: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D833860C-4A7D-4142-AFEF-144CFD58CB80}"/>
                  </a:ext>
                </a:extLst>
              </p:cNvPr>
              <p:cNvSpPr txBox="1"/>
              <p:nvPr/>
            </p:nvSpPr>
            <p:spPr>
              <a:xfrm>
                <a:off x="193828" y="4672091"/>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2</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4" name="テキスト ボックス 33">
                <a:extLst>
                  <a:ext uri="{FF2B5EF4-FFF2-40B4-BE49-F238E27FC236}">
                    <a16:creationId xmlns:a16="http://schemas.microsoft.com/office/drawing/2014/main" id="{D833860C-4A7D-4142-AFEF-144CFD58CB80}"/>
                  </a:ext>
                </a:extLst>
              </p:cNvPr>
              <p:cNvSpPr txBox="1">
                <a:spLocks noRot="1" noChangeAspect="1" noMove="1" noResize="1" noEditPoints="1" noAdjustHandles="1" noChangeArrowheads="1" noChangeShapeType="1" noTextEdit="1"/>
              </p:cNvSpPr>
              <p:nvPr/>
            </p:nvSpPr>
            <p:spPr>
              <a:xfrm>
                <a:off x="193828" y="4672091"/>
                <a:ext cx="690125" cy="338554"/>
              </a:xfrm>
              <a:prstGeom prst="rect">
                <a:avLst/>
              </a:prstGeom>
              <a:blipFill>
                <a:blip r:embed="rId3"/>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88FE3F0D-ECDA-4B79-8850-DAE8B2B42247}"/>
                  </a:ext>
                </a:extLst>
              </p:cNvPr>
              <p:cNvSpPr txBox="1"/>
              <p:nvPr/>
            </p:nvSpPr>
            <p:spPr>
              <a:xfrm>
                <a:off x="3536807" y="3780077"/>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5</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5" name="テキスト ボックス 34">
                <a:extLst>
                  <a:ext uri="{FF2B5EF4-FFF2-40B4-BE49-F238E27FC236}">
                    <a16:creationId xmlns:a16="http://schemas.microsoft.com/office/drawing/2014/main" id="{88FE3F0D-ECDA-4B79-8850-DAE8B2B42247}"/>
                  </a:ext>
                </a:extLst>
              </p:cNvPr>
              <p:cNvSpPr txBox="1">
                <a:spLocks noRot="1" noChangeAspect="1" noMove="1" noResize="1" noEditPoints="1" noAdjustHandles="1" noChangeArrowheads="1" noChangeShapeType="1" noTextEdit="1"/>
              </p:cNvSpPr>
              <p:nvPr/>
            </p:nvSpPr>
            <p:spPr>
              <a:xfrm>
                <a:off x="3536807" y="3780077"/>
                <a:ext cx="690125" cy="338554"/>
              </a:xfrm>
              <a:prstGeom prst="rect">
                <a:avLst/>
              </a:prstGeom>
              <a:blipFill>
                <a:blip r:embed="rId4"/>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C916B26D-82F7-4312-9579-E17EF2BF091B}"/>
                  </a:ext>
                </a:extLst>
              </p:cNvPr>
              <p:cNvSpPr txBox="1"/>
              <p:nvPr/>
            </p:nvSpPr>
            <p:spPr>
              <a:xfrm>
                <a:off x="2294004" y="3410923"/>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3</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6" name="テキスト ボックス 35">
                <a:extLst>
                  <a:ext uri="{FF2B5EF4-FFF2-40B4-BE49-F238E27FC236}">
                    <a16:creationId xmlns:a16="http://schemas.microsoft.com/office/drawing/2014/main" id="{C916B26D-82F7-4312-9579-E17EF2BF091B}"/>
                  </a:ext>
                </a:extLst>
              </p:cNvPr>
              <p:cNvSpPr txBox="1">
                <a:spLocks noRot="1" noChangeAspect="1" noMove="1" noResize="1" noEditPoints="1" noAdjustHandles="1" noChangeArrowheads="1" noChangeShapeType="1" noTextEdit="1"/>
              </p:cNvSpPr>
              <p:nvPr/>
            </p:nvSpPr>
            <p:spPr>
              <a:xfrm>
                <a:off x="2294004" y="3410923"/>
                <a:ext cx="690125" cy="338554"/>
              </a:xfrm>
              <a:prstGeom prst="rect">
                <a:avLst/>
              </a:prstGeom>
              <a:blipFill>
                <a:blip r:embed="rId5"/>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464057B0-B6D0-4977-B8DE-FADE64C33FD0}"/>
                  </a:ext>
                </a:extLst>
              </p:cNvPr>
              <p:cNvSpPr txBox="1"/>
              <p:nvPr/>
            </p:nvSpPr>
            <p:spPr>
              <a:xfrm>
                <a:off x="2071592" y="4509293"/>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4</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7" name="テキスト ボックス 36">
                <a:extLst>
                  <a:ext uri="{FF2B5EF4-FFF2-40B4-BE49-F238E27FC236}">
                    <a16:creationId xmlns:a16="http://schemas.microsoft.com/office/drawing/2014/main" id="{464057B0-B6D0-4977-B8DE-FADE64C33FD0}"/>
                  </a:ext>
                </a:extLst>
              </p:cNvPr>
              <p:cNvSpPr txBox="1">
                <a:spLocks noRot="1" noChangeAspect="1" noMove="1" noResize="1" noEditPoints="1" noAdjustHandles="1" noChangeArrowheads="1" noChangeShapeType="1" noTextEdit="1"/>
              </p:cNvSpPr>
              <p:nvPr/>
            </p:nvSpPr>
            <p:spPr>
              <a:xfrm>
                <a:off x="2071592" y="4509293"/>
                <a:ext cx="690125" cy="338554"/>
              </a:xfrm>
              <a:prstGeom prst="rect">
                <a:avLst/>
              </a:prstGeom>
              <a:blipFill>
                <a:blip r:embed="rId6"/>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CE25E455-86C2-407B-BF85-8338244A4C8B}"/>
                  </a:ext>
                </a:extLst>
              </p:cNvPr>
              <p:cNvSpPr txBox="1"/>
              <p:nvPr/>
            </p:nvSpPr>
            <p:spPr>
              <a:xfrm>
                <a:off x="1555712" y="3738003"/>
                <a:ext cx="69018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A</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8" name="テキスト ボックス 37">
                <a:extLst>
                  <a:ext uri="{FF2B5EF4-FFF2-40B4-BE49-F238E27FC236}">
                    <a16:creationId xmlns:a16="http://schemas.microsoft.com/office/drawing/2014/main" id="{CE25E455-86C2-407B-BF85-8338244A4C8B}"/>
                  </a:ext>
                </a:extLst>
              </p:cNvPr>
              <p:cNvSpPr txBox="1">
                <a:spLocks noRot="1" noChangeAspect="1" noMove="1" noResize="1" noEditPoints="1" noAdjustHandles="1" noChangeArrowheads="1" noChangeShapeType="1" noTextEdit="1"/>
              </p:cNvSpPr>
              <p:nvPr/>
            </p:nvSpPr>
            <p:spPr>
              <a:xfrm>
                <a:off x="1555712" y="3738003"/>
                <a:ext cx="690189" cy="338554"/>
              </a:xfrm>
              <a:prstGeom prst="rect">
                <a:avLst/>
              </a:prstGeom>
              <a:blipFill>
                <a:blip r:embed="rId7"/>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30D1DE1C-9555-4BE8-8078-648AC49E500D}"/>
                  </a:ext>
                </a:extLst>
              </p:cNvPr>
              <p:cNvSpPr txBox="1"/>
              <p:nvPr/>
            </p:nvSpPr>
            <p:spPr>
              <a:xfrm>
                <a:off x="1589896" y="4944487"/>
                <a:ext cx="69102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B</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9" name="テキスト ボックス 38">
                <a:extLst>
                  <a:ext uri="{FF2B5EF4-FFF2-40B4-BE49-F238E27FC236}">
                    <a16:creationId xmlns:a16="http://schemas.microsoft.com/office/drawing/2014/main" id="{30D1DE1C-9555-4BE8-8078-648AC49E500D}"/>
                  </a:ext>
                </a:extLst>
              </p:cNvPr>
              <p:cNvSpPr txBox="1">
                <a:spLocks noRot="1" noChangeAspect="1" noMove="1" noResize="1" noEditPoints="1" noAdjustHandles="1" noChangeArrowheads="1" noChangeShapeType="1" noTextEdit="1"/>
              </p:cNvSpPr>
              <p:nvPr/>
            </p:nvSpPr>
            <p:spPr>
              <a:xfrm>
                <a:off x="1589896" y="4944487"/>
                <a:ext cx="691022" cy="338554"/>
              </a:xfrm>
              <a:prstGeom prst="rect">
                <a:avLst/>
              </a:prstGeom>
              <a:blipFill>
                <a:blip r:embed="rId8"/>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34873E32-D652-400A-8E15-BD981F45D0CF}"/>
                  </a:ext>
                </a:extLst>
              </p:cNvPr>
              <p:cNvSpPr txBox="1"/>
              <p:nvPr/>
            </p:nvSpPr>
            <p:spPr>
              <a:xfrm>
                <a:off x="3220252" y="4300808"/>
                <a:ext cx="69102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C</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40" name="テキスト ボックス 39">
                <a:extLst>
                  <a:ext uri="{FF2B5EF4-FFF2-40B4-BE49-F238E27FC236}">
                    <a16:creationId xmlns:a16="http://schemas.microsoft.com/office/drawing/2014/main" id="{34873E32-D652-400A-8E15-BD981F45D0CF}"/>
                  </a:ext>
                </a:extLst>
              </p:cNvPr>
              <p:cNvSpPr txBox="1">
                <a:spLocks noRot="1" noChangeAspect="1" noMove="1" noResize="1" noEditPoints="1" noAdjustHandles="1" noChangeArrowheads="1" noChangeShapeType="1" noTextEdit="1"/>
              </p:cNvSpPr>
              <p:nvPr/>
            </p:nvSpPr>
            <p:spPr>
              <a:xfrm>
                <a:off x="3220252" y="4300808"/>
                <a:ext cx="691022" cy="338554"/>
              </a:xfrm>
              <a:prstGeom prst="rect">
                <a:avLst/>
              </a:prstGeom>
              <a:blipFill>
                <a:blip r:embed="rId9"/>
                <a:stretch>
                  <a:fillRect b="-12727"/>
                </a:stretch>
              </a:blipFill>
            </p:spPr>
            <p:txBody>
              <a:bodyPr/>
              <a:lstStyle/>
              <a:p>
                <a:r>
                  <a:rPr lang="ja-JP" altLang="en-US">
                    <a:noFill/>
                  </a:rPr>
                  <a:t> </a:t>
                </a:r>
              </a:p>
            </p:txBody>
          </p:sp>
        </mc:Fallback>
      </mc:AlternateContent>
      <p:sp>
        <p:nvSpPr>
          <p:cNvPr id="41" name="二等辺三角形 40">
            <a:extLst>
              <a:ext uri="{FF2B5EF4-FFF2-40B4-BE49-F238E27FC236}">
                <a16:creationId xmlns:a16="http://schemas.microsoft.com/office/drawing/2014/main" id="{88F62F96-FB31-4728-B07B-BACC6CAAC58D}"/>
              </a:ext>
            </a:extLst>
          </p:cNvPr>
          <p:cNvSpPr/>
          <p:nvPr/>
        </p:nvSpPr>
        <p:spPr>
          <a:xfrm rot="5400000">
            <a:off x="7730917" y="4003128"/>
            <a:ext cx="504631" cy="2516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43" name="直線矢印コネクタ 42">
            <a:extLst>
              <a:ext uri="{FF2B5EF4-FFF2-40B4-BE49-F238E27FC236}">
                <a16:creationId xmlns:a16="http://schemas.microsoft.com/office/drawing/2014/main" id="{FF7BB4F5-C789-4CCD-9E43-328CBDABECBF}"/>
              </a:ext>
            </a:extLst>
          </p:cNvPr>
          <p:cNvCxnSpPr>
            <a:cxnSpLocks/>
          </p:cNvCxnSpPr>
          <p:nvPr/>
        </p:nvCxnSpPr>
        <p:spPr>
          <a:xfrm flipV="1">
            <a:off x="9054119" y="3054320"/>
            <a:ext cx="0" cy="2142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D31AD992-73ED-48CE-8DB6-F0FF47CAD15A}"/>
                  </a:ext>
                </a:extLst>
              </p:cNvPr>
              <p:cNvSpPr txBox="1"/>
              <p:nvPr/>
            </p:nvSpPr>
            <p:spPr>
              <a:xfrm>
                <a:off x="11129528" y="5265357"/>
                <a:ext cx="787652" cy="261610"/>
              </a:xfrm>
              <a:prstGeom prst="rect">
                <a:avLst/>
              </a:prstGeom>
              <a:noFill/>
            </p:spPr>
            <p:txBody>
              <a:bodyPr wrap="none" rtlCol="0">
                <a:spAutoFit/>
              </a:bodyPr>
              <a:lstStyle/>
              <a:p>
                <a:r>
                  <a:rPr kumimoji="1" lang="ja-JP" altLang="en-US" sz="1100" dirty="0"/>
                  <a:t>ステップ数</a:t>
                </a:r>
                <a14:m>
                  <m:oMath xmlns:m="http://schemas.openxmlformats.org/officeDocument/2006/math">
                    <m:r>
                      <a:rPr kumimoji="1" lang="en-US" altLang="ja-JP" sz="1100" i="1" smtClean="0">
                        <a:latin typeface="Cambria Math" panose="02040503050406030204" pitchFamily="18" charset="0"/>
                      </a:rPr>
                      <m:t>𝑡</m:t>
                    </m:r>
                  </m:oMath>
                </a14:m>
                <a:endParaRPr kumimoji="1" lang="ja-JP" altLang="en-US" sz="1100" dirty="0"/>
              </a:p>
            </p:txBody>
          </p:sp>
        </mc:Choice>
        <mc:Fallback xmlns="">
          <p:sp>
            <p:nvSpPr>
              <p:cNvPr id="44" name="テキスト ボックス 43">
                <a:extLst>
                  <a:ext uri="{FF2B5EF4-FFF2-40B4-BE49-F238E27FC236}">
                    <a16:creationId xmlns:a16="http://schemas.microsoft.com/office/drawing/2014/main" id="{D31AD992-73ED-48CE-8DB6-F0FF47CAD15A}"/>
                  </a:ext>
                </a:extLst>
              </p:cNvPr>
              <p:cNvSpPr txBox="1">
                <a:spLocks noRot="1" noChangeAspect="1" noMove="1" noResize="1" noEditPoints="1" noAdjustHandles="1" noChangeArrowheads="1" noChangeShapeType="1" noTextEdit="1"/>
              </p:cNvSpPr>
              <p:nvPr/>
            </p:nvSpPr>
            <p:spPr>
              <a:xfrm>
                <a:off x="11129528" y="5265357"/>
                <a:ext cx="787652" cy="261610"/>
              </a:xfrm>
              <a:prstGeom prst="rect">
                <a:avLst/>
              </a:prstGeom>
              <a:blipFill>
                <a:blip r:embed="rId10"/>
                <a:stretch>
                  <a:fillRect t="-2326" b="-139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77365D87-B8BE-46BE-914C-1A5749307640}"/>
                  </a:ext>
                </a:extLst>
              </p:cNvPr>
              <p:cNvSpPr txBox="1"/>
              <p:nvPr/>
            </p:nvSpPr>
            <p:spPr>
              <a:xfrm>
                <a:off x="8218170" y="3522713"/>
                <a:ext cx="830677" cy="261610"/>
              </a:xfrm>
              <a:prstGeom prst="rect">
                <a:avLst/>
              </a:prstGeom>
              <a:noFill/>
            </p:spPr>
            <p:txBody>
              <a:bodyPr wrap="none" rtlCol="0">
                <a:spAutoFit/>
              </a:bodyPr>
              <a:lstStyle/>
              <a:p>
                <a:r>
                  <a:rPr kumimoji="1" lang="ja-JP" altLang="en-US" sz="1100" dirty="0"/>
                  <a:t>連続変数</a:t>
                </a:r>
                <a14:m>
                  <m:oMath xmlns:m="http://schemas.openxmlformats.org/officeDocument/2006/math">
                    <m:r>
                      <a:rPr kumimoji="1" lang="en-US" altLang="ja-JP" sz="1100" b="0" i="1" smtClean="0">
                        <a:latin typeface="Cambria Math" panose="02040503050406030204" pitchFamily="18" charset="0"/>
                      </a:rPr>
                      <m:t>𝑥</m:t>
                    </m:r>
                  </m:oMath>
                </a14:m>
                <a:endParaRPr kumimoji="1" lang="ja-JP" altLang="en-US" sz="1100" dirty="0"/>
              </a:p>
            </p:txBody>
          </p:sp>
        </mc:Choice>
        <mc:Fallback xmlns="">
          <p:sp>
            <p:nvSpPr>
              <p:cNvPr id="45" name="テキスト ボックス 44">
                <a:extLst>
                  <a:ext uri="{FF2B5EF4-FFF2-40B4-BE49-F238E27FC236}">
                    <a16:creationId xmlns:a16="http://schemas.microsoft.com/office/drawing/2014/main" id="{77365D87-B8BE-46BE-914C-1A5749307640}"/>
                  </a:ext>
                </a:extLst>
              </p:cNvPr>
              <p:cNvSpPr txBox="1">
                <a:spLocks noRot="1" noChangeAspect="1" noMove="1" noResize="1" noEditPoints="1" noAdjustHandles="1" noChangeArrowheads="1" noChangeShapeType="1" noTextEdit="1"/>
              </p:cNvSpPr>
              <p:nvPr/>
            </p:nvSpPr>
            <p:spPr>
              <a:xfrm>
                <a:off x="8218170" y="3522713"/>
                <a:ext cx="830677" cy="261610"/>
              </a:xfrm>
              <a:prstGeom prst="rect">
                <a:avLst/>
              </a:prstGeom>
              <a:blipFill>
                <a:blip r:embed="rId11"/>
                <a:stretch>
                  <a:fillRect t="-2326" b="-13953"/>
                </a:stretch>
              </a:blipFill>
            </p:spPr>
            <p:txBody>
              <a:bodyPr/>
              <a:lstStyle/>
              <a:p>
                <a:r>
                  <a:rPr lang="ja-JP" altLang="en-US">
                    <a:noFill/>
                  </a:rPr>
                  <a:t> </a:t>
                </a:r>
              </a:p>
            </p:txBody>
          </p:sp>
        </mc:Fallback>
      </mc:AlternateContent>
      <p:cxnSp>
        <p:nvCxnSpPr>
          <p:cNvPr id="46" name="直線矢印コネクタ 45">
            <a:extLst>
              <a:ext uri="{FF2B5EF4-FFF2-40B4-BE49-F238E27FC236}">
                <a16:creationId xmlns:a16="http://schemas.microsoft.com/office/drawing/2014/main" id="{08D89255-A07C-41B4-BD29-CE1201D40DD4}"/>
              </a:ext>
            </a:extLst>
          </p:cNvPr>
          <p:cNvCxnSpPr>
            <a:cxnSpLocks/>
          </p:cNvCxnSpPr>
          <p:nvPr/>
        </p:nvCxnSpPr>
        <p:spPr>
          <a:xfrm flipV="1">
            <a:off x="9054119" y="4089841"/>
            <a:ext cx="28022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AC53E4EE-8505-4C92-831A-51516805024D}"/>
                  </a:ext>
                </a:extLst>
              </p:cNvPr>
              <p:cNvSpPr txBox="1"/>
              <p:nvPr/>
            </p:nvSpPr>
            <p:spPr>
              <a:xfrm>
                <a:off x="8129376" y="4668795"/>
                <a:ext cx="990464" cy="261610"/>
              </a:xfrm>
              <a:prstGeom prst="rect">
                <a:avLst/>
              </a:prstGeom>
              <a:noFill/>
            </p:spPr>
            <p:txBody>
              <a:bodyPr wrap="none" rtlCol="0">
                <a:spAutoFit/>
              </a:bodyPr>
              <a:lstStyle/>
              <a:p>
                <a:r>
                  <a:rPr kumimoji="1" lang="ja-JP" altLang="en-US" sz="1100" dirty="0"/>
                  <a:t>バイナリ変数</a:t>
                </a:r>
                <a14:m>
                  <m:oMath xmlns:m="http://schemas.openxmlformats.org/officeDocument/2006/math">
                    <m:r>
                      <a:rPr kumimoji="1" lang="en-US" altLang="ja-JP" sz="1100" b="0" i="1" smtClean="0">
                        <a:latin typeface="Cambria Math" panose="02040503050406030204" pitchFamily="18" charset="0"/>
                      </a:rPr>
                      <m:t>𝑏</m:t>
                    </m:r>
                  </m:oMath>
                </a14:m>
                <a:endParaRPr kumimoji="1" lang="ja-JP" altLang="en-US" sz="1100" dirty="0"/>
              </a:p>
            </p:txBody>
          </p:sp>
        </mc:Choice>
        <mc:Fallback xmlns="">
          <p:sp>
            <p:nvSpPr>
              <p:cNvPr id="48" name="テキスト ボックス 47">
                <a:extLst>
                  <a:ext uri="{FF2B5EF4-FFF2-40B4-BE49-F238E27FC236}">
                    <a16:creationId xmlns:a16="http://schemas.microsoft.com/office/drawing/2014/main" id="{AC53E4EE-8505-4C92-831A-51516805024D}"/>
                  </a:ext>
                </a:extLst>
              </p:cNvPr>
              <p:cNvSpPr txBox="1">
                <a:spLocks noRot="1" noChangeAspect="1" noMove="1" noResize="1" noEditPoints="1" noAdjustHandles="1" noChangeArrowheads="1" noChangeShapeType="1" noTextEdit="1"/>
              </p:cNvSpPr>
              <p:nvPr/>
            </p:nvSpPr>
            <p:spPr>
              <a:xfrm>
                <a:off x="8129376" y="4668795"/>
                <a:ext cx="990464" cy="261610"/>
              </a:xfrm>
              <a:prstGeom prst="rect">
                <a:avLst/>
              </a:prstGeom>
              <a:blipFill>
                <a:blip r:embed="rId12"/>
                <a:stretch>
                  <a:fillRect t="-2326" b="-13953"/>
                </a:stretch>
              </a:blipFill>
            </p:spPr>
            <p:txBody>
              <a:bodyPr/>
              <a:lstStyle/>
              <a:p>
                <a:r>
                  <a:rPr lang="ja-JP" altLang="en-US">
                    <a:noFill/>
                  </a:rPr>
                  <a:t> </a:t>
                </a:r>
              </a:p>
            </p:txBody>
          </p:sp>
        </mc:Fallback>
      </mc:AlternateContent>
      <p:cxnSp>
        <p:nvCxnSpPr>
          <p:cNvPr id="51" name="直線矢印コネクタ 50">
            <a:extLst>
              <a:ext uri="{FF2B5EF4-FFF2-40B4-BE49-F238E27FC236}">
                <a16:creationId xmlns:a16="http://schemas.microsoft.com/office/drawing/2014/main" id="{ED34C52A-5EB4-43EC-812D-47E208827FF6}"/>
              </a:ext>
            </a:extLst>
          </p:cNvPr>
          <p:cNvCxnSpPr>
            <a:cxnSpLocks/>
          </p:cNvCxnSpPr>
          <p:nvPr/>
        </p:nvCxnSpPr>
        <p:spPr>
          <a:xfrm flipV="1">
            <a:off x="9054119" y="5212568"/>
            <a:ext cx="28022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B96F8950-3D8C-48E2-9E0D-5925CC9CCB1B}"/>
              </a:ext>
            </a:extLst>
          </p:cNvPr>
          <p:cNvSpPr txBox="1"/>
          <p:nvPr/>
        </p:nvSpPr>
        <p:spPr>
          <a:xfrm>
            <a:off x="8694147" y="5047313"/>
            <a:ext cx="269626" cy="276999"/>
          </a:xfrm>
          <a:prstGeom prst="rect">
            <a:avLst/>
          </a:prstGeom>
          <a:noFill/>
        </p:spPr>
        <p:txBody>
          <a:bodyPr wrap="none" rtlCol="0">
            <a:spAutoFit/>
          </a:bodyPr>
          <a:lstStyle/>
          <a:p>
            <a:r>
              <a:rPr kumimoji="1" lang="en-US" altLang="ja-JP" sz="1200" dirty="0"/>
              <a:t>0</a:t>
            </a:r>
            <a:endParaRPr kumimoji="1" lang="ja-JP" altLang="en-US" sz="1200" dirty="0"/>
          </a:p>
        </p:txBody>
      </p:sp>
      <p:sp>
        <p:nvSpPr>
          <p:cNvPr id="53" name="テキスト ボックス 52">
            <a:extLst>
              <a:ext uri="{FF2B5EF4-FFF2-40B4-BE49-F238E27FC236}">
                <a16:creationId xmlns:a16="http://schemas.microsoft.com/office/drawing/2014/main" id="{531C022A-37FC-446E-B8A6-A33426F32CEF}"/>
              </a:ext>
            </a:extLst>
          </p:cNvPr>
          <p:cNvSpPr txBox="1"/>
          <p:nvPr/>
        </p:nvSpPr>
        <p:spPr>
          <a:xfrm>
            <a:off x="8694147" y="4293850"/>
            <a:ext cx="269626" cy="276999"/>
          </a:xfrm>
          <a:prstGeom prst="rect">
            <a:avLst/>
          </a:prstGeom>
          <a:noFill/>
        </p:spPr>
        <p:txBody>
          <a:bodyPr wrap="none" rtlCol="0">
            <a:spAutoFit/>
          </a:bodyPr>
          <a:lstStyle/>
          <a:p>
            <a:r>
              <a:rPr kumimoji="1" lang="en-US" altLang="ja-JP" sz="1200" dirty="0"/>
              <a:t>1</a:t>
            </a:r>
            <a:endParaRPr kumimoji="1" lang="ja-JP" altLang="en-US" sz="1200" dirty="0"/>
          </a:p>
        </p:txBody>
      </p:sp>
      <p:sp>
        <p:nvSpPr>
          <p:cNvPr id="54" name="正方形/長方形 53">
            <a:extLst>
              <a:ext uri="{FF2B5EF4-FFF2-40B4-BE49-F238E27FC236}">
                <a16:creationId xmlns:a16="http://schemas.microsoft.com/office/drawing/2014/main" id="{4088FA46-69BB-4F47-A45A-6666F9A12F28}"/>
              </a:ext>
            </a:extLst>
          </p:cNvPr>
          <p:cNvSpPr/>
          <p:nvPr/>
        </p:nvSpPr>
        <p:spPr>
          <a:xfrm>
            <a:off x="9145811"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6" name="正方形/長方形 55">
            <a:extLst>
              <a:ext uri="{FF2B5EF4-FFF2-40B4-BE49-F238E27FC236}">
                <a16:creationId xmlns:a16="http://schemas.microsoft.com/office/drawing/2014/main" id="{7B8E441E-80F8-4906-89FC-8D617BC176B4}"/>
              </a:ext>
            </a:extLst>
          </p:cNvPr>
          <p:cNvSpPr/>
          <p:nvPr/>
        </p:nvSpPr>
        <p:spPr>
          <a:xfrm>
            <a:off x="9554734"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7" name="正方形/長方形 56">
            <a:extLst>
              <a:ext uri="{FF2B5EF4-FFF2-40B4-BE49-F238E27FC236}">
                <a16:creationId xmlns:a16="http://schemas.microsoft.com/office/drawing/2014/main" id="{DE0510CE-49FA-4DF9-8560-EBFC6F8B6A6E}"/>
              </a:ext>
            </a:extLst>
          </p:cNvPr>
          <p:cNvSpPr/>
          <p:nvPr/>
        </p:nvSpPr>
        <p:spPr>
          <a:xfrm>
            <a:off x="9992884" y="517365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8" name="正方形/長方形 57">
            <a:extLst>
              <a:ext uri="{FF2B5EF4-FFF2-40B4-BE49-F238E27FC236}">
                <a16:creationId xmlns:a16="http://schemas.microsoft.com/office/drawing/2014/main" id="{DECA462B-2F99-4EB3-8C19-6AE4C11A6240}"/>
              </a:ext>
            </a:extLst>
          </p:cNvPr>
          <p:cNvSpPr/>
          <p:nvPr/>
        </p:nvSpPr>
        <p:spPr>
          <a:xfrm>
            <a:off x="10471996"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9" name="正方形/長方形 58">
            <a:extLst>
              <a:ext uri="{FF2B5EF4-FFF2-40B4-BE49-F238E27FC236}">
                <a16:creationId xmlns:a16="http://schemas.microsoft.com/office/drawing/2014/main" id="{D73111F4-229C-40E0-B62F-8ED1EDF28261}"/>
              </a:ext>
            </a:extLst>
          </p:cNvPr>
          <p:cNvSpPr/>
          <p:nvPr/>
        </p:nvSpPr>
        <p:spPr>
          <a:xfrm>
            <a:off x="10965372"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正方形/長方形 59">
            <a:extLst>
              <a:ext uri="{FF2B5EF4-FFF2-40B4-BE49-F238E27FC236}">
                <a16:creationId xmlns:a16="http://schemas.microsoft.com/office/drawing/2014/main" id="{4132045E-F0AF-4657-90ED-85537744CBEA}"/>
              </a:ext>
            </a:extLst>
          </p:cNvPr>
          <p:cNvSpPr/>
          <p:nvPr/>
        </p:nvSpPr>
        <p:spPr>
          <a:xfrm>
            <a:off x="11452021"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1" name="テキスト ボックス 60">
            <a:extLst>
              <a:ext uri="{FF2B5EF4-FFF2-40B4-BE49-F238E27FC236}">
                <a16:creationId xmlns:a16="http://schemas.microsoft.com/office/drawing/2014/main" id="{67E152C7-5D71-4B88-A454-B5C9AAFAFF0F}"/>
              </a:ext>
            </a:extLst>
          </p:cNvPr>
          <p:cNvSpPr txBox="1"/>
          <p:nvPr/>
        </p:nvSpPr>
        <p:spPr>
          <a:xfrm>
            <a:off x="8694147" y="3873187"/>
            <a:ext cx="269626" cy="276999"/>
          </a:xfrm>
          <a:prstGeom prst="rect">
            <a:avLst/>
          </a:prstGeom>
          <a:noFill/>
        </p:spPr>
        <p:txBody>
          <a:bodyPr wrap="none" rtlCol="0">
            <a:spAutoFit/>
          </a:bodyPr>
          <a:lstStyle/>
          <a:p>
            <a:r>
              <a:rPr kumimoji="1" lang="en-US" altLang="ja-JP" sz="1200" dirty="0"/>
              <a:t>0</a:t>
            </a:r>
            <a:endParaRPr kumimoji="1" lang="ja-JP" altLang="en-US" sz="1200" dirty="0"/>
          </a:p>
        </p:txBody>
      </p:sp>
      <p:sp>
        <p:nvSpPr>
          <p:cNvPr id="63" name="正方形/長方形 62">
            <a:extLst>
              <a:ext uri="{FF2B5EF4-FFF2-40B4-BE49-F238E27FC236}">
                <a16:creationId xmlns:a16="http://schemas.microsoft.com/office/drawing/2014/main" id="{7318241F-1A6F-442F-8C79-C4E89B686DF8}"/>
              </a:ext>
            </a:extLst>
          </p:cNvPr>
          <p:cNvSpPr/>
          <p:nvPr/>
        </p:nvSpPr>
        <p:spPr>
          <a:xfrm>
            <a:off x="9145811" y="3351805"/>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4" name="正方形/長方形 63">
            <a:extLst>
              <a:ext uri="{FF2B5EF4-FFF2-40B4-BE49-F238E27FC236}">
                <a16:creationId xmlns:a16="http://schemas.microsoft.com/office/drawing/2014/main" id="{013135D9-B270-45DE-8F9F-703D797ED7B9}"/>
              </a:ext>
            </a:extLst>
          </p:cNvPr>
          <p:cNvSpPr/>
          <p:nvPr/>
        </p:nvSpPr>
        <p:spPr>
          <a:xfrm>
            <a:off x="9554734" y="3589694"/>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5" name="正方形/長方形 64">
            <a:extLst>
              <a:ext uri="{FF2B5EF4-FFF2-40B4-BE49-F238E27FC236}">
                <a16:creationId xmlns:a16="http://schemas.microsoft.com/office/drawing/2014/main" id="{71D15675-2BCE-47EB-B3CC-EE56043D2FE6}"/>
              </a:ext>
            </a:extLst>
          </p:cNvPr>
          <p:cNvSpPr/>
          <p:nvPr/>
        </p:nvSpPr>
        <p:spPr>
          <a:xfrm>
            <a:off x="10471996" y="3684823"/>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6" name="正方形/長方形 65">
            <a:extLst>
              <a:ext uri="{FF2B5EF4-FFF2-40B4-BE49-F238E27FC236}">
                <a16:creationId xmlns:a16="http://schemas.microsoft.com/office/drawing/2014/main" id="{709F1470-E88A-4BFF-BA41-141564E815FF}"/>
              </a:ext>
            </a:extLst>
          </p:cNvPr>
          <p:cNvSpPr/>
          <p:nvPr/>
        </p:nvSpPr>
        <p:spPr>
          <a:xfrm>
            <a:off x="10965372" y="3503779"/>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正方形/長方形 66">
            <a:extLst>
              <a:ext uri="{FF2B5EF4-FFF2-40B4-BE49-F238E27FC236}">
                <a16:creationId xmlns:a16="http://schemas.microsoft.com/office/drawing/2014/main" id="{FA92BB54-1787-495B-BE9D-83F69184B182}"/>
              </a:ext>
            </a:extLst>
          </p:cNvPr>
          <p:cNvSpPr/>
          <p:nvPr/>
        </p:nvSpPr>
        <p:spPr>
          <a:xfrm>
            <a:off x="11452021" y="3312406"/>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正方形/長方形 67">
            <a:extLst>
              <a:ext uri="{FF2B5EF4-FFF2-40B4-BE49-F238E27FC236}">
                <a16:creationId xmlns:a16="http://schemas.microsoft.com/office/drawing/2014/main" id="{88EEEFF0-D6CF-49BD-AF85-041C4D189D94}"/>
              </a:ext>
            </a:extLst>
          </p:cNvPr>
          <p:cNvSpPr/>
          <p:nvPr/>
        </p:nvSpPr>
        <p:spPr>
          <a:xfrm>
            <a:off x="9992884" y="4037369"/>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70" name="直線コネクタ 69">
            <a:extLst>
              <a:ext uri="{FF2B5EF4-FFF2-40B4-BE49-F238E27FC236}">
                <a16:creationId xmlns:a16="http://schemas.microsoft.com/office/drawing/2014/main" id="{22E146C4-1A92-4A36-9C04-0F0277DD6B5D}"/>
              </a:ext>
            </a:extLst>
          </p:cNvPr>
          <p:cNvCxnSpPr>
            <a:stCxn id="54" idx="3"/>
            <a:endCxn id="56" idx="1"/>
          </p:cNvCxnSpPr>
          <p:nvPr/>
        </p:nvCxnSpPr>
        <p:spPr>
          <a:xfrm>
            <a:off x="9217811" y="4445080"/>
            <a:ext cx="336923"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C743E6F6-9CAB-46C1-A56A-4BF520552786}"/>
              </a:ext>
            </a:extLst>
          </p:cNvPr>
          <p:cNvCxnSpPr>
            <a:cxnSpLocks/>
            <a:stCxn id="58" idx="3"/>
            <a:endCxn id="59" idx="1"/>
          </p:cNvCxnSpPr>
          <p:nvPr/>
        </p:nvCxnSpPr>
        <p:spPr>
          <a:xfrm>
            <a:off x="10543996" y="4445080"/>
            <a:ext cx="421376"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2917694C-2881-4B04-904C-9CA265B43793}"/>
              </a:ext>
            </a:extLst>
          </p:cNvPr>
          <p:cNvCxnSpPr>
            <a:cxnSpLocks/>
            <a:stCxn id="59" idx="3"/>
            <a:endCxn id="60" idx="1"/>
          </p:cNvCxnSpPr>
          <p:nvPr/>
        </p:nvCxnSpPr>
        <p:spPr>
          <a:xfrm>
            <a:off x="11037372" y="4445080"/>
            <a:ext cx="414649"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A0EAE42F-E0EA-4887-B3B2-33DB5B611485}"/>
              </a:ext>
            </a:extLst>
          </p:cNvPr>
          <p:cNvCxnSpPr>
            <a:cxnSpLocks/>
            <a:stCxn id="57" idx="0"/>
            <a:endCxn id="58" idx="2"/>
          </p:cNvCxnSpPr>
          <p:nvPr/>
        </p:nvCxnSpPr>
        <p:spPr>
          <a:xfrm flipV="1">
            <a:off x="10028884" y="4481080"/>
            <a:ext cx="479112" cy="69257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E9DB4A3E-E269-4246-AD19-29B914D2019A}"/>
              </a:ext>
            </a:extLst>
          </p:cNvPr>
          <p:cNvCxnSpPr>
            <a:cxnSpLocks/>
            <a:stCxn id="56" idx="2"/>
            <a:endCxn id="57" idx="0"/>
          </p:cNvCxnSpPr>
          <p:nvPr/>
        </p:nvCxnSpPr>
        <p:spPr>
          <a:xfrm>
            <a:off x="9590734" y="4481080"/>
            <a:ext cx="438150" cy="69257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CC59491B-7977-49E1-ADC9-9F860BD335F7}"/>
              </a:ext>
            </a:extLst>
          </p:cNvPr>
          <p:cNvCxnSpPr>
            <a:cxnSpLocks/>
            <a:stCxn id="63" idx="3"/>
            <a:endCxn id="64" idx="1"/>
          </p:cNvCxnSpPr>
          <p:nvPr/>
        </p:nvCxnSpPr>
        <p:spPr>
          <a:xfrm>
            <a:off x="9217811" y="3387805"/>
            <a:ext cx="336923" cy="23788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24260184-49AB-430F-8760-7BF44A7B606B}"/>
              </a:ext>
            </a:extLst>
          </p:cNvPr>
          <p:cNvCxnSpPr>
            <a:cxnSpLocks/>
            <a:stCxn id="64" idx="3"/>
            <a:endCxn id="68" idx="0"/>
          </p:cNvCxnSpPr>
          <p:nvPr/>
        </p:nvCxnSpPr>
        <p:spPr>
          <a:xfrm>
            <a:off x="9626734" y="3625694"/>
            <a:ext cx="402150" cy="411675"/>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809E72CE-8411-4190-8AC1-C0605E181C07}"/>
              </a:ext>
            </a:extLst>
          </p:cNvPr>
          <p:cNvCxnSpPr>
            <a:cxnSpLocks/>
            <a:stCxn id="65" idx="1"/>
            <a:endCxn id="68" idx="0"/>
          </p:cNvCxnSpPr>
          <p:nvPr/>
        </p:nvCxnSpPr>
        <p:spPr>
          <a:xfrm flipH="1">
            <a:off x="10028884" y="3720823"/>
            <a:ext cx="443112" cy="316546"/>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87E3FD8D-186D-4C43-99CC-9EF199D1C258}"/>
              </a:ext>
            </a:extLst>
          </p:cNvPr>
          <p:cNvCxnSpPr>
            <a:cxnSpLocks/>
            <a:stCxn id="66" idx="1"/>
            <a:endCxn id="65" idx="3"/>
          </p:cNvCxnSpPr>
          <p:nvPr/>
        </p:nvCxnSpPr>
        <p:spPr>
          <a:xfrm flipH="1">
            <a:off x="10543996" y="3539779"/>
            <a:ext cx="421376" cy="181044"/>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BAEF264D-9C54-43E0-B137-075EFDF6F08F}"/>
              </a:ext>
            </a:extLst>
          </p:cNvPr>
          <p:cNvCxnSpPr>
            <a:cxnSpLocks/>
            <a:stCxn id="67" idx="1"/>
            <a:endCxn id="66" idx="3"/>
          </p:cNvCxnSpPr>
          <p:nvPr/>
        </p:nvCxnSpPr>
        <p:spPr>
          <a:xfrm flipH="1">
            <a:off x="11037372" y="3348406"/>
            <a:ext cx="414649" cy="191373"/>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9" name="テキスト ボックス 98">
            <a:extLst>
              <a:ext uri="{FF2B5EF4-FFF2-40B4-BE49-F238E27FC236}">
                <a16:creationId xmlns:a16="http://schemas.microsoft.com/office/drawing/2014/main" id="{9D6BB0F4-CCF9-47B4-8516-9A1ADC274ED6}"/>
              </a:ext>
            </a:extLst>
          </p:cNvPr>
          <p:cNvSpPr txBox="1"/>
          <p:nvPr/>
        </p:nvSpPr>
        <p:spPr>
          <a:xfrm>
            <a:off x="5201454" y="2493791"/>
            <a:ext cx="2031325" cy="369332"/>
          </a:xfrm>
          <a:prstGeom prst="rect">
            <a:avLst/>
          </a:prstGeom>
          <a:noFill/>
        </p:spPr>
        <p:txBody>
          <a:bodyPr wrap="none" rtlCol="0">
            <a:spAutoFit/>
          </a:bodyPr>
          <a:lstStyle/>
          <a:p>
            <a:r>
              <a:rPr kumimoji="1" lang="ja-JP" altLang="en-US" b="1" dirty="0">
                <a:solidFill>
                  <a:schemeClr val="accent3"/>
                </a:solidFill>
              </a:rPr>
              <a:t>最適化問題定式化</a:t>
            </a:r>
          </a:p>
        </p:txBody>
      </p:sp>
      <p:sp>
        <p:nvSpPr>
          <p:cNvPr id="100" name="テキスト ボックス 99">
            <a:extLst>
              <a:ext uri="{FF2B5EF4-FFF2-40B4-BE49-F238E27FC236}">
                <a16:creationId xmlns:a16="http://schemas.microsoft.com/office/drawing/2014/main" id="{E9CEADB4-8C74-436B-944E-0BF6425C18FB}"/>
              </a:ext>
            </a:extLst>
          </p:cNvPr>
          <p:cNvSpPr txBox="1"/>
          <p:nvPr/>
        </p:nvSpPr>
        <p:spPr>
          <a:xfrm>
            <a:off x="3515424" y="3526277"/>
            <a:ext cx="732893" cy="338554"/>
          </a:xfrm>
          <a:prstGeom prst="rect">
            <a:avLst/>
          </a:prstGeom>
          <a:noFill/>
        </p:spPr>
        <p:txBody>
          <a:bodyPr wrap="none" rtlCol="0">
            <a:spAutoFit/>
          </a:bodyPr>
          <a:lstStyle/>
          <a:p>
            <a:r>
              <a:rPr lang="en-US" altLang="ja-JP" sz="1600" dirty="0"/>
              <a:t>(</a:t>
            </a:r>
            <a:r>
              <a:rPr lang="ja-JP" altLang="en-US" sz="1600" dirty="0"/>
              <a:t>品質</a:t>
            </a:r>
            <a:r>
              <a:rPr lang="en-US" altLang="ja-JP" sz="1600" dirty="0"/>
              <a:t>)</a:t>
            </a:r>
            <a:endParaRPr kumimoji="1" lang="ja-JP" altLang="en-US" sz="1600" dirty="0"/>
          </a:p>
        </p:txBody>
      </p:sp>
      <p:sp>
        <p:nvSpPr>
          <p:cNvPr id="78" name="フローチャート: 準備 77">
            <a:extLst>
              <a:ext uri="{FF2B5EF4-FFF2-40B4-BE49-F238E27FC236}">
                <a16:creationId xmlns:a16="http://schemas.microsoft.com/office/drawing/2014/main" id="{D7FF5E91-AFEA-46B9-9852-60E02554D871}"/>
              </a:ext>
            </a:extLst>
          </p:cNvPr>
          <p:cNvSpPr/>
          <p:nvPr/>
        </p:nvSpPr>
        <p:spPr>
          <a:xfrm>
            <a:off x="764526" y="5439082"/>
            <a:ext cx="360000" cy="360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9" name="テキスト ボックス 78">
            <a:extLst>
              <a:ext uri="{FF2B5EF4-FFF2-40B4-BE49-F238E27FC236}">
                <a16:creationId xmlns:a16="http://schemas.microsoft.com/office/drawing/2014/main" id="{D9AD5964-047C-4807-A02F-F713FCCA00E1}"/>
              </a:ext>
            </a:extLst>
          </p:cNvPr>
          <p:cNvSpPr txBox="1"/>
          <p:nvPr/>
        </p:nvSpPr>
        <p:spPr>
          <a:xfrm>
            <a:off x="9495098" y="5410999"/>
            <a:ext cx="1470274" cy="307777"/>
          </a:xfrm>
          <a:prstGeom prst="rect">
            <a:avLst/>
          </a:prstGeom>
          <a:noFill/>
        </p:spPr>
        <p:txBody>
          <a:bodyPr wrap="none" rtlCol="0">
            <a:spAutoFit/>
          </a:bodyPr>
          <a:lstStyle/>
          <a:p>
            <a:r>
              <a:rPr kumimoji="1" lang="ja-JP" altLang="en-US" sz="1400" dirty="0"/>
              <a:t>操業コスト＝〇〇</a:t>
            </a:r>
          </a:p>
        </p:txBody>
      </p:sp>
      <mc:AlternateContent xmlns:mc="http://schemas.openxmlformats.org/markup-compatibility/2006" xmlns:a14="http://schemas.microsoft.com/office/drawing/2010/main">
        <mc:Choice Requires="a14">
          <p:sp>
            <p:nvSpPr>
              <p:cNvPr id="101" name="テキスト ボックス 100">
                <a:extLst>
                  <a:ext uri="{FF2B5EF4-FFF2-40B4-BE49-F238E27FC236}">
                    <a16:creationId xmlns:a16="http://schemas.microsoft.com/office/drawing/2014/main" id="{20F7E41D-2718-4B00-9216-32D9ED8748E5}"/>
                  </a:ext>
                </a:extLst>
              </p:cNvPr>
              <p:cNvSpPr txBox="1"/>
              <p:nvPr/>
            </p:nvSpPr>
            <p:spPr>
              <a:xfrm>
                <a:off x="5653145" y="3069324"/>
                <a:ext cx="71533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1" i="1" smtClean="0">
                          <a:solidFill>
                            <a:schemeClr val="accent1"/>
                          </a:solidFill>
                          <a:latin typeface="Cambria Math" panose="02040503050406030204" pitchFamily="18" charset="0"/>
                        </a:rPr>
                        <m:t>𝒙</m:t>
                      </m:r>
                      <m:r>
                        <a:rPr kumimoji="1" lang="en-US" altLang="ja-JP" sz="1400" b="0" i="1" smtClean="0">
                          <a:latin typeface="Cambria Math" panose="02040503050406030204" pitchFamily="18" charset="0"/>
                        </a:rPr>
                        <m:t>,</m:t>
                      </m:r>
                      <m:r>
                        <a:rPr kumimoji="1" lang="en-US" altLang="ja-JP" sz="1400" b="1" i="1" smtClean="0">
                          <a:solidFill>
                            <a:schemeClr val="accent1"/>
                          </a:solidFill>
                          <a:latin typeface="Cambria Math" panose="02040503050406030204" pitchFamily="18" charset="0"/>
                        </a:rPr>
                        <m:t>𝒃</m:t>
                      </m:r>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101" name="テキスト ボックス 100">
                <a:extLst>
                  <a:ext uri="{FF2B5EF4-FFF2-40B4-BE49-F238E27FC236}">
                    <a16:creationId xmlns:a16="http://schemas.microsoft.com/office/drawing/2014/main" id="{20F7E41D-2718-4B00-9216-32D9ED8748E5}"/>
                  </a:ext>
                </a:extLst>
              </p:cNvPr>
              <p:cNvSpPr txBox="1">
                <a:spLocks noRot="1" noChangeAspect="1" noMove="1" noResize="1" noEditPoints="1" noAdjustHandles="1" noChangeArrowheads="1" noChangeShapeType="1" noTextEdit="1"/>
              </p:cNvSpPr>
              <p:nvPr/>
            </p:nvSpPr>
            <p:spPr>
              <a:xfrm>
                <a:off x="5653145" y="3069324"/>
                <a:ext cx="715330" cy="307777"/>
              </a:xfrm>
              <a:prstGeom prst="rect">
                <a:avLst/>
              </a:prstGeom>
              <a:blipFill>
                <a:blip r:embed="rId13"/>
                <a:stretch>
                  <a:fillRect b="-78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 name="テキスト ボックス 103">
                <a:extLst>
                  <a:ext uri="{FF2B5EF4-FFF2-40B4-BE49-F238E27FC236}">
                    <a16:creationId xmlns:a16="http://schemas.microsoft.com/office/drawing/2014/main" id="{50757C1A-82F5-4F1F-9F2C-978DE94AE950}"/>
                  </a:ext>
                </a:extLst>
              </p:cNvPr>
              <p:cNvSpPr txBox="1"/>
              <p:nvPr/>
            </p:nvSpPr>
            <p:spPr>
              <a:xfrm>
                <a:off x="4731473" y="3069731"/>
                <a:ext cx="8467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400" b="0" i="0" smtClean="0">
                          <a:latin typeface="Cambria Math" panose="02040503050406030204" pitchFamily="18" charset="0"/>
                        </a:rPr>
                        <m:t>minimize</m:t>
                      </m:r>
                    </m:oMath>
                  </m:oMathPara>
                </a14:m>
                <a:endParaRPr kumimoji="1" lang="ja-JP" altLang="en-US" sz="1400" dirty="0"/>
              </a:p>
            </p:txBody>
          </p:sp>
        </mc:Choice>
        <mc:Fallback xmlns="">
          <p:sp>
            <p:nvSpPr>
              <p:cNvPr id="104" name="テキスト ボックス 103">
                <a:extLst>
                  <a:ext uri="{FF2B5EF4-FFF2-40B4-BE49-F238E27FC236}">
                    <a16:creationId xmlns:a16="http://schemas.microsoft.com/office/drawing/2014/main" id="{50757C1A-82F5-4F1F-9F2C-978DE94AE950}"/>
                  </a:ext>
                </a:extLst>
              </p:cNvPr>
              <p:cNvSpPr txBox="1">
                <a:spLocks noRot="1" noChangeAspect="1" noMove="1" noResize="1" noEditPoints="1" noAdjustHandles="1" noChangeArrowheads="1" noChangeShapeType="1" noTextEdit="1"/>
              </p:cNvSpPr>
              <p:nvPr/>
            </p:nvSpPr>
            <p:spPr>
              <a:xfrm>
                <a:off x="4731473" y="3069731"/>
                <a:ext cx="846706" cy="307777"/>
              </a:xfrm>
              <a:prstGeom prst="rect">
                <a:avLst/>
              </a:prstGeom>
              <a:blipFill>
                <a:blip r:embed="rId14"/>
                <a:stretch>
                  <a:fillRect r="-1439"/>
                </a:stretch>
              </a:blipFill>
            </p:spPr>
            <p:txBody>
              <a:bodyPr/>
              <a:lstStyle/>
              <a:p>
                <a:r>
                  <a:rPr lang="ja-JP" altLang="en-US">
                    <a:noFill/>
                  </a:rPr>
                  <a:t> </a:t>
                </a:r>
              </a:p>
            </p:txBody>
          </p:sp>
        </mc:Fallback>
      </mc:AlternateContent>
      <p:sp>
        <p:nvSpPr>
          <p:cNvPr id="109" name="テキスト ボックス 108">
            <a:extLst>
              <a:ext uri="{FF2B5EF4-FFF2-40B4-BE49-F238E27FC236}">
                <a16:creationId xmlns:a16="http://schemas.microsoft.com/office/drawing/2014/main" id="{5D04CAF5-CB61-4E77-946F-E6BA74AD279C}"/>
              </a:ext>
            </a:extLst>
          </p:cNvPr>
          <p:cNvSpPr txBox="1"/>
          <p:nvPr/>
        </p:nvSpPr>
        <p:spPr>
          <a:xfrm>
            <a:off x="6583424" y="3069324"/>
            <a:ext cx="1050288" cy="307777"/>
          </a:xfrm>
          <a:prstGeom prst="rect">
            <a:avLst/>
          </a:prstGeom>
          <a:noFill/>
        </p:spPr>
        <p:txBody>
          <a:bodyPr wrap="none" rtlCol="0">
            <a:spAutoFit/>
          </a:bodyPr>
          <a:lstStyle/>
          <a:p>
            <a:r>
              <a:rPr kumimoji="1" lang="en-US" altLang="ja-JP" sz="1400" dirty="0"/>
              <a:t>(</a:t>
            </a:r>
            <a:r>
              <a:rPr kumimoji="1" lang="ja-JP" altLang="en-US" sz="1400" dirty="0"/>
              <a:t>操業コスト</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CCD9C337-479F-4231-B8B4-B1DA7345D045}"/>
                  </a:ext>
                </a:extLst>
              </p:cNvPr>
              <p:cNvSpPr txBox="1"/>
              <p:nvPr/>
            </p:nvSpPr>
            <p:spPr>
              <a:xfrm>
                <a:off x="4676789" y="3360250"/>
                <a:ext cx="8467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400" b="0" i="0" smtClean="0">
                          <a:latin typeface="Cambria Math" panose="02040503050406030204" pitchFamily="18" charset="0"/>
                        </a:rPr>
                        <m:t>subj</m:t>
                      </m:r>
                      <m:r>
                        <a:rPr kumimoji="1" lang="en-US" altLang="ja-JP" sz="1400" b="0" i="0" smtClean="0">
                          <a:latin typeface="Cambria Math" panose="02040503050406030204" pitchFamily="18" charset="0"/>
                        </a:rPr>
                        <m:t>.</m:t>
                      </m:r>
                      <m:r>
                        <m:rPr>
                          <m:sty m:val="p"/>
                        </m:rPr>
                        <a:rPr kumimoji="1" lang="en-US" altLang="ja-JP" sz="1400" b="0" i="0" smtClean="0">
                          <a:latin typeface="Cambria Math" panose="02040503050406030204" pitchFamily="18" charset="0"/>
                        </a:rPr>
                        <m:t>to</m:t>
                      </m:r>
                    </m:oMath>
                  </m:oMathPara>
                </a14:m>
                <a:endParaRPr kumimoji="1" lang="ja-JP" altLang="en-US" sz="1400" dirty="0"/>
              </a:p>
            </p:txBody>
          </p:sp>
        </mc:Choice>
        <mc:Fallback xmlns="">
          <p:sp>
            <p:nvSpPr>
              <p:cNvPr id="110" name="テキスト ボックス 109">
                <a:extLst>
                  <a:ext uri="{FF2B5EF4-FFF2-40B4-BE49-F238E27FC236}">
                    <a16:creationId xmlns:a16="http://schemas.microsoft.com/office/drawing/2014/main" id="{CCD9C337-479F-4231-B8B4-B1DA7345D045}"/>
                  </a:ext>
                </a:extLst>
              </p:cNvPr>
              <p:cNvSpPr txBox="1">
                <a:spLocks noRot="1" noChangeAspect="1" noMove="1" noResize="1" noEditPoints="1" noAdjustHandles="1" noChangeArrowheads="1" noChangeShapeType="1" noTextEdit="1"/>
              </p:cNvSpPr>
              <p:nvPr/>
            </p:nvSpPr>
            <p:spPr>
              <a:xfrm>
                <a:off x="4676789" y="3360250"/>
                <a:ext cx="846706" cy="307777"/>
              </a:xfrm>
              <a:prstGeom prst="rect">
                <a:avLst/>
              </a:prstGeom>
              <a:blipFill>
                <a:blip r:embed="rId15"/>
                <a:stretch>
                  <a:fillRect b="-7843"/>
                </a:stretch>
              </a:blipFill>
            </p:spPr>
            <p:txBody>
              <a:bodyPr/>
              <a:lstStyle/>
              <a:p>
                <a:r>
                  <a:rPr lang="ja-JP" altLang="en-US">
                    <a:noFill/>
                  </a:rPr>
                  <a:t> </a:t>
                </a:r>
              </a:p>
            </p:txBody>
          </p:sp>
        </mc:Fallback>
      </mc:AlternateContent>
      <p:sp>
        <p:nvSpPr>
          <p:cNvPr id="111" name="テキスト ボックス 110">
            <a:extLst>
              <a:ext uri="{FF2B5EF4-FFF2-40B4-BE49-F238E27FC236}">
                <a16:creationId xmlns:a16="http://schemas.microsoft.com/office/drawing/2014/main" id="{A59A247D-ED43-4EB9-BDA7-53E1AC152E6F}"/>
              </a:ext>
            </a:extLst>
          </p:cNvPr>
          <p:cNvSpPr txBox="1"/>
          <p:nvPr/>
        </p:nvSpPr>
        <p:spPr>
          <a:xfrm>
            <a:off x="6817099" y="3702987"/>
            <a:ext cx="841897" cy="307777"/>
          </a:xfrm>
          <a:prstGeom prst="rect">
            <a:avLst/>
          </a:prstGeom>
          <a:noFill/>
        </p:spPr>
        <p:txBody>
          <a:bodyPr wrap="none" rtlCol="0">
            <a:spAutoFit/>
          </a:bodyPr>
          <a:lstStyle/>
          <a:p>
            <a:r>
              <a:rPr kumimoji="1" lang="en-US" altLang="ja-JP" sz="1400" dirty="0"/>
              <a:t>(</a:t>
            </a:r>
            <a:r>
              <a:rPr kumimoji="1" lang="ja-JP" altLang="en-US" sz="1400" dirty="0"/>
              <a:t>上下限</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2" name="テキスト ボックス 111">
                <a:extLst>
                  <a:ext uri="{FF2B5EF4-FFF2-40B4-BE49-F238E27FC236}">
                    <a16:creationId xmlns:a16="http://schemas.microsoft.com/office/drawing/2014/main" id="{FBE63071-9872-491F-B038-82AF744A6DDC}"/>
                  </a:ext>
                </a:extLst>
              </p:cNvPr>
              <p:cNvSpPr txBox="1"/>
              <p:nvPr/>
            </p:nvSpPr>
            <p:spPr>
              <a:xfrm>
                <a:off x="5006672" y="3707868"/>
                <a:ext cx="184614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𝐿</m:t>
                          </m:r>
                        </m:e>
                        <m:sub>
                          <m:r>
                            <a:rPr kumimoji="1" lang="en-US" altLang="ja-JP" sz="1400" i="1">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b="0" i="1" smtClean="0">
                              <a:solidFill>
                                <a:schemeClr val="accent1"/>
                              </a:solidFill>
                              <a:latin typeface="Cambria Math" panose="02040503050406030204" pitchFamily="18" charset="0"/>
                            </a:rPr>
                            <m:t>𝑛</m:t>
                          </m:r>
                        </m:sub>
                      </m:sSub>
                      <m:d>
                        <m:dPr>
                          <m:begChr m:val="["/>
                          <m:endChr m:val="]"/>
                          <m:ctrlPr>
                            <a:rPr kumimoji="1" lang="en-US" altLang="ja-JP" sz="1400" i="1" smtClean="0">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𝑈</m:t>
                          </m:r>
                        </m:e>
                        <m:sub>
                          <m:r>
                            <a:rPr kumimoji="1" lang="en-US" altLang="ja-JP" sz="1400" i="1">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112" name="テキスト ボックス 111">
                <a:extLst>
                  <a:ext uri="{FF2B5EF4-FFF2-40B4-BE49-F238E27FC236}">
                    <a16:creationId xmlns:a16="http://schemas.microsoft.com/office/drawing/2014/main" id="{FBE63071-9872-491F-B038-82AF744A6DDC}"/>
                  </a:ext>
                </a:extLst>
              </p:cNvPr>
              <p:cNvSpPr txBox="1">
                <a:spLocks noRot="1" noChangeAspect="1" noMove="1" noResize="1" noEditPoints="1" noAdjustHandles="1" noChangeArrowheads="1" noChangeShapeType="1" noTextEdit="1"/>
              </p:cNvSpPr>
              <p:nvPr/>
            </p:nvSpPr>
            <p:spPr>
              <a:xfrm>
                <a:off x="5006672" y="3707868"/>
                <a:ext cx="1846149" cy="307777"/>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3" name="テキスト ボックス 112">
                <a:extLst>
                  <a:ext uri="{FF2B5EF4-FFF2-40B4-BE49-F238E27FC236}">
                    <a16:creationId xmlns:a16="http://schemas.microsoft.com/office/drawing/2014/main" id="{3DE1D0ED-807E-4495-8678-91D90895CAFC}"/>
                  </a:ext>
                </a:extLst>
              </p:cNvPr>
              <p:cNvSpPr txBox="1"/>
              <p:nvPr/>
            </p:nvSpPr>
            <p:spPr>
              <a:xfrm>
                <a:off x="5006671" y="4118409"/>
                <a:ext cx="184614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b="0" i="1" smtClean="0">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𝑃</m:t>
                          </m:r>
                        </m:e>
                        <m:sub>
                          <m:r>
                            <a:rPr kumimoji="1" lang="en-US" altLang="ja-JP" sz="1400" b="0" i="1" smtClean="0">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113" name="テキスト ボックス 112">
                <a:extLst>
                  <a:ext uri="{FF2B5EF4-FFF2-40B4-BE49-F238E27FC236}">
                    <a16:creationId xmlns:a16="http://schemas.microsoft.com/office/drawing/2014/main" id="{3DE1D0ED-807E-4495-8678-91D90895CAFC}"/>
                  </a:ext>
                </a:extLst>
              </p:cNvPr>
              <p:cNvSpPr txBox="1">
                <a:spLocks noRot="1" noChangeAspect="1" noMove="1" noResize="1" noEditPoints="1" noAdjustHandles="1" noChangeArrowheads="1" noChangeShapeType="1" noTextEdit="1"/>
              </p:cNvSpPr>
              <p:nvPr/>
            </p:nvSpPr>
            <p:spPr>
              <a:xfrm>
                <a:off x="5006671" y="4118409"/>
                <a:ext cx="1846149" cy="307777"/>
              </a:xfrm>
              <a:prstGeom prst="rect">
                <a:avLst/>
              </a:prstGeom>
              <a:blipFill>
                <a:blip r:embed="rId17"/>
                <a:stretch>
                  <a:fillRect/>
                </a:stretch>
              </a:blipFill>
            </p:spPr>
            <p:txBody>
              <a:bodyPr/>
              <a:lstStyle/>
              <a:p>
                <a:r>
                  <a:rPr lang="ja-JP" altLang="en-US">
                    <a:noFill/>
                  </a:rPr>
                  <a:t> </a:t>
                </a:r>
              </a:p>
            </p:txBody>
          </p:sp>
        </mc:Fallback>
      </mc:AlternateContent>
      <p:sp>
        <p:nvSpPr>
          <p:cNvPr id="114" name="テキスト ボックス 113">
            <a:extLst>
              <a:ext uri="{FF2B5EF4-FFF2-40B4-BE49-F238E27FC236}">
                <a16:creationId xmlns:a16="http://schemas.microsoft.com/office/drawing/2014/main" id="{A4F023D3-59FD-43F7-8EBA-4A9B8BCAC585}"/>
              </a:ext>
            </a:extLst>
          </p:cNvPr>
          <p:cNvSpPr txBox="1"/>
          <p:nvPr/>
        </p:nvSpPr>
        <p:spPr>
          <a:xfrm>
            <a:off x="6727128" y="4118408"/>
            <a:ext cx="1021433" cy="307777"/>
          </a:xfrm>
          <a:prstGeom prst="rect">
            <a:avLst/>
          </a:prstGeom>
          <a:noFill/>
        </p:spPr>
        <p:txBody>
          <a:bodyPr wrap="none" rtlCol="0">
            <a:spAutoFit/>
          </a:bodyPr>
          <a:lstStyle/>
          <a:p>
            <a:r>
              <a:rPr kumimoji="1" lang="en-US" altLang="ja-JP" sz="1400" dirty="0"/>
              <a:t>(</a:t>
            </a:r>
            <a:r>
              <a:rPr kumimoji="1" lang="ja-JP" altLang="en-US" sz="1400" dirty="0"/>
              <a:t>実績固定</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5" name="テキスト ボックス 114">
                <a:extLst>
                  <a:ext uri="{FF2B5EF4-FFF2-40B4-BE49-F238E27FC236}">
                    <a16:creationId xmlns:a16="http://schemas.microsoft.com/office/drawing/2014/main" id="{C1001833-5EA4-4E8A-8DF0-66DA9FE88DC3}"/>
                  </a:ext>
                </a:extLst>
              </p:cNvPr>
              <p:cNvSpPr txBox="1"/>
              <p:nvPr/>
            </p:nvSpPr>
            <p:spPr>
              <a:xfrm>
                <a:off x="4833523" y="4519588"/>
                <a:ext cx="212432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400" i="1" smtClean="0">
                              <a:solidFill>
                                <a:schemeClr val="tx1"/>
                              </a:solidFill>
                              <a:latin typeface="Cambria Math" panose="02040503050406030204" pitchFamily="18" charset="0"/>
                            </a:rPr>
                          </m:ctrlPr>
                        </m:dPr>
                        <m:e>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i="1">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i="1" smtClean="0">
                              <a:solidFill>
                                <a:schemeClr val="tx1"/>
                              </a:solidFill>
                              <a:latin typeface="Cambria Math" panose="02040503050406030204" pitchFamily="18" charset="0"/>
                            </a:rPr>
                            <m:t>−</m:t>
                          </m:r>
                          <m:sSub>
                            <m:sSubPr>
                              <m:ctrlPr>
                                <a:rPr kumimoji="1" lang="en-US" altLang="ja-JP" sz="1400" i="1">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i="1">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r>
                                <a:rPr kumimoji="1" lang="en-US" altLang="ja-JP" sz="1400" i="1">
                                  <a:solidFill>
                                    <a:schemeClr val="accent1"/>
                                  </a:solidFill>
                                  <a:latin typeface="Cambria Math" panose="02040503050406030204" pitchFamily="18" charset="0"/>
                                </a:rPr>
                                <m:t>−1</m:t>
                              </m:r>
                            </m:e>
                          </m:d>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ea typeface="Cambria Math" panose="02040503050406030204" pitchFamily="18" charset="0"/>
                            </a:rPr>
                            <m:t>∆</m:t>
                          </m:r>
                        </m:e>
                        <m:sub>
                          <m:r>
                            <a:rPr kumimoji="1" lang="en-US" altLang="ja-JP" sz="1400" i="1">
                              <a:latin typeface="Cambria Math" panose="02040503050406030204" pitchFamily="18" charset="0"/>
                            </a:rPr>
                            <m:t>𝑛</m:t>
                          </m:r>
                        </m:sub>
                      </m:sSub>
                    </m:oMath>
                  </m:oMathPara>
                </a14:m>
                <a:endParaRPr kumimoji="1" lang="ja-JP" altLang="en-US" sz="1400" dirty="0"/>
              </a:p>
            </p:txBody>
          </p:sp>
        </mc:Choice>
        <mc:Fallback xmlns="">
          <p:sp>
            <p:nvSpPr>
              <p:cNvPr id="115" name="テキスト ボックス 114">
                <a:extLst>
                  <a:ext uri="{FF2B5EF4-FFF2-40B4-BE49-F238E27FC236}">
                    <a16:creationId xmlns:a16="http://schemas.microsoft.com/office/drawing/2014/main" id="{C1001833-5EA4-4E8A-8DF0-66DA9FE88DC3}"/>
                  </a:ext>
                </a:extLst>
              </p:cNvPr>
              <p:cNvSpPr txBox="1">
                <a:spLocks noRot="1" noChangeAspect="1" noMove="1" noResize="1" noEditPoints="1" noAdjustHandles="1" noChangeArrowheads="1" noChangeShapeType="1" noTextEdit="1"/>
              </p:cNvSpPr>
              <p:nvPr/>
            </p:nvSpPr>
            <p:spPr>
              <a:xfrm>
                <a:off x="4833523" y="4519588"/>
                <a:ext cx="2124324" cy="307777"/>
              </a:xfrm>
              <a:prstGeom prst="rect">
                <a:avLst/>
              </a:prstGeom>
              <a:blipFill>
                <a:blip r:embed="rId18"/>
                <a:stretch>
                  <a:fillRect/>
                </a:stretch>
              </a:blipFill>
            </p:spPr>
            <p:txBody>
              <a:bodyPr/>
              <a:lstStyle/>
              <a:p>
                <a:r>
                  <a:rPr lang="ja-JP" altLang="en-US">
                    <a:noFill/>
                  </a:rPr>
                  <a:t> </a:t>
                </a:r>
              </a:p>
            </p:txBody>
          </p:sp>
        </mc:Fallback>
      </mc:AlternateContent>
      <p:sp>
        <p:nvSpPr>
          <p:cNvPr id="116" name="テキスト ボックス 115">
            <a:extLst>
              <a:ext uri="{FF2B5EF4-FFF2-40B4-BE49-F238E27FC236}">
                <a16:creationId xmlns:a16="http://schemas.microsoft.com/office/drawing/2014/main" id="{78164D6D-686A-405D-A8B8-6E9727A13016}"/>
              </a:ext>
            </a:extLst>
          </p:cNvPr>
          <p:cNvSpPr txBox="1"/>
          <p:nvPr/>
        </p:nvSpPr>
        <p:spPr>
          <a:xfrm>
            <a:off x="6849280" y="4508419"/>
            <a:ext cx="841897" cy="307777"/>
          </a:xfrm>
          <a:prstGeom prst="rect">
            <a:avLst/>
          </a:prstGeom>
          <a:noFill/>
        </p:spPr>
        <p:txBody>
          <a:bodyPr wrap="none" rtlCol="0">
            <a:spAutoFit/>
          </a:bodyPr>
          <a:lstStyle/>
          <a:p>
            <a:r>
              <a:rPr kumimoji="1" lang="en-US" altLang="ja-JP" sz="1400" dirty="0"/>
              <a:t>(</a:t>
            </a:r>
            <a:r>
              <a:rPr kumimoji="1" lang="ja-JP" altLang="en-US" sz="1400" dirty="0"/>
              <a:t>変動幅</a:t>
            </a:r>
            <a:r>
              <a:rPr kumimoji="1" lang="en-US" altLang="ja-JP" sz="1400" dirty="0"/>
              <a:t>)</a:t>
            </a:r>
            <a:endParaRPr kumimoji="1" lang="ja-JP" altLang="en-US" sz="1400" dirty="0"/>
          </a:p>
        </p:txBody>
      </p:sp>
      <p:sp>
        <p:nvSpPr>
          <p:cNvPr id="117" name="テキスト ボックス 116">
            <a:extLst>
              <a:ext uri="{FF2B5EF4-FFF2-40B4-BE49-F238E27FC236}">
                <a16:creationId xmlns:a16="http://schemas.microsoft.com/office/drawing/2014/main" id="{23A0201A-365E-4EA9-8C09-C9B12E757422}"/>
              </a:ext>
            </a:extLst>
          </p:cNvPr>
          <p:cNvSpPr txBox="1"/>
          <p:nvPr/>
        </p:nvSpPr>
        <p:spPr>
          <a:xfrm>
            <a:off x="6727127" y="5195728"/>
            <a:ext cx="1021433" cy="307777"/>
          </a:xfrm>
          <a:prstGeom prst="rect">
            <a:avLst/>
          </a:prstGeom>
          <a:noFill/>
        </p:spPr>
        <p:txBody>
          <a:bodyPr wrap="none" rtlCol="0">
            <a:spAutoFit/>
          </a:bodyPr>
          <a:lstStyle/>
          <a:p>
            <a:r>
              <a:rPr kumimoji="1" lang="en-US" altLang="ja-JP" sz="1400" dirty="0"/>
              <a:t>(</a:t>
            </a:r>
            <a:r>
              <a:rPr kumimoji="1" lang="ja-JP" altLang="en-US" sz="1400" dirty="0"/>
              <a:t>設備特性</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8" name="テキスト ボックス 117">
                <a:extLst>
                  <a:ext uri="{FF2B5EF4-FFF2-40B4-BE49-F238E27FC236}">
                    <a16:creationId xmlns:a16="http://schemas.microsoft.com/office/drawing/2014/main" id="{F065FAEA-E678-4CD6-A41A-3DB40CA8700F}"/>
                  </a:ext>
                </a:extLst>
              </p:cNvPr>
              <p:cNvSpPr txBox="1"/>
              <p:nvPr/>
            </p:nvSpPr>
            <p:spPr>
              <a:xfrm>
                <a:off x="5415586" y="4901873"/>
                <a:ext cx="102831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A</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p>
            </p:txBody>
          </p:sp>
        </mc:Choice>
        <mc:Fallback xmlns="">
          <p:sp>
            <p:nvSpPr>
              <p:cNvPr id="118" name="テキスト ボックス 117">
                <a:extLst>
                  <a:ext uri="{FF2B5EF4-FFF2-40B4-BE49-F238E27FC236}">
                    <a16:creationId xmlns:a16="http://schemas.microsoft.com/office/drawing/2014/main" id="{F065FAEA-E678-4CD6-A41A-3DB40CA8700F}"/>
                  </a:ext>
                </a:extLst>
              </p:cNvPr>
              <p:cNvSpPr txBox="1">
                <a:spLocks noRot="1" noChangeAspect="1" noMove="1" noResize="1" noEditPoints="1" noAdjustHandles="1" noChangeArrowheads="1" noChangeShapeType="1" noTextEdit="1"/>
              </p:cNvSpPr>
              <p:nvPr/>
            </p:nvSpPr>
            <p:spPr>
              <a:xfrm>
                <a:off x="5415586" y="4901873"/>
                <a:ext cx="1028318" cy="307777"/>
              </a:xfrm>
              <a:prstGeom prst="rect">
                <a:avLst/>
              </a:prstGeom>
              <a:blipFill>
                <a:blip r:embed="rId19"/>
                <a:stretch>
                  <a:fillRect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9" name="テキスト ボックス 118">
                <a:extLst>
                  <a:ext uri="{FF2B5EF4-FFF2-40B4-BE49-F238E27FC236}">
                    <a16:creationId xmlns:a16="http://schemas.microsoft.com/office/drawing/2014/main" id="{EE0A4C6C-09C9-4C16-8CC8-A98BC552E2A3}"/>
                  </a:ext>
                </a:extLst>
              </p:cNvPr>
              <p:cNvSpPr txBox="1"/>
              <p:nvPr/>
            </p:nvSpPr>
            <p:spPr>
              <a:xfrm>
                <a:off x="5465192" y="5219190"/>
                <a:ext cx="9395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B</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p>
            </p:txBody>
          </p:sp>
        </mc:Choice>
        <mc:Fallback xmlns="">
          <p:sp>
            <p:nvSpPr>
              <p:cNvPr id="119" name="テキスト ボックス 118">
                <a:extLst>
                  <a:ext uri="{FF2B5EF4-FFF2-40B4-BE49-F238E27FC236}">
                    <a16:creationId xmlns:a16="http://schemas.microsoft.com/office/drawing/2014/main" id="{EE0A4C6C-09C9-4C16-8CC8-A98BC552E2A3}"/>
                  </a:ext>
                </a:extLst>
              </p:cNvPr>
              <p:cNvSpPr txBox="1">
                <a:spLocks noRot="1" noChangeAspect="1" noMove="1" noResize="1" noEditPoints="1" noAdjustHandles="1" noChangeArrowheads="1" noChangeShapeType="1" noTextEdit="1"/>
              </p:cNvSpPr>
              <p:nvPr/>
            </p:nvSpPr>
            <p:spPr>
              <a:xfrm>
                <a:off x="5465192" y="5219190"/>
                <a:ext cx="939576" cy="307777"/>
              </a:xfrm>
              <a:prstGeom prst="rect">
                <a:avLst/>
              </a:prstGeom>
              <a:blipFill>
                <a:blip r:embed="rId20"/>
                <a:stretch>
                  <a:fillRect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0" name="テキスト ボックス 119">
                <a:extLst>
                  <a:ext uri="{FF2B5EF4-FFF2-40B4-BE49-F238E27FC236}">
                    <a16:creationId xmlns:a16="http://schemas.microsoft.com/office/drawing/2014/main" id="{AECAB82F-89B9-46F7-993B-4F5C053DB020}"/>
                  </a:ext>
                </a:extLst>
              </p:cNvPr>
              <p:cNvSpPr txBox="1"/>
              <p:nvPr/>
            </p:nvSpPr>
            <p:spPr>
              <a:xfrm>
                <a:off x="5463611" y="5546380"/>
                <a:ext cx="9395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C</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p>
            </p:txBody>
          </p:sp>
        </mc:Choice>
        <mc:Fallback xmlns="">
          <p:sp>
            <p:nvSpPr>
              <p:cNvPr id="120" name="テキスト ボックス 119">
                <a:extLst>
                  <a:ext uri="{FF2B5EF4-FFF2-40B4-BE49-F238E27FC236}">
                    <a16:creationId xmlns:a16="http://schemas.microsoft.com/office/drawing/2014/main" id="{AECAB82F-89B9-46F7-993B-4F5C053DB020}"/>
                  </a:ext>
                </a:extLst>
              </p:cNvPr>
              <p:cNvSpPr txBox="1">
                <a:spLocks noRot="1" noChangeAspect="1" noMove="1" noResize="1" noEditPoints="1" noAdjustHandles="1" noChangeArrowheads="1" noChangeShapeType="1" noTextEdit="1"/>
              </p:cNvSpPr>
              <p:nvPr/>
            </p:nvSpPr>
            <p:spPr>
              <a:xfrm>
                <a:off x="5463611" y="5546380"/>
                <a:ext cx="939576" cy="307777"/>
              </a:xfrm>
              <a:prstGeom prst="rect">
                <a:avLst/>
              </a:prstGeom>
              <a:blipFill>
                <a:blip r:embed="rId21"/>
                <a:stretch>
                  <a:fillRect b="-10000"/>
                </a:stretch>
              </a:blipFill>
            </p:spPr>
            <p:txBody>
              <a:bodyPr/>
              <a:lstStyle/>
              <a:p>
                <a:r>
                  <a:rPr lang="ja-JP" altLang="en-US">
                    <a:noFill/>
                  </a:rPr>
                  <a:t> </a:t>
                </a:r>
              </a:p>
            </p:txBody>
          </p:sp>
        </mc:Fallback>
      </mc:AlternateContent>
      <p:sp>
        <p:nvSpPr>
          <p:cNvPr id="121" name="テキスト ボックス 120">
            <a:extLst>
              <a:ext uri="{FF2B5EF4-FFF2-40B4-BE49-F238E27FC236}">
                <a16:creationId xmlns:a16="http://schemas.microsoft.com/office/drawing/2014/main" id="{D0FCEA9E-A9F1-4EC8-9250-4B25D8F02F28}"/>
              </a:ext>
            </a:extLst>
          </p:cNvPr>
          <p:cNvSpPr txBox="1"/>
          <p:nvPr/>
        </p:nvSpPr>
        <p:spPr>
          <a:xfrm>
            <a:off x="171122" y="3098820"/>
            <a:ext cx="750526" cy="338554"/>
          </a:xfrm>
          <a:prstGeom prst="rect">
            <a:avLst/>
          </a:prstGeom>
          <a:noFill/>
        </p:spPr>
        <p:txBody>
          <a:bodyPr wrap="none" rtlCol="0">
            <a:spAutoFit/>
          </a:bodyPr>
          <a:lstStyle/>
          <a:p>
            <a:r>
              <a:rPr lang="en-US" altLang="ja-JP" sz="1600" dirty="0"/>
              <a:t>(</a:t>
            </a:r>
            <a:r>
              <a:rPr lang="ja-JP" altLang="en-US" sz="1600" dirty="0"/>
              <a:t>操作</a:t>
            </a:r>
            <a:r>
              <a:rPr lang="en-US" altLang="ja-JP" sz="1600" dirty="0"/>
              <a:t>)</a:t>
            </a:r>
            <a:endParaRPr kumimoji="1" lang="ja-JP" altLang="en-US" sz="1600" dirty="0"/>
          </a:p>
        </p:txBody>
      </p:sp>
      <mc:AlternateContent xmlns:mc="http://schemas.openxmlformats.org/markup-compatibility/2006" xmlns:a14="http://schemas.microsoft.com/office/drawing/2010/main">
        <mc:Choice Requires="a14">
          <p:sp>
            <p:nvSpPr>
              <p:cNvPr id="122" name="テキスト ボックス 121">
                <a:extLst>
                  <a:ext uri="{FF2B5EF4-FFF2-40B4-BE49-F238E27FC236}">
                    <a16:creationId xmlns:a16="http://schemas.microsoft.com/office/drawing/2014/main" id="{8C0BD213-7634-4BB5-8BFA-617E84CF3C52}"/>
                  </a:ext>
                </a:extLst>
              </p:cNvPr>
              <p:cNvSpPr txBox="1"/>
              <p:nvPr/>
            </p:nvSpPr>
            <p:spPr>
              <a:xfrm>
                <a:off x="4659017" y="3650664"/>
                <a:ext cx="452566" cy="2353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400" i="1" smtClean="0">
                              <a:latin typeface="Cambria Math" panose="02040503050406030204" pitchFamily="18" charset="0"/>
                            </a:rPr>
                          </m:ctrlPr>
                        </m:dP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r>
                                                  </m:m>
                                                </m:e>
                                              </m:mr>
                                            </m:m>
                                          </m:e>
                                        </m:mr>
                                      </m:m>
                                    </m:e>
                                  </m:mr>
                                </m:m>
                              </m:e>
                            </m:mr>
                          </m:m>
                        </m:e>
                      </m:d>
                    </m:oMath>
                  </m:oMathPara>
                </a14:m>
                <a:endParaRPr kumimoji="1" lang="ja-JP" altLang="en-US" sz="1400" dirty="0"/>
              </a:p>
            </p:txBody>
          </p:sp>
        </mc:Choice>
        <mc:Fallback xmlns="">
          <p:sp>
            <p:nvSpPr>
              <p:cNvPr id="122" name="テキスト ボックス 121">
                <a:extLst>
                  <a:ext uri="{FF2B5EF4-FFF2-40B4-BE49-F238E27FC236}">
                    <a16:creationId xmlns:a16="http://schemas.microsoft.com/office/drawing/2014/main" id="{8C0BD213-7634-4BB5-8BFA-617E84CF3C52}"/>
                  </a:ext>
                </a:extLst>
              </p:cNvPr>
              <p:cNvSpPr txBox="1">
                <a:spLocks noRot="1" noChangeAspect="1" noMove="1" noResize="1" noEditPoints="1" noAdjustHandles="1" noChangeArrowheads="1" noChangeShapeType="1" noTextEdit="1"/>
              </p:cNvSpPr>
              <p:nvPr/>
            </p:nvSpPr>
            <p:spPr>
              <a:xfrm>
                <a:off x="4659017" y="3650664"/>
                <a:ext cx="452566" cy="2353401"/>
              </a:xfrm>
              <a:prstGeom prst="rect">
                <a:avLst/>
              </a:prstGeom>
              <a:blipFill>
                <a:blip r:embed="rId2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3" name="テキスト ボックス 122">
                <a:extLst>
                  <a:ext uri="{FF2B5EF4-FFF2-40B4-BE49-F238E27FC236}">
                    <a16:creationId xmlns:a16="http://schemas.microsoft.com/office/drawing/2014/main" id="{C38F63EE-2ABA-4533-B289-EC141F39022B}"/>
                  </a:ext>
                </a:extLst>
              </p:cNvPr>
              <p:cNvSpPr txBox="1"/>
              <p:nvPr/>
            </p:nvSpPr>
            <p:spPr>
              <a:xfrm>
                <a:off x="1211286" y="5764849"/>
                <a:ext cx="1004442" cy="307777"/>
              </a:xfrm>
              <a:prstGeom prst="rect">
                <a:avLst/>
              </a:prstGeom>
              <a:noFill/>
            </p:spPr>
            <p:txBody>
              <a:bodyPr wrap="none" rtlCol="0">
                <a:spAutoFit/>
              </a:bodyPr>
              <a:lstStyle/>
              <a:p>
                <a:r>
                  <a:rPr kumimoji="1" lang="ja-JP" altLang="en-US" sz="1400" dirty="0">
                    <a:solidFill>
                      <a:schemeClr val="tx1">
                        <a:lumMod val="50000"/>
                        <a:lumOff val="50000"/>
                      </a:schemeClr>
                    </a:solidFill>
                  </a:rPr>
                  <a:t>連続変数</a:t>
                </a:r>
                <a14:m>
                  <m:oMath xmlns:m="http://schemas.openxmlformats.org/officeDocument/2006/math">
                    <m:r>
                      <a:rPr kumimoji="1" lang="en-US" altLang="ja-JP" sz="1400" b="0" i="1" smtClean="0">
                        <a:solidFill>
                          <a:schemeClr val="tx1">
                            <a:lumMod val="50000"/>
                            <a:lumOff val="50000"/>
                          </a:schemeClr>
                        </a:solidFill>
                        <a:latin typeface="Cambria Math" panose="02040503050406030204" pitchFamily="18" charset="0"/>
                      </a:rPr>
                      <m:t>𝑥</m:t>
                    </m:r>
                  </m:oMath>
                </a14:m>
                <a:endParaRPr kumimoji="1" lang="ja-JP" altLang="en-US" sz="1400" dirty="0">
                  <a:solidFill>
                    <a:schemeClr val="tx1">
                      <a:lumMod val="50000"/>
                      <a:lumOff val="50000"/>
                    </a:schemeClr>
                  </a:solidFill>
                </a:endParaRPr>
              </a:p>
            </p:txBody>
          </p:sp>
        </mc:Choice>
        <mc:Fallback xmlns="">
          <p:sp>
            <p:nvSpPr>
              <p:cNvPr id="123" name="テキスト ボックス 122">
                <a:extLst>
                  <a:ext uri="{FF2B5EF4-FFF2-40B4-BE49-F238E27FC236}">
                    <a16:creationId xmlns:a16="http://schemas.microsoft.com/office/drawing/2014/main" id="{C38F63EE-2ABA-4533-B289-EC141F39022B}"/>
                  </a:ext>
                </a:extLst>
              </p:cNvPr>
              <p:cNvSpPr txBox="1">
                <a:spLocks noRot="1" noChangeAspect="1" noMove="1" noResize="1" noEditPoints="1" noAdjustHandles="1" noChangeArrowheads="1" noChangeShapeType="1" noTextEdit="1"/>
              </p:cNvSpPr>
              <p:nvPr/>
            </p:nvSpPr>
            <p:spPr>
              <a:xfrm>
                <a:off x="1211286" y="5764849"/>
                <a:ext cx="1004442" cy="307777"/>
              </a:xfrm>
              <a:prstGeom prst="rect">
                <a:avLst/>
              </a:prstGeom>
              <a:blipFill>
                <a:blip r:embed="rId23"/>
                <a:stretch>
                  <a:fillRect l="-1829" t="-400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4" name="テキスト ボックス 123">
                <a:extLst>
                  <a:ext uri="{FF2B5EF4-FFF2-40B4-BE49-F238E27FC236}">
                    <a16:creationId xmlns:a16="http://schemas.microsoft.com/office/drawing/2014/main" id="{6ACE00C8-12D0-40BC-90B0-80F417ECCED3}"/>
                  </a:ext>
                </a:extLst>
              </p:cNvPr>
              <p:cNvSpPr txBox="1"/>
              <p:nvPr/>
            </p:nvSpPr>
            <p:spPr>
              <a:xfrm>
                <a:off x="2207473" y="5772970"/>
                <a:ext cx="1176091" cy="307777"/>
              </a:xfrm>
              <a:prstGeom prst="rect">
                <a:avLst/>
              </a:prstGeom>
              <a:noFill/>
            </p:spPr>
            <p:txBody>
              <a:bodyPr wrap="none" rtlCol="0">
                <a:spAutoFit/>
              </a:bodyPr>
              <a:lstStyle/>
              <a:p>
                <a:r>
                  <a:rPr kumimoji="1" lang="ja-JP" altLang="en-US" sz="1400" dirty="0">
                    <a:solidFill>
                      <a:schemeClr val="tx1">
                        <a:lumMod val="50000"/>
                        <a:lumOff val="50000"/>
                      </a:schemeClr>
                    </a:solidFill>
                  </a:rPr>
                  <a:t>バイナリ変数</a:t>
                </a:r>
                <a14:m>
                  <m:oMath xmlns:m="http://schemas.openxmlformats.org/officeDocument/2006/math">
                    <m:r>
                      <a:rPr kumimoji="1" lang="en-US" altLang="ja-JP" sz="1400" b="0" i="1" smtClean="0">
                        <a:solidFill>
                          <a:schemeClr val="tx1">
                            <a:lumMod val="50000"/>
                            <a:lumOff val="50000"/>
                          </a:schemeClr>
                        </a:solidFill>
                        <a:latin typeface="Cambria Math" panose="02040503050406030204" pitchFamily="18" charset="0"/>
                      </a:rPr>
                      <m:t>𝑏</m:t>
                    </m:r>
                  </m:oMath>
                </a14:m>
                <a:endParaRPr kumimoji="1" lang="ja-JP" altLang="en-US" sz="1400" dirty="0">
                  <a:solidFill>
                    <a:schemeClr val="tx1">
                      <a:lumMod val="50000"/>
                      <a:lumOff val="50000"/>
                    </a:schemeClr>
                  </a:solidFill>
                </a:endParaRPr>
              </a:p>
            </p:txBody>
          </p:sp>
        </mc:Choice>
        <mc:Fallback xmlns="">
          <p:sp>
            <p:nvSpPr>
              <p:cNvPr id="124" name="テキスト ボックス 123">
                <a:extLst>
                  <a:ext uri="{FF2B5EF4-FFF2-40B4-BE49-F238E27FC236}">
                    <a16:creationId xmlns:a16="http://schemas.microsoft.com/office/drawing/2014/main" id="{6ACE00C8-12D0-40BC-90B0-80F417ECCED3}"/>
                  </a:ext>
                </a:extLst>
              </p:cNvPr>
              <p:cNvSpPr txBox="1">
                <a:spLocks noRot="1" noChangeAspect="1" noMove="1" noResize="1" noEditPoints="1" noAdjustHandles="1" noChangeArrowheads="1" noChangeShapeType="1" noTextEdit="1"/>
              </p:cNvSpPr>
              <p:nvPr/>
            </p:nvSpPr>
            <p:spPr>
              <a:xfrm>
                <a:off x="2207473" y="5772970"/>
                <a:ext cx="1176091" cy="307777"/>
              </a:xfrm>
              <a:prstGeom prst="rect">
                <a:avLst/>
              </a:prstGeom>
              <a:blipFill>
                <a:blip r:embed="rId24"/>
                <a:stretch>
                  <a:fillRect l="-1554" t="-4000" b="-22000"/>
                </a:stretch>
              </a:blipFill>
            </p:spPr>
            <p:txBody>
              <a:bodyPr/>
              <a:lstStyle/>
              <a:p>
                <a:r>
                  <a:rPr lang="ja-JP" altLang="en-US">
                    <a:noFill/>
                  </a:rPr>
                  <a:t> </a:t>
                </a:r>
              </a:p>
            </p:txBody>
          </p:sp>
        </mc:Fallback>
      </mc:AlternateContent>
      <p:cxnSp>
        <p:nvCxnSpPr>
          <p:cNvPr id="81" name="直線コネクタ 80">
            <a:extLst>
              <a:ext uri="{FF2B5EF4-FFF2-40B4-BE49-F238E27FC236}">
                <a16:creationId xmlns:a16="http://schemas.microsoft.com/office/drawing/2014/main" id="{4F1C8806-A9C9-41A8-B4A5-FE49E1755EA4}"/>
              </a:ext>
            </a:extLst>
          </p:cNvPr>
          <p:cNvCxnSpPr>
            <a:cxnSpLocks/>
          </p:cNvCxnSpPr>
          <p:nvPr/>
        </p:nvCxnSpPr>
        <p:spPr>
          <a:xfrm flipH="1">
            <a:off x="291480" y="2863123"/>
            <a:ext cx="3935452"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D910947B-1C31-4540-AE49-2438C77C8D98}"/>
              </a:ext>
            </a:extLst>
          </p:cNvPr>
          <p:cNvCxnSpPr>
            <a:cxnSpLocks/>
          </p:cNvCxnSpPr>
          <p:nvPr/>
        </p:nvCxnSpPr>
        <p:spPr>
          <a:xfrm flipH="1">
            <a:off x="4659017" y="2863123"/>
            <a:ext cx="3089543"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BBD783FA-0B1C-42C7-A0C2-A227C4B011DB}"/>
              </a:ext>
            </a:extLst>
          </p:cNvPr>
          <p:cNvCxnSpPr>
            <a:cxnSpLocks/>
          </p:cNvCxnSpPr>
          <p:nvPr/>
        </p:nvCxnSpPr>
        <p:spPr>
          <a:xfrm flipH="1" flipV="1">
            <a:off x="8218170" y="2863123"/>
            <a:ext cx="3789611"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 </a:t>
            </a:r>
          </a:p>
        </p:txBody>
      </p:sp>
    </p:spTree>
    <p:extLst>
      <p:ext uri="{BB962C8B-B14F-4D97-AF65-F5344CB8AC3E}">
        <p14:creationId xmlns:p14="http://schemas.microsoft.com/office/powerpoint/2010/main" val="437432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今回使用した問題：製紙工場・蒸解工程</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13</a:t>
            </a:fld>
            <a:endParaRPr kumimoji="1" lang="ja-JP" altLang="en-US"/>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a:t>
            </a:r>
          </a:p>
        </p:txBody>
      </p:sp>
      <p:pic>
        <p:nvPicPr>
          <p:cNvPr id="87" name="図 86">
            <a:extLst>
              <a:ext uri="{FF2B5EF4-FFF2-40B4-BE49-F238E27FC236}">
                <a16:creationId xmlns:a16="http://schemas.microsoft.com/office/drawing/2014/main" id="{801578B4-1509-4A43-AC07-EF54A28C7AC7}"/>
              </a:ext>
            </a:extLst>
          </p:cNvPr>
          <p:cNvPicPr>
            <a:picLocks noChangeAspect="1"/>
          </p:cNvPicPr>
          <p:nvPr/>
        </p:nvPicPr>
        <p:blipFill>
          <a:blip r:embed="rId2"/>
          <a:stretch>
            <a:fillRect/>
          </a:stretch>
        </p:blipFill>
        <p:spPr>
          <a:xfrm>
            <a:off x="604201" y="1312516"/>
            <a:ext cx="2662806" cy="4821304"/>
          </a:xfrm>
          <a:prstGeom prst="rect">
            <a:avLst/>
          </a:prstGeom>
        </p:spPr>
      </p:pic>
      <p:sp>
        <p:nvSpPr>
          <p:cNvPr id="88" name="テキスト ボックス 87">
            <a:extLst>
              <a:ext uri="{FF2B5EF4-FFF2-40B4-BE49-F238E27FC236}">
                <a16:creationId xmlns:a16="http://schemas.microsoft.com/office/drawing/2014/main" id="{E7973E52-DC50-49A6-86FD-66B7D0A7D5D1}"/>
              </a:ext>
            </a:extLst>
          </p:cNvPr>
          <p:cNvSpPr txBox="1"/>
          <p:nvPr/>
        </p:nvSpPr>
        <p:spPr>
          <a:xfrm>
            <a:off x="8282973" y="1215211"/>
            <a:ext cx="1197666" cy="461665"/>
          </a:xfrm>
          <a:prstGeom prst="rect">
            <a:avLst/>
          </a:prstGeom>
          <a:noFill/>
        </p:spPr>
        <p:txBody>
          <a:bodyPr wrap="square" rtlCol="0">
            <a:spAutoFit/>
          </a:bodyPr>
          <a:lstStyle/>
          <a:p>
            <a:pPr algn="ctr"/>
            <a:r>
              <a:rPr kumimoji="1" lang="ja-JP" altLang="en-US" sz="1200" dirty="0"/>
              <a:t>下部浸透ゾーン</a:t>
            </a:r>
            <a:r>
              <a:rPr kumimoji="1" lang="en-US" altLang="ja-JP" sz="1200" dirty="0"/>
              <a:t>H</a:t>
            </a:r>
            <a:r>
              <a:rPr kumimoji="1" lang="ja-JP" altLang="en-US" sz="1200" dirty="0"/>
              <a:t>ファクタ</a:t>
            </a:r>
          </a:p>
        </p:txBody>
      </p:sp>
      <p:sp>
        <p:nvSpPr>
          <p:cNvPr id="89" name="テキスト ボックス 88">
            <a:extLst>
              <a:ext uri="{FF2B5EF4-FFF2-40B4-BE49-F238E27FC236}">
                <a16:creationId xmlns:a16="http://schemas.microsoft.com/office/drawing/2014/main" id="{D37220DD-F00D-42DD-AA3E-53D7B92BA1F8}"/>
              </a:ext>
            </a:extLst>
          </p:cNvPr>
          <p:cNvSpPr txBox="1"/>
          <p:nvPr/>
        </p:nvSpPr>
        <p:spPr>
          <a:xfrm>
            <a:off x="8310911" y="2083221"/>
            <a:ext cx="1150833" cy="461665"/>
          </a:xfrm>
          <a:prstGeom prst="rect">
            <a:avLst/>
          </a:prstGeom>
          <a:noFill/>
        </p:spPr>
        <p:txBody>
          <a:bodyPr wrap="square" rtlCol="0">
            <a:spAutoFit/>
          </a:bodyPr>
          <a:lstStyle/>
          <a:p>
            <a:pPr algn="ctr"/>
            <a:r>
              <a:rPr kumimoji="1" lang="ja-JP" altLang="en-US" sz="1200" dirty="0"/>
              <a:t>蒸解ゾーン</a:t>
            </a:r>
            <a:endParaRPr kumimoji="1" lang="en-US" altLang="ja-JP" sz="1200" dirty="0"/>
          </a:p>
          <a:p>
            <a:pPr algn="ctr"/>
            <a:r>
              <a:rPr kumimoji="1" lang="en-US" altLang="ja-JP" sz="1200" dirty="0"/>
              <a:t>H</a:t>
            </a:r>
            <a:r>
              <a:rPr kumimoji="1" lang="ja-JP" altLang="en-US" sz="1200" dirty="0"/>
              <a:t>ファクタ</a:t>
            </a:r>
          </a:p>
        </p:txBody>
      </p:sp>
      <p:sp>
        <p:nvSpPr>
          <p:cNvPr id="91" name="正方形/長方形 90">
            <a:extLst>
              <a:ext uri="{FF2B5EF4-FFF2-40B4-BE49-F238E27FC236}">
                <a16:creationId xmlns:a16="http://schemas.microsoft.com/office/drawing/2014/main" id="{DD22DC06-5405-46BB-BFDA-7824CEF286BB}"/>
              </a:ext>
            </a:extLst>
          </p:cNvPr>
          <p:cNvSpPr/>
          <p:nvPr/>
        </p:nvSpPr>
        <p:spPr>
          <a:xfrm>
            <a:off x="4702566" y="1480816"/>
            <a:ext cx="1515562" cy="103632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a:extLst>
              <a:ext uri="{FF2B5EF4-FFF2-40B4-BE49-F238E27FC236}">
                <a16:creationId xmlns:a16="http://schemas.microsoft.com/office/drawing/2014/main" id="{24E929E7-8E33-4078-8540-7A142E09960B}"/>
              </a:ext>
            </a:extLst>
          </p:cNvPr>
          <p:cNvSpPr/>
          <p:nvPr/>
        </p:nvSpPr>
        <p:spPr>
          <a:xfrm>
            <a:off x="4755190" y="4527379"/>
            <a:ext cx="1459123" cy="118681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正方形/長方形 93">
            <a:extLst>
              <a:ext uri="{FF2B5EF4-FFF2-40B4-BE49-F238E27FC236}">
                <a16:creationId xmlns:a16="http://schemas.microsoft.com/office/drawing/2014/main" id="{509364FA-43EF-45B0-B6F4-226B8B57946B}"/>
              </a:ext>
            </a:extLst>
          </p:cNvPr>
          <p:cNvSpPr/>
          <p:nvPr/>
        </p:nvSpPr>
        <p:spPr>
          <a:xfrm>
            <a:off x="6747339" y="1197354"/>
            <a:ext cx="2672528" cy="17490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正方形/長方形 94">
            <a:extLst>
              <a:ext uri="{FF2B5EF4-FFF2-40B4-BE49-F238E27FC236}">
                <a16:creationId xmlns:a16="http://schemas.microsoft.com/office/drawing/2014/main" id="{F6BEE35F-985B-4904-8A75-2171D135459C}"/>
              </a:ext>
            </a:extLst>
          </p:cNvPr>
          <p:cNvSpPr/>
          <p:nvPr/>
        </p:nvSpPr>
        <p:spPr>
          <a:xfrm>
            <a:off x="6746306" y="3462957"/>
            <a:ext cx="2673561" cy="148090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テキスト ボックス 96">
            <a:extLst>
              <a:ext uri="{FF2B5EF4-FFF2-40B4-BE49-F238E27FC236}">
                <a16:creationId xmlns:a16="http://schemas.microsoft.com/office/drawing/2014/main" id="{09F6606F-A000-40A0-B8E0-3A6F19DC527B}"/>
              </a:ext>
            </a:extLst>
          </p:cNvPr>
          <p:cNvSpPr txBox="1"/>
          <p:nvPr/>
        </p:nvSpPr>
        <p:spPr>
          <a:xfrm>
            <a:off x="6675493" y="1203265"/>
            <a:ext cx="771447" cy="307777"/>
          </a:xfrm>
          <a:prstGeom prst="rect">
            <a:avLst/>
          </a:prstGeom>
          <a:noFill/>
        </p:spPr>
        <p:txBody>
          <a:bodyPr wrap="square" rtlCol="0">
            <a:spAutoFit/>
          </a:bodyPr>
          <a:lstStyle/>
          <a:p>
            <a:pPr algn="ctr"/>
            <a:r>
              <a:rPr lang="ja-JP" altLang="en-US" sz="1400" b="1" dirty="0"/>
              <a:t>釜上部</a:t>
            </a:r>
            <a:endParaRPr kumimoji="1" lang="ja-JP" altLang="en-US" sz="1400" b="1" dirty="0"/>
          </a:p>
        </p:txBody>
      </p:sp>
      <p:sp>
        <p:nvSpPr>
          <p:cNvPr id="98" name="テキスト ボックス 97">
            <a:extLst>
              <a:ext uri="{FF2B5EF4-FFF2-40B4-BE49-F238E27FC236}">
                <a16:creationId xmlns:a16="http://schemas.microsoft.com/office/drawing/2014/main" id="{F9C299A5-791A-4EF2-B56A-21CB0401F39C}"/>
              </a:ext>
            </a:extLst>
          </p:cNvPr>
          <p:cNvSpPr txBox="1"/>
          <p:nvPr/>
        </p:nvSpPr>
        <p:spPr>
          <a:xfrm>
            <a:off x="4756457" y="1505213"/>
            <a:ext cx="1366406" cy="307777"/>
          </a:xfrm>
          <a:prstGeom prst="rect">
            <a:avLst/>
          </a:prstGeom>
          <a:noFill/>
        </p:spPr>
        <p:txBody>
          <a:bodyPr wrap="square" rtlCol="0">
            <a:spAutoFit/>
          </a:bodyPr>
          <a:lstStyle/>
          <a:p>
            <a:pPr algn="ctr"/>
            <a:r>
              <a:rPr lang="ja-JP" altLang="en-US" sz="1400" b="1" dirty="0"/>
              <a:t>上部浸透ゾーン</a:t>
            </a:r>
            <a:endParaRPr kumimoji="1" lang="ja-JP" altLang="en-US" sz="1400" b="1" dirty="0"/>
          </a:p>
        </p:txBody>
      </p:sp>
      <p:sp>
        <p:nvSpPr>
          <p:cNvPr id="102" name="テキスト ボックス 101">
            <a:extLst>
              <a:ext uri="{FF2B5EF4-FFF2-40B4-BE49-F238E27FC236}">
                <a16:creationId xmlns:a16="http://schemas.microsoft.com/office/drawing/2014/main" id="{F6FD8EB0-3C4C-4EBB-B881-AD7F9D4B8ED9}"/>
              </a:ext>
            </a:extLst>
          </p:cNvPr>
          <p:cNvSpPr txBox="1"/>
          <p:nvPr/>
        </p:nvSpPr>
        <p:spPr>
          <a:xfrm>
            <a:off x="4844254" y="4571419"/>
            <a:ext cx="1042491" cy="307777"/>
          </a:xfrm>
          <a:prstGeom prst="rect">
            <a:avLst/>
          </a:prstGeom>
          <a:noFill/>
        </p:spPr>
        <p:txBody>
          <a:bodyPr wrap="square" rtlCol="0">
            <a:spAutoFit/>
          </a:bodyPr>
          <a:lstStyle/>
          <a:p>
            <a:pPr algn="ctr"/>
            <a:r>
              <a:rPr lang="ja-JP" altLang="en-US" sz="1400" b="1" dirty="0"/>
              <a:t>蒸解ゾーン</a:t>
            </a:r>
            <a:endParaRPr kumimoji="1" lang="ja-JP" altLang="en-US" sz="1400" b="1" dirty="0"/>
          </a:p>
        </p:txBody>
      </p:sp>
      <p:sp>
        <p:nvSpPr>
          <p:cNvPr id="103" name="テキスト ボックス 102">
            <a:extLst>
              <a:ext uri="{FF2B5EF4-FFF2-40B4-BE49-F238E27FC236}">
                <a16:creationId xmlns:a16="http://schemas.microsoft.com/office/drawing/2014/main" id="{13C0FCF6-1118-4693-9803-E38BBAC572E9}"/>
              </a:ext>
            </a:extLst>
          </p:cNvPr>
          <p:cNvSpPr txBox="1"/>
          <p:nvPr/>
        </p:nvSpPr>
        <p:spPr>
          <a:xfrm>
            <a:off x="5314374" y="2253494"/>
            <a:ext cx="722470" cy="276999"/>
          </a:xfrm>
          <a:prstGeom prst="rect">
            <a:avLst/>
          </a:prstGeom>
          <a:noFill/>
        </p:spPr>
        <p:txBody>
          <a:bodyPr wrap="square" rtlCol="0">
            <a:spAutoFit/>
          </a:bodyPr>
          <a:lstStyle/>
          <a:p>
            <a:pPr algn="ctr"/>
            <a:r>
              <a:rPr lang="en-US" altLang="ja-JP" sz="1200" dirty="0"/>
              <a:t>H</a:t>
            </a:r>
            <a:r>
              <a:rPr lang="ja-JP" altLang="en-US" sz="1200" dirty="0"/>
              <a:t>ファクタ</a:t>
            </a:r>
            <a:endParaRPr kumimoji="1" lang="ja-JP" altLang="en-US" sz="1200" dirty="0"/>
          </a:p>
        </p:txBody>
      </p:sp>
      <p:sp>
        <p:nvSpPr>
          <p:cNvPr id="105" name="六角形 104">
            <a:extLst>
              <a:ext uri="{FF2B5EF4-FFF2-40B4-BE49-F238E27FC236}">
                <a16:creationId xmlns:a16="http://schemas.microsoft.com/office/drawing/2014/main" id="{811D5CDB-0C56-4D2A-AA46-20F4266829A5}"/>
              </a:ext>
            </a:extLst>
          </p:cNvPr>
          <p:cNvSpPr/>
          <p:nvPr/>
        </p:nvSpPr>
        <p:spPr>
          <a:xfrm>
            <a:off x="7297569" y="2158289"/>
            <a:ext cx="395976" cy="358496"/>
          </a:xfrm>
          <a:prstGeom prst="hexagon">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六角形 105">
            <a:extLst>
              <a:ext uri="{FF2B5EF4-FFF2-40B4-BE49-F238E27FC236}">
                <a16:creationId xmlns:a16="http://schemas.microsoft.com/office/drawing/2014/main" id="{551F112F-0BC0-4A48-9860-834893AC5EF9}"/>
              </a:ext>
            </a:extLst>
          </p:cNvPr>
          <p:cNvSpPr/>
          <p:nvPr/>
        </p:nvSpPr>
        <p:spPr>
          <a:xfrm>
            <a:off x="7297569" y="4186498"/>
            <a:ext cx="395976" cy="358496"/>
          </a:xfrm>
          <a:prstGeom prst="hexagon">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正方形/長方形 106">
            <a:extLst>
              <a:ext uri="{FF2B5EF4-FFF2-40B4-BE49-F238E27FC236}">
                <a16:creationId xmlns:a16="http://schemas.microsoft.com/office/drawing/2014/main" id="{7094F257-22D0-435B-B0E9-0A303F3669D7}"/>
              </a:ext>
            </a:extLst>
          </p:cNvPr>
          <p:cNvSpPr/>
          <p:nvPr/>
        </p:nvSpPr>
        <p:spPr>
          <a:xfrm>
            <a:off x="10975690" y="4179062"/>
            <a:ext cx="395976" cy="379861"/>
          </a:xfrm>
          <a:prstGeom prst="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テキスト ボックス 107">
            <a:extLst>
              <a:ext uri="{FF2B5EF4-FFF2-40B4-BE49-F238E27FC236}">
                <a16:creationId xmlns:a16="http://schemas.microsoft.com/office/drawing/2014/main" id="{C1CB67B4-89A3-45B6-BA1F-F91CBA63C4B6}"/>
              </a:ext>
            </a:extLst>
          </p:cNvPr>
          <p:cNvSpPr txBox="1"/>
          <p:nvPr/>
        </p:nvSpPr>
        <p:spPr>
          <a:xfrm>
            <a:off x="7039492" y="3880513"/>
            <a:ext cx="924851" cy="276999"/>
          </a:xfrm>
          <a:prstGeom prst="rect">
            <a:avLst/>
          </a:prstGeom>
          <a:noFill/>
        </p:spPr>
        <p:txBody>
          <a:bodyPr wrap="square" rtlCol="0">
            <a:spAutoFit/>
          </a:bodyPr>
          <a:lstStyle/>
          <a:p>
            <a:pPr algn="ctr"/>
            <a:r>
              <a:rPr lang="ja-JP" altLang="en-US" sz="1200" dirty="0"/>
              <a:t>品質モデル</a:t>
            </a:r>
            <a:endParaRPr kumimoji="1" lang="ja-JP" altLang="en-US" sz="1200" dirty="0"/>
          </a:p>
        </p:txBody>
      </p:sp>
      <p:sp>
        <p:nvSpPr>
          <p:cNvPr id="125" name="テキスト ボックス 124">
            <a:extLst>
              <a:ext uri="{FF2B5EF4-FFF2-40B4-BE49-F238E27FC236}">
                <a16:creationId xmlns:a16="http://schemas.microsoft.com/office/drawing/2014/main" id="{314294A8-5D10-410C-856F-0DB2B1D0E4C1}"/>
              </a:ext>
            </a:extLst>
          </p:cNvPr>
          <p:cNvSpPr txBox="1"/>
          <p:nvPr/>
        </p:nvSpPr>
        <p:spPr>
          <a:xfrm>
            <a:off x="10700109" y="4557656"/>
            <a:ext cx="951730" cy="276999"/>
          </a:xfrm>
          <a:prstGeom prst="rect">
            <a:avLst/>
          </a:prstGeom>
          <a:noFill/>
        </p:spPr>
        <p:txBody>
          <a:bodyPr wrap="square" rtlCol="0">
            <a:spAutoFit/>
          </a:bodyPr>
          <a:lstStyle/>
          <a:p>
            <a:pPr algn="ctr"/>
            <a:r>
              <a:rPr kumimoji="1" lang="en-US" altLang="ja-JP" sz="1200" dirty="0"/>
              <a:t>KN</a:t>
            </a:r>
            <a:r>
              <a:rPr kumimoji="1" lang="ja-JP" altLang="en-US" sz="1200" dirty="0"/>
              <a:t>価</a:t>
            </a:r>
          </a:p>
        </p:txBody>
      </p:sp>
      <p:sp>
        <p:nvSpPr>
          <p:cNvPr id="126" name="楕円 125">
            <a:extLst>
              <a:ext uri="{FF2B5EF4-FFF2-40B4-BE49-F238E27FC236}">
                <a16:creationId xmlns:a16="http://schemas.microsoft.com/office/drawing/2014/main" id="{FD4196E6-9C9A-44FC-BAD6-7F09FEC57A12}"/>
              </a:ext>
            </a:extLst>
          </p:cNvPr>
          <p:cNvSpPr/>
          <p:nvPr/>
        </p:nvSpPr>
        <p:spPr>
          <a:xfrm>
            <a:off x="8820887" y="1671282"/>
            <a:ext cx="108000" cy="108000"/>
          </a:xfrm>
          <a:prstGeom prst="ellipse">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7" name="直線コネクタ 126">
            <a:extLst>
              <a:ext uri="{FF2B5EF4-FFF2-40B4-BE49-F238E27FC236}">
                <a16:creationId xmlns:a16="http://schemas.microsoft.com/office/drawing/2014/main" id="{322442AF-EA52-45C4-904A-AB36EC711DD8}"/>
              </a:ext>
            </a:extLst>
          </p:cNvPr>
          <p:cNvCxnSpPr>
            <a:cxnSpLocks/>
            <a:stCxn id="126" idx="4"/>
          </p:cNvCxnSpPr>
          <p:nvPr/>
        </p:nvCxnSpPr>
        <p:spPr>
          <a:xfrm>
            <a:off x="8874887" y="1779282"/>
            <a:ext cx="0" cy="214034"/>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コネクタ: カギ線 127">
            <a:extLst>
              <a:ext uri="{FF2B5EF4-FFF2-40B4-BE49-F238E27FC236}">
                <a16:creationId xmlns:a16="http://schemas.microsoft.com/office/drawing/2014/main" id="{0141D088-C3CF-45AC-BD38-C2A636A9E931}"/>
              </a:ext>
            </a:extLst>
          </p:cNvPr>
          <p:cNvCxnSpPr>
            <a:cxnSpLocks/>
            <a:stCxn id="126" idx="2"/>
            <a:endCxn id="105" idx="5"/>
          </p:cNvCxnSpPr>
          <p:nvPr/>
        </p:nvCxnSpPr>
        <p:spPr>
          <a:xfrm rot="10800000" flipV="1">
            <a:off x="7603921" y="1725281"/>
            <a:ext cx="1216966" cy="433007"/>
          </a:xfrm>
          <a:prstGeom prst="bentConnector2">
            <a:avLst/>
          </a:prstGeom>
          <a:ln w="12700">
            <a:solidFill>
              <a:schemeClr val="accent6">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9" name="楕円 128">
            <a:extLst>
              <a:ext uri="{FF2B5EF4-FFF2-40B4-BE49-F238E27FC236}">
                <a16:creationId xmlns:a16="http://schemas.microsoft.com/office/drawing/2014/main" id="{CB68A694-F433-4A33-8C54-88D4365CF020}"/>
              </a:ext>
            </a:extLst>
          </p:cNvPr>
          <p:cNvSpPr/>
          <p:nvPr/>
        </p:nvSpPr>
        <p:spPr>
          <a:xfrm>
            <a:off x="8825877" y="2514085"/>
            <a:ext cx="108000" cy="108000"/>
          </a:xfrm>
          <a:prstGeom prst="ellipse">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0" name="直線コネクタ 129">
            <a:extLst>
              <a:ext uri="{FF2B5EF4-FFF2-40B4-BE49-F238E27FC236}">
                <a16:creationId xmlns:a16="http://schemas.microsoft.com/office/drawing/2014/main" id="{2B919996-0FE7-44C0-95C4-617C7011B99C}"/>
              </a:ext>
            </a:extLst>
          </p:cNvPr>
          <p:cNvCxnSpPr>
            <a:cxnSpLocks/>
            <a:stCxn id="129" idx="4"/>
          </p:cNvCxnSpPr>
          <p:nvPr/>
        </p:nvCxnSpPr>
        <p:spPr>
          <a:xfrm>
            <a:off x="8879877" y="2622085"/>
            <a:ext cx="0" cy="214034"/>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1" name="テキスト ボックス 130">
            <a:extLst>
              <a:ext uri="{FF2B5EF4-FFF2-40B4-BE49-F238E27FC236}">
                <a16:creationId xmlns:a16="http://schemas.microsoft.com/office/drawing/2014/main" id="{ABAAF837-02C5-44EF-B08F-391B68B27E3F}"/>
              </a:ext>
            </a:extLst>
          </p:cNvPr>
          <p:cNvSpPr txBox="1"/>
          <p:nvPr/>
        </p:nvSpPr>
        <p:spPr>
          <a:xfrm>
            <a:off x="7915005" y="2317970"/>
            <a:ext cx="618286"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ID330</a:t>
            </a:r>
            <a:endParaRPr kumimoji="1" lang="ja-JP" altLang="en-US" sz="1200" dirty="0">
              <a:solidFill>
                <a:schemeClr val="tx1">
                  <a:lumMod val="50000"/>
                  <a:lumOff val="50000"/>
                </a:schemeClr>
              </a:solidFill>
            </a:endParaRPr>
          </a:p>
        </p:txBody>
      </p:sp>
      <p:sp>
        <p:nvSpPr>
          <p:cNvPr id="132" name="テキスト ボックス 131">
            <a:extLst>
              <a:ext uri="{FF2B5EF4-FFF2-40B4-BE49-F238E27FC236}">
                <a16:creationId xmlns:a16="http://schemas.microsoft.com/office/drawing/2014/main" id="{5E8BAEC4-61EF-4054-8D3B-C3DFC9D81C36}"/>
              </a:ext>
            </a:extLst>
          </p:cNvPr>
          <p:cNvSpPr txBox="1"/>
          <p:nvPr/>
        </p:nvSpPr>
        <p:spPr>
          <a:xfrm>
            <a:off x="7869795" y="1596735"/>
            <a:ext cx="701113"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ID320</a:t>
            </a:r>
            <a:endParaRPr kumimoji="1" lang="ja-JP" altLang="en-US" sz="1200" dirty="0">
              <a:solidFill>
                <a:schemeClr val="tx1">
                  <a:lumMod val="50000"/>
                  <a:lumOff val="50000"/>
                </a:schemeClr>
              </a:solidFill>
            </a:endParaRPr>
          </a:p>
        </p:txBody>
      </p:sp>
      <p:sp>
        <p:nvSpPr>
          <p:cNvPr id="133" name="テキスト ボックス 132">
            <a:extLst>
              <a:ext uri="{FF2B5EF4-FFF2-40B4-BE49-F238E27FC236}">
                <a16:creationId xmlns:a16="http://schemas.microsoft.com/office/drawing/2014/main" id="{3D9F3DCF-765E-4085-B5D0-EC7EC720A207}"/>
              </a:ext>
            </a:extLst>
          </p:cNvPr>
          <p:cNvSpPr txBox="1"/>
          <p:nvPr/>
        </p:nvSpPr>
        <p:spPr>
          <a:xfrm>
            <a:off x="4759004" y="3113954"/>
            <a:ext cx="1366406" cy="307777"/>
          </a:xfrm>
          <a:prstGeom prst="rect">
            <a:avLst/>
          </a:prstGeom>
          <a:noFill/>
        </p:spPr>
        <p:txBody>
          <a:bodyPr wrap="square" rtlCol="0">
            <a:spAutoFit/>
          </a:bodyPr>
          <a:lstStyle/>
          <a:p>
            <a:pPr algn="ctr"/>
            <a:r>
              <a:rPr lang="ja-JP" altLang="en-US" sz="1400" b="1" dirty="0"/>
              <a:t>下部浸透ゾーン</a:t>
            </a:r>
            <a:endParaRPr kumimoji="1" lang="ja-JP" altLang="en-US" sz="1400" b="1" dirty="0"/>
          </a:p>
        </p:txBody>
      </p:sp>
      <p:sp>
        <p:nvSpPr>
          <p:cNvPr id="134" name="正方形/長方形 133">
            <a:extLst>
              <a:ext uri="{FF2B5EF4-FFF2-40B4-BE49-F238E27FC236}">
                <a16:creationId xmlns:a16="http://schemas.microsoft.com/office/drawing/2014/main" id="{94034063-91E7-44EF-9756-B3B0377F63D5}"/>
              </a:ext>
            </a:extLst>
          </p:cNvPr>
          <p:cNvSpPr/>
          <p:nvPr/>
        </p:nvSpPr>
        <p:spPr>
          <a:xfrm>
            <a:off x="4759004" y="3076787"/>
            <a:ext cx="1459124" cy="115339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正方形/長方形 134">
            <a:extLst>
              <a:ext uri="{FF2B5EF4-FFF2-40B4-BE49-F238E27FC236}">
                <a16:creationId xmlns:a16="http://schemas.microsoft.com/office/drawing/2014/main" id="{DEDCDCE5-D2BB-4453-91B3-2792AC5CD0C8}"/>
              </a:ext>
            </a:extLst>
          </p:cNvPr>
          <p:cNvSpPr/>
          <p:nvPr/>
        </p:nvSpPr>
        <p:spPr>
          <a:xfrm>
            <a:off x="9723922" y="2520821"/>
            <a:ext cx="2167448" cy="108337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 name="テキスト ボックス 135">
            <a:extLst>
              <a:ext uri="{FF2B5EF4-FFF2-40B4-BE49-F238E27FC236}">
                <a16:creationId xmlns:a16="http://schemas.microsoft.com/office/drawing/2014/main" id="{77E53EDA-20C4-4360-86DE-EF8EEAC03630}"/>
              </a:ext>
            </a:extLst>
          </p:cNvPr>
          <p:cNvSpPr txBox="1"/>
          <p:nvPr/>
        </p:nvSpPr>
        <p:spPr>
          <a:xfrm>
            <a:off x="10908884" y="2568085"/>
            <a:ext cx="982486" cy="307777"/>
          </a:xfrm>
          <a:prstGeom prst="rect">
            <a:avLst/>
          </a:prstGeom>
          <a:noFill/>
        </p:spPr>
        <p:txBody>
          <a:bodyPr wrap="square" rtlCol="0">
            <a:spAutoFit/>
          </a:bodyPr>
          <a:lstStyle/>
          <a:p>
            <a:pPr algn="ctr"/>
            <a:r>
              <a:rPr lang="ja-JP" altLang="en-US" sz="1400" b="1" dirty="0"/>
              <a:t>残アルカリ</a:t>
            </a:r>
            <a:endParaRPr kumimoji="1" lang="ja-JP" altLang="en-US" sz="1400" b="1" dirty="0"/>
          </a:p>
        </p:txBody>
      </p:sp>
      <p:cxnSp>
        <p:nvCxnSpPr>
          <p:cNvPr id="137" name="コネクタ: カギ線 136">
            <a:extLst>
              <a:ext uri="{FF2B5EF4-FFF2-40B4-BE49-F238E27FC236}">
                <a16:creationId xmlns:a16="http://schemas.microsoft.com/office/drawing/2014/main" id="{AA70C3DA-B837-459F-B50A-4DAFE545104D}"/>
              </a:ext>
            </a:extLst>
          </p:cNvPr>
          <p:cNvCxnSpPr>
            <a:cxnSpLocks/>
            <a:stCxn id="145" idx="3"/>
            <a:endCxn id="106" idx="2"/>
          </p:cNvCxnSpPr>
          <p:nvPr/>
        </p:nvCxnSpPr>
        <p:spPr>
          <a:xfrm flipV="1">
            <a:off x="5939291" y="4544994"/>
            <a:ext cx="1447902" cy="792519"/>
          </a:xfrm>
          <a:prstGeom prst="bentConnector2">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コネクタ: カギ線 137">
            <a:extLst>
              <a:ext uri="{FF2B5EF4-FFF2-40B4-BE49-F238E27FC236}">
                <a16:creationId xmlns:a16="http://schemas.microsoft.com/office/drawing/2014/main" id="{3C5C0F59-56DC-4652-A3AF-AF2E14155913}"/>
              </a:ext>
            </a:extLst>
          </p:cNvPr>
          <p:cNvCxnSpPr>
            <a:cxnSpLocks/>
            <a:stCxn id="142" idx="1"/>
            <a:endCxn id="106" idx="5"/>
          </p:cNvCxnSpPr>
          <p:nvPr/>
        </p:nvCxnSpPr>
        <p:spPr>
          <a:xfrm rot="10800000" flipV="1">
            <a:off x="7603922" y="3086292"/>
            <a:ext cx="2673039" cy="1100205"/>
          </a:xfrm>
          <a:prstGeom prst="bentConnector2">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a:extLst>
              <a:ext uri="{FF2B5EF4-FFF2-40B4-BE49-F238E27FC236}">
                <a16:creationId xmlns:a16="http://schemas.microsoft.com/office/drawing/2014/main" id="{D5478D9C-9932-47E2-8F9E-399D3E0D26A0}"/>
              </a:ext>
            </a:extLst>
          </p:cNvPr>
          <p:cNvSpPr txBox="1"/>
          <p:nvPr/>
        </p:nvSpPr>
        <p:spPr>
          <a:xfrm>
            <a:off x="6682326" y="3483447"/>
            <a:ext cx="771447" cy="307777"/>
          </a:xfrm>
          <a:prstGeom prst="rect">
            <a:avLst/>
          </a:prstGeom>
          <a:noFill/>
        </p:spPr>
        <p:txBody>
          <a:bodyPr wrap="square" rtlCol="0">
            <a:spAutoFit/>
          </a:bodyPr>
          <a:lstStyle/>
          <a:p>
            <a:pPr algn="ctr"/>
            <a:r>
              <a:rPr kumimoji="1" lang="ja-JP" altLang="en-US" sz="1400" b="1" dirty="0"/>
              <a:t>品質</a:t>
            </a:r>
          </a:p>
        </p:txBody>
      </p:sp>
      <p:sp>
        <p:nvSpPr>
          <p:cNvPr id="140" name="テキスト ボックス 139">
            <a:extLst>
              <a:ext uri="{FF2B5EF4-FFF2-40B4-BE49-F238E27FC236}">
                <a16:creationId xmlns:a16="http://schemas.microsoft.com/office/drawing/2014/main" id="{8413E25E-2087-4015-8AEB-23491C995273}"/>
              </a:ext>
            </a:extLst>
          </p:cNvPr>
          <p:cNvSpPr txBox="1"/>
          <p:nvPr/>
        </p:nvSpPr>
        <p:spPr>
          <a:xfrm>
            <a:off x="7015408" y="2543918"/>
            <a:ext cx="1003886" cy="276999"/>
          </a:xfrm>
          <a:prstGeom prst="rect">
            <a:avLst/>
          </a:prstGeom>
          <a:noFill/>
        </p:spPr>
        <p:txBody>
          <a:bodyPr wrap="square" rtlCol="0">
            <a:spAutoFit/>
          </a:bodyPr>
          <a:lstStyle/>
          <a:p>
            <a:pPr algn="ctr"/>
            <a:r>
              <a:rPr kumimoji="1" lang="ja-JP" altLang="en-US" sz="1200" dirty="0"/>
              <a:t>釜上部モデル</a:t>
            </a:r>
          </a:p>
        </p:txBody>
      </p:sp>
      <p:cxnSp>
        <p:nvCxnSpPr>
          <p:cNvPr id="141" name="直線矢印コネクタ 140">
            <a:extLst>
              <a:ext uri="{FF2B5EF4-FFF2-40B4-BE49-F238E27FC236}">
                <a16:creationId xmlns:a16="http://schemas.microsoft.com/office/drawing/2014/main" id="{E80AEEF9-E9F0-4B14-8B07-ED864EBFCE47}"/>
              </a:ext>
            </a:extLst>
          </p:cNvPr>
          <p:cNvCxnSpPr>
            <a:cxnSpLocks/>
            <a:stCxn id="106" idx="0"/>
            <a:endCxn id="107" idx="1"/>
          </p:cNvCxnSpPr>
          <p:nvPr/>
        </p:nvCxnSpPr>
        <p:spPr>
          <a:xfrm>
            <a:off x="7693545" y="4365746"/>
            <a:ext cx="3282145" cy="3247"/>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2" name="テキスト ボックス 141">
            <a:extLst>
              <a:ext uri="{FF2B5EF4-FFF2-40B4-BE49-F238E27FC236}">
                <a16:creationId xmlns:a16="http://schemas.microsoft.com/office/drawing/2014/main" id="{CFAA492D-B283-4BC0-A57F-32318E3F4469}"/>
              </a:ext>
            </a:extLst>
          </p:cNvPr>
          <p:cNvSpPr txBox="1"/>
          <p:nvPr/>
        </p:nvSpPr>
        <p:spPr>
          <a:xfrm>
            <a:off x="10276960" y="2947793"/>
            <a:ext cx="623854"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ID350</a:t>
            </a:r>
            <a:endParaRPr kumimoji="1" lang="ja-JP" altLang="en-US" sz="1200" dirty="0">
              <a:solidFill>
                <a:schemeClr val="tx1">
                  <a:lumMod val="50000"/>
                  <a:lumOff val="50000"/>
                </a:schemeClr>
              </a:solidFill>
            </a:endParaRPr>
          </a:p>
        </p:txBody>
      </p:sp>
      <p:sp>
        <p:nvSpPr>
          <p:cNvPr id="143" name="テキスト ボックス 142">
            <a:extLst>
              <a:ext uri="{FF2B5EF4-FFF2-40B4-BE49-F238E27FC236}">
                <a16:creationId xmlns:a16="http://schemas.microsoft.com/office/drawing/2014/main" id="{A9D55E1E-A614-4BD9-AF68-1F34864A1234}"/>
              </a:ext>
            </a:extLst>
          </p:cNvPr>
          <p:cNvSpPr txBox="1"/>
          <p:nvPr/>
        </p:nvSpPr>
        <p:spPr>
          <a:xfrm>
            <a:off x="5352434" y="2013300"/>
            <a:ext cx="617774"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ID310</a:t>
            </a:r>
            <a:endParaRPr kumimoji="1" lang="ja-JP" altLang="en-US" sz="1200" dirty="0">
              <a:solidFill>
                <a:schemeClr val="tx1">
                  <a:lumMod val="50000"/>
                  <a:lumOff val="50000"/>
                </a:schemeClr>
              </a:solidFill>
            </a:endParaRPr>
          </a:p>
        </p:txBody>
      </p:sp>
      <p:sp>
        <p:nvSpPr>
          <p:cNvPr id="144" name="テキスト ボックス 143">
            <a:extLst>
              <a:ext uri="{FF2B5EF4-FFF2-40B4-BE49-F238E27FC236}">
                <a16:creationId xmlns:a16="http://schemas.microsoft.com/office/drawing/2014/main" id="{EA770FA8-C001-4F8D-B7CA-CB9A1A4D8619}"/>
              </a:ext>
            </a:extLst>
          </p:cNvPr>
          <p:cNvSpPr txBox="1"/>
          <p:nvPr/>
        </p:nvSpPr>
        <p:spPr>
          <a:xfrm>
            <a:off x="5343033" y="3685747"/>
            <a:ext cx="604035"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ID320</a:t>
            </a:r>
            <a:endParaRPr kumimoji="1" lang="ja-JP" altLang="en-US" sz="1200" dirty="0">
              <a:solidFill>
                <a:schemeClr val="tx1">
                  <a:lumMod val="50000"/>
                  <a:lumOff val="50000"/>
                </a:schemeClr>
              </a:solidFill>
            </a:endParaRPr>
          </a:p>
        </p:txBody>
      </p:sp>
      <p:sp>
        <p:nvSpPr>
          <p:cNvPr id="145" name="テキスト ボックス 144">
            <a:extLst>
              <a:ext uri="{FF2B5EF4-FFF2-40B4-BE49-F238E27FC236}">
                <a16:creationId xmlns:a16="http://schemas.microsoft.com/office/drawing/2014/main" id="{B11020EA-A3CF-49EE-9B51-2F0F60644CE8}"/>
              </a:ext>
            </a:extLst>
          </p:cNvPr>
          <p:cNvSpPr txBox="1"/>
          <p:nvPr/>
        </p:nvSpPr>
        <p:spPr>
          <a:xfrm>
            <a:off x="5336857" y="5199013"/>
            <a:ext cx="602434"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ID330</a:t>
            </a:r>
            <a:endParaRPr kumimoji="1" lang="ja-JP" altLang="en-US" sz="1200" dirty="0">
              <a:solidFill>
                <a:schemeClr val="tx1">
                  <a:lumMod val="50000"/>
                  <a:lumOff val="50000"/>
                </a:schemeClr>
              </a:solidFill>
            </a:endParaRPr>
          </a:p>
        </p:txBody>
      </p:sp>
      <p:sp>
        <p:nvSpPr>
          <p:cNvPr id="146" name="テキスト ボックス 145">
            <a:extLst>
              <a:ext uri="{FF2B5EF4-FFF2-40B4-BE49-F238E27FC236}">
                <a16:creationId xmlns:a16="http://schemas.microsoft.com/office/drawing/2014/main" id="{469E624B-E7AC-4B6E-A82F-C0BB2AA1B00B}"/>
              </a:ext>
            </a:extLst>
          </p:cNvPr>
          <p:cNvSpPr txBox="1"/>
          <p:nvPr/>
        </p:nvSpPr>
        <p:spPr>
          <a:xfrm>
            <a:off x="9733427" y="4064080"/>
            <a:ext cx="611036"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ID300</a:t>
            </a:r>
            <a:endParaRPr kumimoji="1" lang="ja-JP" altLang="en-US" sz="1200" dirty="0">
              <a:solidFill>
                <a:schemeClr val="tx1">
                  <a:lumMod val="50000"/>
                  <a:lumOff val="50000"/>
                </a:schemeClr>
              </a:solidFill>
            </a:endParaRPr>
          </a:p>
        </p:txBody>
      </p:sp>
      <p:sp>
        <p:nvSpPr>
          <p:cNvPr id="147" name="テキスト ボックス 146">
            <a:extLst>
              <a:ext uri="{FF2B5EF4-FFF2-40B4-BE49-F238E27FC236}">
                <a16:creationId xmlns:a16="http://schemas.microsoft.com/office/drawing/2014/main" id="{4D60F21A-76AD-49D9-A6C1-AB0DDE7CDD5F}"/>
              </a:ext>
            </a:extLst>
          </p:cNvPr>
          <p:cNvSpPr txBox="1"/>
          <p:nvPr/>
        </p:nvSpPr>
        <p:spPr>
          <a:xfrm>
            <a:off x="10325843" y="3887890"/>
            <a:ext cx="668468" cy="276999"/>
          </a:xfrm>
          <a:prstGeom prst="rect">
            <a:avLst/>
          </a:prstGeom>
          <a:noFill/>
        </p:spPr>
        <p:txBody>
          <a:bodyPr wrap="square" rtlCol="0">
            <a:spAutoFit/>
          </a:bodyPr>
          <a:lstStyle/>
          <a:p>
            <a:pPr algn="ctr"/>
            <a:r>
              <a:rPr lang="en-US" altLang="ja-JP" sz="1200" dirty="0"/>
              <a:t>KN</a:t>
            </a:r>
            <a:r>
              <a:rPr lang="ja-JP" altLang="en-US" sz="1200" dirty="0"/>
              <a:t>価</a:t>
            </a:r>
            <a:endParaRPr lang="en-US" altLang="ja-JP" sz="1200" dirty="0"/>
          </a:p>
        </p:txBody>
      </p:sp>
      <p:cxnSp>
        <p:nvCxnSpPr>
          <p:cNvPr id="148" name="コネクタ: カギ線 147">
            <a:extLst>
              <a:ext uri="{FF2B5EF4-FFF2-40B4-BE49-F238E27FC236}">
                <a16:creationId xmlns:a16="http://schemas.microsoft.com/office/drawing/2014/main" id="{E14D2E4F-0059-4E55-8C4E-5716D8EEEB9F}"/>
              </a:ext>
            </a:extLst>
          </p:cNvPr>
          <p:cNvCxnSpPr>
            <a:cxnSpLocks/>
            <a:stCxn id="129" idx="2"/>
            <a:endCxn id="105" idx="0"/>
          </p:cNvCxnSpPr>
          <p:nvPr/>
        </p:nvCxnSpPr>
        <p:spPr>
          <a:xfrm rot="10800000">
            <a:off x="7693545" y="2337537"/>
            <a:ext cx="1132332" cy="230548"/>
          </a:xfrm>
          <a:prstGeom prst="bentConnector3">
            <a:avLst>
              <a:gd name="adj1" fmla="val 50000"/>
            </a:avLst>
          </a:prstGeom>
          <a:ln w="12700">
            <a:solidFill>
              <a:schemeClr val="accent6">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9" name="テキスト ボックス 148">
            <a:extLst>
              <a:ext uri="{FF2B5EF4-FFF2-40B4-BE49-F238E27FC236}">
                <a16:creationId xmlns:a16="http://schemas.microsoft.com/office/drawing/2014/main" id="{93F2DCDC-8BBB-465B-B6B4-3238DE49ACD6}"/>
              </a:ext>
            </a:extLst>
          </p:cNvPr>
          <p:cNvSpPr txBox="1"/>
          <p:nvPr/>
        </p:nvSpPr>
        <p:spPr>
          <a:xfrm>
            <a:off x="5288760" y="4862122"/>
            <a:ext cx="725219" cy="276999"/>
          </a:xfrm>
          <a:prstGeom prst="rect">
            <a:avLst/>
          </a:prstGeom>
          <a:noFill/>
        </p:spPr>
        <p:txBody>
          <a:bodyPr wrap="square" rtlCol="0">
            <a:spAutoFit/>
          </a:bodyPr>
          <a:lstStyle/>
          <a:p>
            <a:pPr algn="ctr"/>
            <a:r>
              <a:rPr lang="ja-JP" altLang="en-US" sz="1200" dirty="0">
                <a:solidFill>
                  <a:schemeClr val="accent6">
                    <a:lumMod val="50000"/>
                  </a:schemeClr>
                </a:solidFill>
              </a:rPr>
              <a:t>コスト元</a:t>
            </a:r>
            <a:endParaRPr kumimoji="1" lang="ja-JP" altLang="en-US" sz="1200" dirty="0">
              <a:solidFill>
                <a:schemeClr val="accent6">
                  <a:lumMod val="50000"/>
                </a:schemeClr>
              </a:solidFill>
            </a:endParaRPr>
          </a:p>
        </p:txBody>
      </p:sp>
      <p:sp>
        <p:nvSpPr>
          <p:cNvPr id="150" name="テキスト ボックス 149">
            <a:extLst>
              <a:ext uri="{FF2B5EF4-FFF2-40B4-BE49-F238E27FC236}">
                <a16:creationId xmlns:a16="http://schemas.microsoft.com/office/drawing/2014/main" id="{9284FFC9-C99D-406F-8978-C852E79E3367}"/>
              </a:ext>
            </a:extLst>
          </p:cNvPr>
          <p:cNvSpPr txBox="1"/>
          <p:nvPr/>
        </p:nvSpPr>
        <p:spPr>
          <a:xfrm>
            <a:off x="5295284" y="3406587"/>
            <a:ext cx="725219" cy="276999"/>
          </a:xfrm>
          <a:prstGeom prst="rect">
            <a:avLst/>
          </a:prstGeom>
          <a:noFill/>
        </p:spPr>
        <p:txBody>
          <a:bodyPr wrap="square" rtlCol="0">
            <a:spAutoFit/>
          </a:bodyPr>
          <a:lstStyle/>
          <a:p>
            <a:pPr algn="ctr"/>
            <a:r>
              <a:rPr lang="ja-JP" altLang="en-US" sz="1200" dirty="0">
                <a:solidFill>
                  <a:schemeClr val="accent6">
                    <a:lumMod val="50000"/>
                  </a:schemeClr>
                </a:solidFill>
              </a:rPr>
              <a:t>コスト元</a:t>
            </a:r>
            <a:endParaRPr kumimoji="1" lang="ja-JP" altLang="en-US" sz="1200" dirty="0">
              <a:solidFill>
                <a:schemeClr val="accent6">
                  <a:lumMod val="50000"/>
                </a:schemeClr>
              </a:solidFill>
            </a:endParaRPr>
          </a:p>
        </p:txBody>
      </p:sp>
      <p:sp>
        <p:nvSpPr>
          <p:cNvPr id="151" name="テキスト ボックス 150">
            <a:extLst>
              <a:ext uri="{FF2B5EF4-FFF2-40B4-BE49-F238E27FC236}">
                <a16:creationId xmlns:a16="http://schemas.microsoft.com/office/drawing/2014/main" id="{022182FD-E50A-4920-9A2C-7D9F58D9140B}"/>
              </a:ext>
            </a:extLst>
          </p:cNvPr>
          <p:cNvSpPr txBox="1"/>
          <p:nvPr/>
        </p:nvSpPr>
        <p:spPr>
          <a:xfrm>
            <a:off x="5324693" y="1779778"/>
            <a:ext cx="725219" cy="276999"/>
          </a:xfrm>
          <a:prstGeom prst="rect">
            <a:avLst/>
          </a:prstGeom>
          <a:noFill/>
        </p:spPr>
        <p:txBody>
          <a:bodyPr wrap="square" rtlCol="0">
            <a:spAutoFit/>
          </a:bodyPr>
          <a:lstStyle/>
          <a:p>
            <a:pPr algn="ctr"/>
            <a:r>
              <a:rPr lang="ja-JP" altLang="en-US" sz="1200" dirty="0">
                <a:solidFill>
                  <a:schemeClr val="accent6">
                    <a:lumMod val="50000"/>
                  </a:schemeClr>
                </a:solidFill>
              </a:rPr>
              <a:t>コスト元</a:t>
            </a:r>
            <a:endParaRPr kumimoji="1" lang="ja-JP" altLang="en-US" sz="1200" dirty="0">
              <a:solidFill>
                <a:schemeClr val="accent6">
                  <a:lumMod val="50000"/>
                </a:schemeClr>
              </a:solidFill>
            </a:endParaRPr>
          </a:p>
        </p:txBody>
      </p:sp>
      <p:sp>
        <p:nvSpPr>
          <p:cNvPr id="152" name="テキスト ボックス 151">
            <a:extLst>
              <a:ext uri="{FF2B5EF4-FFF2-40B4-BE49-F238E27FC236}">
                <a16:creationId xmlns:a16="http://schemas.microsoft.com/office/drawing/2014/main" id="{C5D0E784-8530-4E43-A82E-017197A60C7C}"/>
              </a:ext>
            </a:extLst>
          </p:cNvPr>
          <p:cNvSpPr txBox="1"/>
          <p:nvPr/>
        </p:nvSpPr>
        <p:spPr>
          <a:xfrm>
            <a:off x="10234558" y="2633292"/>
            <a:ext cx="725219" cy="276999"/>
          </a:xfrm>
          <a:prstGeom prst="rect">
            <a:avLst/>
          </a:prstGeom>
          <a:noFill/>
        </p:spPr>
        <p:txBody>
          <a:bodyPr wrap="square" rtlCol="0">
            <a:spAutoFit/>
          </a:bodyPr>
          <a:lstStyle/>
          <a:p>
            <a:pPr algn="ctr"/>
            <a:r>
              <a:rPr lang="ja-JP" altLang="en-US" sz="1200" dirty="0">
                <a:solidFill>
                  <a:schemeClr val="accent6">
                    <a:lumMod val="50000"/>
                  </a:schemeClr>
                </a:solidFill>
              </a:rPr>
              <a:t>コスト元</a:t>
            </a:r>
            <a:endParaRPr kumimoji="1" lang="ja-JP" altLang="en-US" sz="1200" dirty="0">
              <a:solidFill>
                <a:schemeClr val="accent6">
                  <a:lumMod val="50000"/>
                </a:schemeClr>
              </a:solidFill>
            </a:endParaRPr>
          </a:p>
        </p:txBody>
      </p:sp>
      <p:sp>
        <p:nvSpPr>
          <p:cNvPr id="153" name="テキスト ボックス 152">
            <a:extLst>
              <a:ext uri="{FF2B5EF4-FFF2-40B4-BE49-F238E27FC236}">
                <a16:creationId xmlns:a16="http://schemas.microsoft.com/office/drawing/2014/main" id="{2E115E5D-1E71-4B04-BB6B-4B0D9A5CAC74}"/>
              </a:ext>
            </a:extLst>
          </p:cNvPr>
          <p:cNvSpPr txBox="1"/>
          <p:nvPr/>
        </p:nvSpPr>
        <p:spPr>
          <a:xfrm>
            <a:off x="5093949" y="3932334"/>
            <a:ext cx="1072409" cy="276999"/>
          </a:xfrm>
          <a:prstGeom prst="rect">
            <a:avLst/>
          </a:prstGeom>
          <a:noFill/>
        </p:spPr>
        <p:txBody>
          <a:bodyPr wrap="square" rtlCol="0">
            <a:spAutoFit/>
          </a:bodyPr>
          <a:lstStyle/>
          <a:p>
            <a:pPr algn="ctr"/>
            <a:r>
              <a:rPr lang="en-US" altLang="ja-JP" sz="1200" dirty="0"/>
              <a:t>H</a:t>
            </a:r>
            <a:r>
              <a:rPr lang="ja-JP" altLang="en-US" sz="1200" dirty="0"/>
              <a:t>ファクタ</a:t>
            </a:r>
          </a:p>
        </p:txBody>
      </p:sp>
      <p:sp>
        <p:nvSpPr>
          <p:cNvPr id="154" name="テキスト ボックス 153">
            <a:extLst>
              <a:ext uri="{FF2B5EF4-FFF2-40B4-BE49-F238E27FC236}">
                <a16:creationId xmlns:a16="http://schemas.microsoft.com/office/drawing/2014/main" id="{812E2FB4-2C1C-4EBC-8019-D7D66C69E96E}"/>
              </a:ext>
            </a:extLst>
          </p:cNvPr>
          <p:cNvSpPr txBox="1"/>
          <p:nvPr/>
        </p:nvSpPr>
        <p:spPr>
          <a:xfrm>
            <a:off x="5108845" y="5476012"/>
            <a:ext cx="1072409" cy="276999"/>
          </a:xfrm>
          <a:prstGeom prst="rect">
            <a:avLst/>
          </a:prstGeom>
          <a:noFill/>
        </p:spPr>
        <p:txBody>
          <a:bodyPr wrap="square" rtlCol="0">
            <a:spAutoFit/>
          </a:bodyPr>
          <a:lstStyle/>
          <a:p>
            <a:pPr algn="ctr"/>
            <a:r>
              <a:rPr lang="en-US" altLang="ja-JP" sz="1200" dirty="0"/>
              <a:t>H</a:t>
            </a:r>
            <a:r>
              <a:rPr lang="ja-JP" altLang="en-US" sz="1200" dirty="0"/>
              <a:t>ファクタ</a:t>
            </a:r>
          </a:p>
        </p:txBody>
      </p:sp>
      <p:sp>
        <p:nvSpPr>
          <p:cNvPr id="155" name="テキスト ボックス 154">
            <a:extLst>
              <a:ext uri="{FF2B5EF4-FFF2-40B4-BE49-F238E27FC236}">
                <a16:creationId xmlns:a16="http://schemas.microsoft.com/office/drawing/2014/main" id="{EDDA29A6-9343-4719-8A0A-A919BC2F0A73}"/>
              </a:ext>
            </a:extLst>
          </p:cNvPr>
          <p:cNvSpPr txBox="1"/>
          <p:nvPr/>
        </p:nvSpPr>
        <p:spPr>
          <a:xfrm>
            <a:off x="9682045" y="3237635"/>
            <a:ext cx="1830247" cy="276999"/>
          </a:xfrm>
          <a:prstGeom prst="rect">
            <a:avLst/>
          </a:prstGeom>
          <a:noFill/>
        </p:spPr>
        <p:txBody>
          <a:bodyPr wrap="square" rtlCol="0">
            <a:spAutoFit/>
          </a:bodyPr>
          <a:lstStyle/>
          <a:p>
            <a:pPr algn="ctr"/>
            <a:r>
              <a:rPr lang="ja-JP" altLang="en-US" sz="1200" dirty="0"/>
              <a:t>残アルカリ</a:t>
            </a:r>
            <a:r>
              <a:rPr lang="en-US" altLang="ja-JP" sz="1200" dirty="0"/>
              <a:t>×</a:t>
            </a:r>
            <a:r>
              <a:rPr lang="ja-JP" altLang="en-US" sz="1200" dirty="0"/>
              <a:t>滞留時間</a:t>
            </a:r>
            <a:endParaRPr kumimoji="1" lang="ja-JP" altLang="en-US" sz="1200" dirty="0"/>
          </a:p>
        </p:txBody>
      </p:sp>
      <p:cxnSp>
        <p:nvCxnSpPr>
          <p:cNvPr id="156" name="コネクタ: カギ線 155">
            <a:extLst>
              <a:ext uri="{FF2B5EF4-FFF2-40B4-BE49-F238E27FC236}">
                <a16:creationId xmlns:a16="http://schemas.microsoft.com/office/drawing/2014/main" id="{19E585B7-DE62-44B0-BD9D-3CEF2034F31C}"/>
              </a:ext>
            </a:extLst>
          </p:cNvPr>
          <p:cNvCxnSpPr>
            <a:cxnSpLocks/>
            <a:stCxn id="144" idx="3"/>
            <a:endCxn id="106" idx="3"/>
          </p:cNvCxnSpPr>
          <p:nvPr/>
        </p:nvCxnSpPr>
        <p:spPr>
          <a:xfrm>
            <a:off x="5947068" y="3824247"/>
            <a:ext cx="1350501" cy="541499"/>
          </a:xfrm>
          <a:prstGeom prst="bentConnector3">
            <a:avLst>
              <a:gd name="adj1" fmla="val 50000"/>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コネクタ: カギ線 156">
            <a:extLst>
              <a:ext uri="{FF2B5EF4-FFF2-40B4-BE49-F238E27FC236}">
                <a16:creationId xmlns:a16="http://schemas.microsoft.com/office/drawing/2014/main" id="{4D3A4DE6-52C7-45B9-B107-DAE16FC8D873}"/>
              </a:ext>
            </a:extLst>
          </p:cNvPr>
          <p:cNvCxnSpPr>
            <a:cxnSpLocks/>
            <a:stCxn id="143" idx="3"/>
            <a:endCxn id="105" idx="3"/>
          </p:cNvCxnSpPr>
          <p:nvPr/>
        </p:nvCxnSpPr>
        <p:spPr>
          <a:xfrm>
            <a:off x="5970208" y="2151800"/>
            <a:ext cx="1327361" cy="185737"/>
          </a:xfrm>
          <a:prstGeom prst="bentConnector3">
            <a:avLst>
              <a:gd name="adj1" fmla="val 50000"/>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9" name="二等辺三角形 158">
            <a:extLst>
              <a:ext uri="{FF2B5EF4-FFF2-40B4-BE49-F238E27FC236}">
                <a16:creationId xmlns:a16="http://schemas.microsoft.com/office/drawing/2014/main" id="{0CEE053A-E657-402B-81D5-9DDBF6B17C54}"/>
              </a:ext>
            </a:extLst>
          </p:cNvPr>
          <p:cNvSpPr/>
          <p:nvPr/>
        </p:nvSpPr>
        <p:spPr>
          <a:xfrm rot="5400000">
            <a:off x="3590854" y="3425941"/>
            <a:ext cx="773296" cy="321118"/>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0" name="テキスト ボックス 159">
            <a:extLst>
              <a:ext uri="{FF2B5EF4-FFF2-40B4-BE49-F238E27FC236}">
                <a16:creationId xmlns:a16="http://schemas.microsoft.com/office/drawing/2014/main" id="{3E99043B-6E66-49CE-BA83-089C2EE677D5}"/>
              </a:ext>
            </a:extLst>
          </p:cNvPr>
          <p:cNvSpPr txBox="1"/>
          <p:nvPr/>
        </p:nvSpPr>
        <p:spPr>
          <a:xfrm>
            <a:off x="3330679" y="2652017"/>
            <a:ext cx="1228929" cy="523220"/>
          </a:xfrm>
          <a:prstGeom prst="rect">
            <a:avLst/>
          </a:prstGeom>
          <a:noFill/>
        </p:spPr>
        <p:txBody>
          <a:bodyPr wrap="square" rtlCol="0">
            <a:spAutoFit/>
          </a:bodyPr>
          <a:lstStyle/>
          <a:p>
            <a:pPr algn="ctr"/>
            <a:r>
              <a:rPr kumimoji="1" lang="ja-JP" altLang="en-US" sz="1400" b="1" dirty="0"/>
              <a:t>フロー図として表現</a:t>
            </a:r>
          </a:p>
        </p:txBody>
      </p:sp>
      <p:sp>
        <p:nvSpPr>
          <p:cNvPr id="161" name="テキスト ボックス 160">
            <a:extLst>
              <a:ext uri="{FF2B5EF4-FFF2-40B4-BE49-F238E27FC236}">
                <a16:creationId xmlns:a16="http://schemas.microsoft.com/office/drawing/2014/main" id="{E5AAD345-7DE2-4401-AFC3-1A96D9790067}"/>
              </a:ext>
            </a:extLst>
          </p:cNvPr>
          <p:cNvSpPr txBox="1"/>
          <p:nvPr/>
        </p:nvSpPr>
        <p:spPr>
          <a:xfrm>
            <a:off x="10779287" y="14856"/>
            <a:ext cx="1397262" cy="338554"/>
          </a:xfrm>
          <a:prstGeom prst="rect">
            <a:avLst/>
          </a:prstGeom>
          <a:noFill/>
        </p:spPr>
        <p:txBody>
          <a:bodyPr wrap="square" rtlCol="0">
            <a:spAutoFit/>
          </a:bodyPr>
          <a:lstStyle/>
          <a:p>
            <a:pPr algn="ctr"/>
            <a:r>
              <a:rPr kumimoji="1" lang="en-US" altLang="ja-JP" sz="1600" dirty="0">
                <a:solidFill>
                  <a:srgbClr val="FF0000"/>
                </a:solidFill>
              </a:rPr>
              <a:t>Confidential</a:t>
            </a:r>
            <a:endParaRPr kumimoji="1" lang="ja-JP" altLang="en-US" sz="1600" dirty="0">
              <a:solidFill>
                <a:srgbClr val="FF0000"/>
              </a:solidFill>
            </a:endParaRPr>
          </a:p>
        </p:txBody>
      </p:sp>
      <p:sp>
        <p:nvSpPr>
          <p:cNvPr id="162" name="テキスト ボックス 161">
            <a:extLst>
              <a:ext uri="{FF2B5EF4-FFF2-40B4-BE49-F238E27FC236}">
                <a16:creationId xmlns:a16="http://schemas.microsoft.com/office/drawing/2014/main" id="{C1A6AB06-F386-4D03-AB0A-C655DC0E7BCA}"/>
              </a:ext>
            </a:extLst>
          </p:cNvPr>
          <p:cNvSpPr txBox="1"/>
          <p:nvPr/>
        </p:nvSpPr>
        <p:spPr>
          <a:xfrm>
            <a:off x="1265719" y="999791"/>
            <a:ext cx="1228929" cy="369332"/>
          </a:xfrm>
          <a:prstGeom prst="rect">
            <a:avLst/>
          </a:prstGeom>
          <a:noFill/>
        </p:spPr>
        <p:txBody>
          <a:bodyPr wrap="square" rtlCol="0">
            <a:spAutoFit/>
          </a:bodyPr>
          <a:lstStyle/>
          <a:p>
            <a:pPr algn="ctr"/>
            <a:r>
              <a:rPr kumimoji="1" lang="ja-JP" altLang="en-US" b="1" dirty="0"/>
              <a:t>蒸解塔</a:t>
            </a:r>
          </a:p>
        </p:txBody>
      </p:sp>
      <p:sp>
        <p:nvSpPr>
          <p:cNvPr id="164" name="テキスト ボックス 163">
            <a:extLst>
              <a:ext uri="{FF2B5EF4-FFF2-40B4-BE49-F238E27FC236}">
                <a16:creationId xmlns:a16="http://schemas.microsoft.com/office/drawing/2014/main" id="{225D6CC4-69AC-4E11-949E-D3950B997C88}"/>
              </a:ext>
            </a:extLst>
          </p:cNvPr>
          <p:cNvSpPr txBox="1"/>
          <p:nvPr/>
        </p:nvSpPr>
        <p:spPr>
          <a:xfrm>
            <a:off x="9773651" y="907676"/>
            <a:ext cx="2143529" cy="523220"/>
          </a:xfrm>
          <a:prstGeom prst="rect">
            <a:avLst/>
          </a:prstGeom>
          <a:solidFill>
            <a:schemeClr val="bg1"/>
          </a:solidFill>
        </p:spPr>
        <p:txBody>
          <a:bodyPr wrap="square" rtlCol="0">
            <a:spAutoFit/>
          </a:bodyPr>
          <a:lstStyle/>
          <a:p>
            <a:r>
              <a:rPr lang="ja-JP" altLang="en-US" sz="1400" dirty="0">
                <a:solidFill>
                  <a:schemeClr val="accent3"/>
                </a:solidFill>
              </a:rPr>
              <a:t>緑：チップ　　</a:t>
            </a:r>
            <a:r>
              <a:rPr lang="ja-JP" altLang="en-US" sz="1400" dirty="0">
                <a:solidFill>
                  <a:schemeClr val="accent1"/>
                </a:solidFill>
              </a:rPr>
              <a:t>青：</a:t>
            </a:r>
            <a:r>
              <a:rPr lang="en-US" altLang="ja-JP" sz="1400" dirty="0">
                <a:solidFill>
                  <a:schemeClr val="accent1"/>
                </a:solidFill>
              </a:rPr>
              <a:t>H</a:t>
            </a:r>
            <a:r>
              <a:rPr lang="ja-JP" altLang="en-US" sz="1400" dirty="0">
                <a:solidFill>
                  <a:schemeClr val="accent1"/>
                </a:solidFill>
              </a:rPr>
              <a:t>ファクタ</a:t>
            </a:r>
            <a:endParaRPr kumimoji="1" lang="en-US" altLang="ja-JP" sz="1400" dirty="0">
              <a:solidFill>
                <a:schemeClr val="accent3"/>
              </a:solidFill>
            </a:endParaRPr>
          </a:p>
          <a:p>
            <a:r>
              <a:rPr kumimoji="1" lang="ja-JP" altLang="en-US" sz="1400" dirty="0">
                <a:solidFill>
                  <a:schemeClr val="accent2"/>
                </a:solidFill>
              </a:rPr>
              <a:t>黄：アルカリ</a:t>
            </a:r>
            <a:r>
              <a:rPr lang="ja-JP" altLang="en-US" sz="1400" dirty="0">
                <a:solidFill>
                  <a:schemeClr val="accent2"/>
                </a:solidFill>
              </a:rPr>
              <a:t>　</a:t>
            </a:r>
            <a:r>
              <a:rPr kumimoji="1" lang="ja-JP" altLang="en-US" sz="1400" dirty="0">
                <a:solidFill>
                  <a:schemeClr val="accent4"/>
                </a:solidFill>
              </a:rPr>
              <a:t>赤：品質</a:t>
            </a:r>
            <a:endParaRPr kumimoji="1" lang="en-US" altLang="ja-JP" sz="1400" dirty="0">
              <a:solidFill>
                <a:schemeClr val="accent4"/>
              </a:solidFill>
            </a:endParaRPr>
          </a:p>
        </p:txBody>
      </p:sp>
      <p:graphicFrame>
        <p:nvGraphicFramePr>
          <p:cNvPr id="6" name="表 16">
            <a:extLst>
              <a:ext uri="{FF2B5EF4-FFF2-40B4-BE49-F238E27FC236}">
                <a16:creationId xmlns:a16="http://schemas.microsoft.com/office/drawing/2014/main" id="{D73F026E-EDA8-4A26-91EF-06E4DC2380B0}"/>
              </a:ext>
            </a:extLst>
          </p:cNvPr>
          <p:cNvGraphicFramePr>
            <a:graphicFrameLocks noGrp="1"/>
          </p:cNvGraphicFramePr>
          <p:nvPr>
            <p:extLst>
              <p:ext uri="{D42A27DB-BD31-4B8C-83A1-F6EECF244321}">
                <p14:modId xmlns:p14="http://schemas.microsoft.com/office/powerpoint/2010/main" val="3819997471"/>
              </p:ext>
            </p:extLst>
          </p:nvPr>
        </p:nvGraphicFramePr>
        <p:xfrm>
          <a:off x="7015408" y="5523869"/>
          <a:ext cx="4889900" cy="609600"/>
        </p:xfrm>
        <a:graphic>
          <a:graphicData uri="http://schemas.openxmlformats.org/drawingml/2006/table">
            <a:tbl>
              <a:tblPr firstRow="1" bandRow="1">
                <a:tableStyleId>{5C22544A-7EE6-4342-B048-85BDC9FD1C3A}</a:tableStyleId>
              </a:tblPr>
              <a:tblGrid>
                <a:gridCol w="977980">
                  <a:extLst>
                    <a:ext uri="{9D8B030D-6E8A-4147-A177-3AD203B41FA5}">
                      <a16:colId xmlns:a16="http://schemas.microsoft.com/office/drawing/2014/main" val="1839276127"/>
                    </a:ext>
                  </a:extLst>
                </a:gridCol>
                <a:gridCol w="977980">
                  <a:extLst>
                    <a:ext uri="{9D8B030D-6E8A-4147-A177-3AD203B41FA5}">
                      <a16:colId xmlns:a16="http://schemas.microsoft.com/office/drawing/2014/main" val="4053553713"/>
                    </a:ext>
                  </a:extLst>
                </a:gridCol>
                <a:gridCol w="977980">
                  <a:extLst>
                    <a:ext uri="{9D8B030D-6E8A-4147-A177-3AD203B41FA5}">
                      <a16:colId xmlns:a16="http://schemas.microsoft.com/office/drawing/2014/main" val="4124636105"/>
                    </a:ext>
                  </a:extLst>
                </a:gridCol>
                <a:gridCol w="977980">
                  <a:extLst>
                    <a:ext uri="{9D8B030D-6E8A-4147-A177-3AD203B41FA5}">
                      <a16:colId xmlns:a16="http://schemas.microsoft.com/office/drawing/2014/main" val="653936824"/>
                    </a:ext>
                  </a:extLst>
                </a:gridCol>
                <a:gridCol w="977980">
                  <a:extLst>
                    <a:ext uri="{9D8B030D-6E8A-4147-A177-3AD203B41FA5}">
                      <a16:colId xmlns:a16="http://schemas.microsoft.com/office/drawing/2014/main" val="3222836399"/>
                    </a:ext>
                  </a:extLst>
                </a:gridCol>
              </a:tblGrid>
              <a:tr h="272857">
                <a:tc>
                  <a:txBody>
                    <a:bodyPr/>
                    <a:lstStyle/>
                    <a:p>
                      <a:pPr algn="ctr"/>
                      <a:r>
                        <a:rPr kumimoji="1" lang="en-US" altLang="ja-JP" sz="1400" dirty="0"/>
                        <a:t>ID300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ID310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ID320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ID330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ID350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0231978"/>
                  </a:ext>
                </a:extLst>
              </a:tr>
              <a:tr h="272857">
                <a:tc>
                  <a:txBody>
                    <a:bodyPr/>
                    <a:lstStyle/>
                    <a:p>
                      <a:pPr algn="ctr"/>
                      <a:r>
                        <a:rPr kumimoji="1" lang="en-US" altLang="ja-JP" sz="1400" dirty="0"/>
                        <a:t>KN</a:t>
                      </a:r>
                      <a:r>
                        <a:rPr kumimoji="1" lang="ja-JP" altLang="en-US" sz="1400" dirty="0"/>
                        <a:t>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H</a:t>
                      </a:r>
                      <a:r>
                        <a:rPr kumimoji="1" lang="ja-JP" altLang="en-US" sz="1400" dirty="0"/>
                        <a:t>ファクタ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H</a:t>
                      </a:r>
                      <a:r>
                        <a:rPr kumimoji="1" lang="ja-JP" altLang="en-US" sz="1400" dirty="0"/>
                        <a:t>ファクタ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H</a:t>
                      </a:r>
                      <a:r>
                        <a:rPr kumimoji="1" lang="ja-JP" altLang="en-US" sz="1400" dirty="0"/>
                        <a:t>ファクタ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400" dirty="0"/>
                        <a:t>残アルカリ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70277787"/>
                  </a:ext>
                </a:extLst>
              </a:tr>
            </a:tbl>
          </a:graphicData>
        </a:graphic>
      </p:graphicFrame>
    </p:spTree>
    <p:extLst>
      <p:ext uri="{BB962C8B-B14F-4D97-AF65-F5344CB8AC3E}">
        <p14:creationId xmlns:p14="http://schemas.microsoft.com/office/powerpoint/2010/main" val="3816711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最適化問題</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14</a:t>
            </a:fld>
            <a:endParaRPr kumimoji="1" lang="ja-JP" altLang="en-US"/>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a:t>
            </a:r>
          </a:p>
        </p:txBody>
      </p:sp>
      <p:cxnSp>
        <p:nvCxnSpPr>
          <p:cNvPr id="57" name="直線コネクタ 56">
            <a:extLst>
              <a:ext uri="{FF2B5EF4-FFF2-40B4-BE49-F238E27FC236}">
                <a16:creationId xmlns:a16="http://schemas.microsoft.com/office/drawing/2014/main" id="{E3390804-8B30-454B-84A9-3850126283C9}"/>
              </a:ext>
            </a:extLst>
          </p:cNvPr>
          <p:cNvCxnSpPr>
            <a:cxnSpLocks/>
          </p:cNvCxnSpPr>
          <p:nvPr/>
        </p:nvCxnSpPr>
        <p:spPr>
          <a:xfrm flipV="1">
            <a:off x="1493778" y="1770411"/>
            <a:ext cx="0" cy="4079067"/>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5950303F-B2F9-4CAD-AB9C-10AC9F4728C1}"/>
              </a:ext>
            </a:extLst>
          </p:cNvPr>
          <p:cNvSpPr txBox="1"/>
          <p:nvPr/>
        </p:nvSpPr>
        <p:spPr>
          <a:xfrm>
            <a:off x="308387" y="2091483"/>
            <a:ext cx="902811" cy="307777"/>
          </a:xfrm>
          <a:prstGeom prst="rect">
            <a:avLst/>
          </a:prstGeom>
          <a:noFill/>
        </p:spPr>
        <p:txBody>
          <a:bodyPr wrap="none" rtlCol="0">
            <a:spAutoFit/>
          </a:bodyPr>
          <a:lstStyle/>
          <a:p>
            <a:pPr algn="ctr"/>
            <a:r>
              <a:rPr kumimoji="1" lang="ja-JP" altLang="en-US" sz="1400" b="1" dirty="0"/>
              <a:t>目的関数</a:t>
            </a:r>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765A67AC-7738-47F1-B520-A48F59D004AA}"/>
                  </a:ext>
                </a:extLst>
              </p:cNvPr>
              <p:cNvSpPr txBox="1"/>
              <p:nvPr/>
            </p:nvSpPr>
            <p:spPr>
              <a:xfrm>
                <a:off x="1614564" y="1883026"/>
                <a:ext cx="6252299" cy="70564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nary>
                        <m:naryPr>
                          <m:chr m:val="∑"/>
                          <m:ctrlPr>
                            <a:rPr kumimoji="1" lang="en-US" altLang="ja-JP" sz="1400" b="0" i="1" smtClean="0">
                              <a:latin typeface="Cambria Math" panose="02040503050406030204" pitchFamily="18" charset="0"/>
                            </a:rPr>
                          </m:ctrlPr>
                        </m:naryPr>
                        <m:sub>
                          <m:r>
                            <m:rPr>
                              <m:brk m:alnAt="23"/>
                            </m:rP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=1</m:t>
                          </m:r>
                        </m:sub>
                        <m:sup>
                          <m:r>
                            <a:rPr kumimoji="1" lang="en-US" altLang="ja-JP" sz="1400" b="0" i="1" smtClean="0">
                              <a:latin typeface="Cambria Math" panose="02040503050406030204" pitchFamily="18" charset="0"/>
                            </a:rPr>
                            <m:t>𝑇𝑖𝑚𝑒</m:t>
                          </m:r>
                        </m:sup>
                        <m:e>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e>
                      </m:nary>
                    </m:oMath>
                  </m:oMathPara>
                </a14:m>
                <a:endParaRPr kumimoji="1" lang="ja-JP" altLang="en-US" sz="1400" dirty="0"/>
              </a:p>
            </p:txBody>
          </p:sp>
        </mc:Choice>
        <mc:Fallback xmlns="">
          <p:sp>
            <p:nvSpPr>
              <p:cNvPr id="59" name="テキスト ボックス 58">
                <a:extLst>
                  <a:ext uri="{FF2B5EF4-FFF2-40B4-BE49-F238E27FC236}">
                    <a16:creationId xmlns:a16="http://schemas.microsoft.com/office/drawing/2014/main" id="{765A67AC-7738-47F1-B520-A48F59D004AA}"/>
                  </a:ext>
                </a:extLst>
              </p:cNvPr>
              <p:cNvSpPr txBox="1">
                <a:spLocks noRot="1" noChangeAspect="1" noMove="1" noResize="1" noEditPoints="1" noAdjustHandles="1" noChangeArrowheads="1" noChangeShapeType="1" noTextEdit="1"/>
              </p:cNvSpPr>
              <p:nvPr/>
            </p:nvSpPr>
            <p:spPr>
              <a:xfrm>
                <a:off x="1614564" y="1883026"/>
                <a:ext cx="6252299" cy="705642"/>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1E8B7E82-4898-4791-AF5B-CEAC00001DF6}"/>
                  </a:ext>
                </a:extLst>
              </p:cNvPr>
              <p:cNvSpPr txBox="1"/>
              <p:nvPr/>
            </p:nvSpPr>
            <p:spPr>
              <a:xfrm>
                <a:off x="7876999" y="2152552"/>
                <a:ext cx="2369908"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p>
                        <m:sSupPr>
                          <m:ctrlPr>
                            <a:rPr kumimoji="1" lang="en-US" altLang="ja-JP" sz="1400" i="1">
                              <a:latin typeface="Cambria Math" panose="02040503050406030204" pitchFamily="18" charset="0"/>
                            </a:rPr>
                          </m:ctrlPr>
                        </m:sSupPr>
                        <m:e>
                          <m:r>
                            <a:rPr kumimoji="1" lang="en-US" altLang="ja-JP" sz="1400" i="1">
                              <a:latin typeface="Cambria Math" panose="02040503050406030204" pitchFamily="18" charset="0"/>
                            </a:rPr>
                            <m:t>10</m:t>
                          </m:r>
                        </m:e>
                        <m:sup>
                          <m:r>
                            <a:rPr kumimoji="1" lang="en-US" altLang="ja-JP" sz="1400" b="0" i="1" smtClean="0">
                              <a:latin typeface="Cambria Math" panose="02040503050406030204" pitchFamily="18" charset="0"/>
                            </a:rPr>
                            <m:t>2</m:t>
                          </m:r>
                        </m:sup>
                      </m:sSup>
                      <m:r>
                        <m:rPr>
                          <m:sty m:val="p"/>
                        </m:rPr>
                        <a:rPr kumimoji="1" lang="en-US" altLang="ja-JP" sz="1400">
                          <a:latin typeface="Cambria Math" panose="02040503050406030204" pitchFamily="18" charset="0"/>
                        </a:rPr>
                        <m:t>max</m:t>
                      </m:r>
                      <m:r>
                        <a:rPr kumimoji="1" lang="en-US" altLang="ja-JP" sz="1400" i="1">
                          <a:latin typeface="Cambria Math" panose="02040503050406030204" pitchFamily="18" charset="0"/>
                        </a:rPr>
                        <m:t>⁡{0,</m:t>
                      </m:r>
                      <m:r>
                        <a:rPr kumimoji="1" lang="en-US" altLang="ja-JP" sz="1400" i="1">
                          <a:latin typeface="Cambria Math" panose="02040503050406030204" pitchFamily="18" charset="0"/>
                        </a:rPr>
                        <m:t>𝑔</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𝑡</m:t>
                      </m:r>
                      <m:r>
                        <a:rPr kumimoji="1" lang="en-US" altLang="ja-JP" sz="1400" i="1">
                          <a:latin typeface="Cambria Math" panose="02040503050406030204" pitchFamily="18" charset="0"/>
                        </a:rPr>
                        <m:t>]}</m:t>
                      </m:r>
                    </m:oMath>
                  </m:oMathPara>
                </a14:m>
                <a:endParaRPr kumimoji="1" lang="en-US" altLang="ja-JP" sz="1400" i="1" dirty="0">
                  <a:latin typeface="Cambria Math" panose="02040503050406030204" pitchFamily="18" charset="0"/>
                </a:endParaRPr>
              </a:p>
            </p:txBody>
          </p:sp>
        </mc:Choice>
        <mc:Fallback xmlns="">
          <p:sp>
            <p:nvSpPr>
              <p:cNvPr id="60" name="テキスト ボックス 59">
                <a:extLst>
                  <a:ext uri="{FF2B5EF4-FFF2-40B4-BE49-F238E27FC236}">
                    <a16:creationId xmlns:a16="http://schemas.microsoft.com/office/drawing/2014/main" id="{1E8B7E82-4898-4791-AF5B-CEAC00001DF6}"/>
                  </a:ext>
                </a:extLst>
              </p:cNvPr>
              <p:cNvSpPr txBox="1">
                <a:spLocks noRot="1" noChangeAspect="1" noMove="1" noResize="1" noEditPoints="1" noAdjustHandles="1" noChangeArrowheads="1" noChangeShapeType="1" noTextEdit="1"/>
              </p:cNvSpPr>
              <p:nvPr/>
            </p:nvSpPr>
            <p:spPr>
              <a:xfrm>
                <a:off x="7876999" y="2152552"/>
                <a:ext cx="2369908" cy="307777"/>
              </a:xfrm>
              <a:prstGeom prst="rect">
                <a:avLst/>
              </a:prstGeom>
              <a:blipFill>
                <a:blip r:embed="rId3"/>
                <a:stretch>
                  <a:fillRect b="-9804"/>
                </a:stretch>
              </a:blipFill>
            </p:spPr>
            <p:txBody>
              <a:bodyPr/>
              <a:lstStyle/>
              <a:p>
                <a:r>
                  <a:rPr lang="ja-JP" altLang="en-US">
                    <a:noFill/>
                  </a:rPr>
                  <a:t> </a:t>
                </a:r>
              </a:p>
            </p:txBody>
          </p:sp>
        </mc:Fallback>
      </mc:AlternateContent>
      <p:sp>
        <p:nvSpPr>
          <p:cNvPr id="61" name="テキスト ボックス 60">
            <a:extLst>
              <a:ext uri="{FF2B5EF4-FFF2-40B4-BE49-F238E27FC236}">
                <a16:creationId xmlns:a16="http://schemas.microsoft.com/office/drawing/2014/main" id="{441ED3D0-C12B-4728-BCA9-7CC5923ECE2B}"/>
              </a:ext>
            </a:extLst>
          </p:cNvPr>
          <p:cNvSpPr txBox="1"/>
          <p:nvPr/>
        </p:nvSpPr>
        <p:spPr>
          <a:xfrm>
            <a:off x="7283754" y="2152552"/>
            <a:ext cx="662361" cy="523220"/>
          </a:xfrm>
          <a:prstGeom prst="rect">
            <a:avLst/>
          </a:prstGeom>
          <a:noFill/>
        </p:spPr>
        <p:txBody>
          <a:bodyPr wrap="none" rtlCol="0">
            <a:spAutoFit/>
          </a:bodyPr>
          <a:lstStyle/>
          <a:p>
            <a:pPr algn="ctr"/>
            <a:r>
              <a:rPr kumimoji="1" lang="en-US" altLang="ja-JP" sz="1400" dirty="0">
                <a:solidFill>
                  <a:schemeClr val="accent4"/>
                </a:solidFill>
              </a:rPr>
              <a:t>KN</a:t>
            </a:r>
            <a:r>
              <a:rPr kumimoji="1" lang="ja-JP" altLang="en-US" sz="1400" dirty="0">
                <a:solidFill>
                  <a:schemeClr val="accent4"/>
                </a:solidFill>
              </a:rPr>
              <a:t>価</a:t>
            </a:r>
            <a:endParaRPr kumimoji="1" lang="en-US" altLang="ja-JP" sz="1400" dirty="0">
              <a:solidFill>
                <a:schemeClr val="accent4"/>
              </a:solidFill>
            </a:endParaRPr>
          </a:p>
          <a:p>
            <a:pPr algn="ctr"/>
            <a:r>
              <a:rPr kumimoji="1" lang="en-US" altLang="ja-JP" sz="1400" dirty="0">
                <a:solidFill>
                  <a:schemeClr val="accent4"/>
                </a:solidFill>
              </a:rPr>
              <a:t>(</a:t>
            </a:r>
            <a:r>
              <a:rPr kumimoji="1" lang="ja-JP" altLang="en-US" sz="1400" dirty="0">
                <a:solidFill>
                  <a:schemeClr val="accent4"/>
                </a:solidFill>
              </a:rPr>
              <a:t>品質</a:t>
            </a:r>
            <a:r>
              <a:rPr kumimoji="1" lang="en-US" altLang="ja-JP" sz="1400" dirty="0">
                <a:solidFill>
                  <a:schemeClr val="accent4"/>
                </a:solidFill>
              </a:rPr>
              <a:t>)</a:t>
            </a:r>
            <a:endParaRPr kumimoji="1" lang="ja-JP" altLang="en-US" sz="1400" dirty="0">
              <a:solidFill>
                <a:schemeClr val="accent4"/>
              </a:solidFill>
            </a:endParaRPr>
          </a:p>
        </p:txBody>
      </p:sp>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541D4D12-4FC6-4ECA-8121-33F5F709C1B4}"/>
                  </a:ext>
                </a:extLst>
              </p:cNvPr>
              <p:cNvSpPr txBox="1"/>
              <p:nvPr/>
            </p:nvSpPr>
            <p:spPr>
              <a:xfrm>
                <a:off x="7876999" y="2500891"/>
                <a:ext cx="3088069"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−0.01≤</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r>
                        <a:rPr kumimoji="1" lang="en-US" altLang="ja-JP" sz="1400" i="1">
                          <a:latin typeface="Cambria Math" panose="02040503050406030204" pitchFamily="18" charset="0"/>
                        </a:rPr>
                        <m:t>𝐷</m:t>
                      </m:r>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≤0.01</m:t>
                      </m:r>
                    </m:oMath>
                  </m:oMathPara>
                </a14:m>
                <a:endParaRPr kumimoji="1" lang="ja-JP" altLang="en-US" sz="1400" dirty="0"/>
              </a:p>
            </p:txBody>
          </p:sp>
        </mc:Choice>
        <mc:Fallback xmlns="">
          <p:sp>
            <p:nvSpPr>
              <p:cNvPr id="62" name="テキスト ボックス 61">
                <a:extLst>
                  <a:ext uri="{FF2B5EF4-FFF2-40B4-BE49-F238E27FC236}">
                    <a16:creationId xmlns:a16="http://schemas.microsoft.com/office/drawing/2014/main" id="{541D4D12-4FC6-4ECA-8121-33F5F709C1B4}"/>
                  </a:ext>
                </a:extLst>
              </p:cNvPr>
              <p:cNvSpPr txBox="1">
                <a:spLocks noRot="1" noChangeAspect="1" noMove="1" noResize="1" noEditPoints="1" noAdjustHandles="1" noChangeArrowheads="1" noChangeShapeType="1" noTextEdit="1"/>
              </p:cNvSpPr>
              <p:nvPr/>
            </p:nvSpPr>
            <p:spPr>
              <a:xfrm>
                <a:off x="7876999" y="2500891"/>
                <a:ext cx="3088069" cy="307777"/>
              </a:xfrm>
              <a:prstGeom prst="rect">
                <a:avLst/>
              </a:prstGeom>
              <a:blipFill>
                <a:blip r:embed="rId4"/>
                <a:stretch>
                  <a:fillRect/>
                </a:stretch>
              </a:blipFill>
            </p:spPr>
            <p:txBody>
              <a:bodyPr/>
              <a:lstStyle/>
              <a:p>
                <a:r>
                  <a:rPr lang="ja-JP" altLang="en-US">
                    <a:noFill/>
                  </a:rPr>
                  <a:t> </a:t>
                </a:r>
              </a:p>
            </p:txBody>
          </p:sp>
        </mc:Fallback>
      </mc:AlternateContent>
      <p:sp>
        <p:nvSpPr>
          <p:cNvPr id="63" name="テキスト ボックス 62">
            <a:extLst>
              <a:ext uri="{FF2B5EF4-FFF2-40B4-BE49-F238E27FC236}">
                <a16:creationId xmlns:a16="http://schemas.microsoft.com/office/drawing/2014/main" id="{327E4503-146E-4818-8134-378691EF1F47}"/>
              </a:ext>
            </a:extLst>
          </p:cNvPr>
          <p:cNvSpPr txBox="1"/>
          <p:nvPr/>
        </p:nvSpPr>
        <p:spPr>
          <a:xfrm>
            <a:off x="3313364" y="2408862"/>
            <a:ext cx="572593" cy="307777"/>
          </a:xfrm>
          <a:prstGeom prst="rect">
            <a:avLst/>
          </a:prstGeom>
          <a:noFill/>
        </p:spPr>
        <p:txBody>
          <a:bodyPr wrap="none" rtlCol="0">
            <a:spAutoFit/>
          </a:bodyPr>
          <a:lstStyle/>
          <a:p>
            <a:pPr algn="ctr"/>
            <a:r>
              <a:rPr kumimoji="1" lang="ja-JP" altLang="en-US" sz="1400" dirty="0"/>
              <a:t>コスト</a:t>
            </a:r>
          </a:p>
        </p:txBody>
      </p:sp>
      <p:sp>
        <p:nvSpPr>
          <p:cNvPr id="64" name="テキスト ボックス 63">
            <a:extLst>
              <a:ext uri="{FF2B5EF4-FFF2-40B4-BE49-F238E27FC236}">
                <a16:creationId xmlns:a16="http://schemas.microsoft.com/office/drawing/2014/main" id="{3B16050E-5374-483D-B6FC-64D3C89C823B}"/>
              </a:ext>
            </a:extLst>
          </p:cNvPr>
          <p:cNvSpPr txBox="1"/>
          <p:nvPr/>
        </p:nvSpPr>
        <p:spPr>
          <a:xfrm>
            <a:off x="4141734" y="2408862"/>
            <a:ext cx="572593" cy="307777"/>
          </a:xfrm>
          <a:prstGeom prst="rect">
            <a:avLst/>
          </a:prstGeom>
          <a:noFill/>
        </p:spPr>
        <p:txBody>
          <a:bodyPr wrap="none" rtlCol="0">
            <a:spAutoFit/>
          </a:bodyPr>
          <a:lstStyle/>
          <a:p>
            <a:pPr algn="ctr"/>
            <a:r>
              <a:rPr kumimoji="1" lang="ja-JP" altLang="en-US" sz="1400" dirty="0"/>
              <a:t>コスト</a:t>
            </a:r>
          </a:p>
        </p:txBody>
      </p:sp>
      <p:sp>
        <p:nvSpPr>
          <p:cNvPr id="65" name="テキスト ボックス 64">
            <a:extLst>
              <a:ext uri="{FF2B5EF4-FFF2-40B4-BE49-F238E27FC236}">
                <a16:creationId xmlns:a16="http://schemas.microsoft.com/office/drawing/2014/main" id="{F937B740-F7FA-45BA-8E54-ECDE972ABAC4}"/>
              </a:ext>
            </a:extLst>
          </p:cNvPr>
          <p:cNvSpPr txBox="1"/>
          <p:nvPr/>
        </p:nvSpPr>
        <p:spPr>
          <a:xfrm>
            <a:off x="4987022" y="2408862"/>
            <a:ext cx="572593" cy="307777"/>
          </a:xfrm>
          <a:prstGeom prst="rect">
            <a:avLst/>
          </a:prstGeom>
          <a:noFill/>
        </p:spPr>
        <p:txBody>
          <a:bodyPr wrap="none" rtlCol="0">
            <a:spAutoFit/>
          </a:bodyPr>
          <a:lstStyle/>
          <a:p>
            <a:pPr algn="ctr"/>
            <a:r>
              <a:rPr kumimoji="1" lang="ja-JP" altLang="en-US" sz="1400" dirty="0"/>
              <a:t>コスト</a:t>
            </a:r>
          </a:p>
        </p:txBody>
      </p:sp>
      <p:sp>
        <p:nvSpPr>
          <p:cNvPr id="66" name="テキスト ボックス 65">
            <a:extLst>
              <a:ext uri="{FF2B5EF4-FFF2-40B4-BE49-F238E27FC236}">
                <a16:creationId xmlns:a16="http://schemas.microsoft.com/office/drawing/2014/main" id="{FA52CB32-65A5-4F84-A1A8-C31D59557910}"/>
              </a:ext>
            </a:extLst>
          </p:cNvPr>
          <p:cNvSpPr txBox="1"/>
          <p:nvPr/>
        </p:nvSpPr>
        <p:spPr>
          <a:xfrm>
            <a:off x="5911770" y="2408862"/>
            <a:ext cx="572593" cy="307777"/>
          </a:xfrm>
          <a:prstGeom prst="rect">
            <a:avLst/>
          </a:prstGeom>
          <a:noFill/>
        </p:spPr>
        <p:txBody>
          <a:bodyPr wrap="none" rtlCol="0">
            <a:spAutoFit/>
          </a:bodyPr>
          <a:lstStyle/>
          <a:p>
            <a:pPr algn="ctr"/>
            <a:r>
              <a:rPr kumimoji="1" lang="ja-JP" altLang="en-US" sz="1400" dirty="0"/>
              <a:t>コスト</a:t>
            </a:r>
          </a:p>
        </p:txBody>
      </p:sp>
      <p:sp>
        <p:nvSpPr>
          <p:cNvPr id="67" name="テキスト ボックス 66">
            <a:extLst>
              <a:ext uri="{FF2B5EF4-FFF2-40B4-BE49-F238E27FC236}">
                <a16:creationId xmlns:a16="http://schemas.microsoft.com/office/drawing/2014/main" id="{C2A6792F-60F3-4CF3-9113-CE7246F6237B}"/>
              </a:ext>
            </a:extLst>
          </p:cNvPr>
          <p:cNvSpPr txBox="1"/>
          <p:nvPr/>
        </p:nvSpPr>
        <p:spPr>
          <a:xfrm>
            <a:off x="2314187" y="2402439"/>
            <a:ext cx="880369" cy="307777"/>
          </a:xfrm>
          <a:prstGeom prst="rect">
            <a:avLst/>
          </a:prstGeom>
          <a:noFill/>
        </p:spPr>
        <p:txBody>
          <a:bodyPr wrap="none" rtlCol="0">
            <a:spAutoFit/>
          </a:bodyPr>
          <a:lstStyle/>
          <a:p>
            <a:pPr algn="ctr"/>
            <a:r>
              <a:rPr kumimoji="1" lang="ja-JP" altLang="en-US" sz="1400" dirty="0"/>
              <a:t>ペナルティ</a:t>
            </a:r>
          </a:p>
        </p:txBody>
      </p:sp>
      <mc:AlternateContent xmlns:mc="http://schemas.openxmlformats.org/markup-compatibility/2006" xmlns:a14="http://schemas.microsoft.com/office/drawing/2010/main">
        <mc:Choice Requires="a14">
          <p:sp>
            <p:nvSpPr>
              <p:cNvPr id="68" name="テキスト ボックス 67">
                <a:extLst>
                  <a:ext uri="{FF2B5EF4-FFF2-40B4-BE49-F238E27FC236}">
                    <a16:creationId xmlns:a16="http://schemas.microsoft.com/office/drawing/2014/main" id="{8B24C4B4-98F4-483F-A146-B0F1397F59ED}"/>
                  </a:ext>
                </a:extLst>
              </p:cNvPr>
              <p:cNvSpPr txBox="1"/>
              <p:nvPr/>
            </p:nvSpPr>
            <p:spPr>
              <a:xfrm>
                <a:off x="7884272" y="1847565"/>
                <a:ext cx="2426113" cy="307777"/>
              </a:xfrm>
              <a:prstGeom prst="rect">
                <a:avLst/>
              </a:prstGeom>
              <a:noFill/>
            </p:spPr>
            <p:txBody>
              <a:bodyPr wrap="none" rtlCol="0">
                <a:spAutoFit/>
              </a:bodyPr>
              <a:lstStyle/>
              <a:p>
                <a:r>
                  <a:rPr kumimoji="1" lang="ja-JP" altLang="en-US" sz="1400" dirty="0">
                    <a:solidFill>
                      <a:schemeClr val="accent4"/>
                    </a:solidFill>
                  </a:rPr>
                  <a:t>目標値</a:t>
                </a:r>
                <a14:m>
                  <m:oMath xmlns:m="http://schemas.openxmlformats.org/officeDocument/2006/math">
                    <m:r>
                      <a:rPr kumimoji="1" lang="en-US" altLang="ja-JP" sz="1400" i="1" smtClean="0">
                        <a:solidFill>
                          <a:schemeClr val="accent4"/>
                        </a:solidFill>
                        <a:latin typeface="Cambria Math" panose="02040503050406030204" pitchFamily="18" charset="0"/>
                      </a:rPr>
                      <m:t>𝐷</m:t>
                    </m:r>
                  </m:oMath>
                </a14:m>
                <a:r>
                  <a:rPr kumimoji="1" lang="ja-JP" altLang="en-US" sz="1400" dirty="0">
                    <a:solidFill>
                      <a:schemeClr val="accent4"/>
                    </a:solidFill>
                  </a:rPr>
                  <a:t>から逸脱した分を加算</a:t>
                </a:r>
              </a:p>
            </p:txBody>
          </p:sp>
        </mc:Choice>
        <mc:Fallback xmlns="">
          <p:sp>
            <p:nvSpPr>
              <p:cNvPr id="68" name="テキスト ボックス 67">
                <a:extLst>
                  <a:ext uri="{FF2B5EF4-FFF2-40B4-BE49-F238E27FC236}">
                    <a16:creationId xmlns:a16="http://schemas.microsoft.com/office/drawing/2014/main" id="{8B24C4B4-98F4-483F-A146-B0F1397F59ED}"/>
                  </a:ext>
                </a:extLst>
              </p:cNvPr>
              <p:cNvSpPr txBox="1">
                <a:spLocks noRot="1" noChangeAspect="1" noMove="1" noResize="1" noEditPoints="1" noAdjustHandles="1" noChangeArrowheads="1" noChangeShapeType="1" noTextEdit="1"/>
              </p:cNvSpPr>
              <p:nvPr/>
            </p:nvSpPr>
            <p:spPr>
              <a:xfrm>
                <a:off x="7884272" y="1847565"/>
                <a:ext cx="2426113" cy="307777"/>
              </a:xfrm>
              <a:prstGeom prst="rect">
                <a:avLst/>
              </a:prstGeom>
              <a:blipFill>
                <a:blip r:embed="rId5"/>
                <a:stretch>
                  <a:fillRect l="-754" t="-3922" b="-19608"/>
                </a:stretch>
              </a:blipFill>
            </p:spPr>
            <p:txBody>
              <a:bodyPr/>
              <a:lstStyle/>
              <a:p>
                <a:r>
                  <a:rPr lang="ja-JP" altLang="en-US">
                    <a:noFill/>
                  </a:rPr>
                  <a:t> </a:t>
                </a:r>
              </a:p>
            </p:txBody>
          </p:sp>
        </mc:Fallback>
      </mc:AlternateContent>
      <p:sp>
        <p:nvSpPr>
          <p:cNvPr id="69" name="テキスト ボックス 68">
            <a:extLst>
              <a:ext uri="{FF2B5EF4-FFF2-40B4-BE49-F238E27FC236}">
                <a16:creationId xmlns:a16="http://schemas.microsoft.com/office/drawing/2014/main" id="{8DCB98D0-1495-4566-AC93-B74A73AF538A}"/>
              </a:ext>
            </a:extLst>
          </p:cNvPr>
          <p:cNvSpPr txBox="1"/>
          <p:nvPr/>
        </p:nvSpPr>
        <p:spPr>
          <a:xfrm>
            <a:off x="315500" y="3058473"/>
            <a:ext cx="902811" cy="307777"/>
          </a:xfrm>
          <a:prstGeom prst="rect">
            <a:avLst/>
          </a:prstGeom>
          <a:noFill/>
        </p:spPr>
        <p:txBody>
          <a:bodyPr wrap="none" rtlCol="0">
            <a:spAutoFit/>
          </a:bodyPr>
          <a:lstStyle/>
          <a:p>
            <a:pPr algn="ctr"/>
            <a:r>
              <a:rPr kumimoji="1" lang="ja-JP" altLang="en-US" sz="1400" b="1" dirty="0"/>
              <a:t>制約条件</a:t>
            </a:r>
          </a:p>
        </p:txBody>
      </p:sp>
      <p:sp>
        <p:nvSpPr>
          <p:cNvPr id="70" name="テキスト ボックス 69">
            <a:extLst>
              <a:ext uri="{FF2B5EF4-FFF2-40B4-BE49-F238E27FC236}">
                <a16:creationId xmlns:a16="http://schemas.microsoft.com/office/drawing/2014/main" id="{F9152D8C-BCCA-4EAA-9A5B-FC2E05C35417}"/>
              </a:ext>
            </a:extLst>
          </p:cNvPr>
          <p:cNvSpPr txBox="1"/>
          <p:nvPr/>
        </p:nvSpPr>
        <p:spPr>
          <a:xfrm>
            <a:off x="1576293" y="3712571"/>
            <a:ext cx="2109881" cy="307777"/>
          </a:xfrm>
          <a:prstGeom prst="rect">
            <a:avLst/>
          </a:prstGeom>
          <a:noFill/>
        </p:spPr>
        <p:txBody>
          <a:bodyPr wrap="square" rtlCol="0">
            <a:spAutoFit/>
          </a:bodyPr>
          <a:lstStyle/>
          <a:p>
            <a:pPr algn="ctr"/>
            <a:r>
              <a:rPr kumimoji="1" lang="ja-JP" altLang="en-US" sz="1400" dirty="0"/>
              <a:t>オフセット・実績固定制約</a:t>
            </a:r>
          </a:p>
        </p:txBody>
      </p:sp>
      <p:sp>
        <p:nvSpPr>
          <p:cNvPr id="71" name="テキスト ボックス 70">
            <a:extLst>
              <a:ext uri="{FF2B5EF4-FFF2-40B4-BE49-F238E27FC236}">
                <a16:creationId xmlns:a16="http://schemas.microsoft.com/office/drawing/2014/main" id="{B54EB284-A999-41F9-BD3C-0809168F3AB7}"/>
              </a:ext>
            </a:extLst>
          </p:cNvPr>
          <p:cNvSpPr txBox="1"/>
          <p:nvPr/>
        </p:nvSpPr>
        <p:spPr>
          <a:xfrm>
            <a:off x="1623978" y="4384978"/>
            <a:ext cx="1128627" cy="307777"/>
          </a:xfrm>
          <a:prstGeom prst="rect">
            <a:avLst/>
          </a:prstGeom>
          <a:noFill/>
        </p:spPr>
        <p:txBody>
          <a:bodyPr wrap="square" rtlCol="0">
            <a:spAutoFit/>
          </a:bodyPr>
          <a:lstStyle/>
          <a:p>
            <a:pPr algn="ctr"/>
            <a:r>
              <a:rPr kumimoji="1" lang="ja-JP" altLang="en-US" sz="1400" dirty="0"/>
              <a:t>変化幅制約</a:t>
            </a:r>
          </a:p>
        </p:txBody>
      </p:sp>
      <p:sp>
        <p:nvSpPr>
          <p:cNvPr id="72" name="テキスト ボックス 71">
            <a:extLst>
              <a:ext uri="{FF2B5EF4-FFF2-40B4-BE49-F238E27FC236}">
                <a16:creationId xmlns:a16="http://schemas.microsoft.com/office/drawing/2014/main" id="{2187156D-84AE-4359-AB3E-B258631A29E2}"/>
              </a:ext>
            </a:extLst>
          </p:cNvPr>
          <p:cNvSpPr txBox="1"/>
          <p:nvPr/>
        </p:nvSpPr>
        <p:spPr>
          <a:xfrm>
            <a:off x="3078984" y="4946377"/>
            <a:ext cx="1235606" cy="307777"/>
          </a:xfrm>
          <a:prstGeom prst="rect">
            <a:avLst/>
          </a:prstGeom>
          <a:noFill/>
        </p:spPr>
        <p:txBody>
          <a:bodyPr wrap="square" rtlCol="0">
            <a:spAutoFit/>
          </a:bodyPr>
          <a:lstStyle/>
          <a:p>
            <a:pPr algn="ctr"/>
            <a:r>
              <a:rPr kumimoji="1" lang="ja-JP" altLang="en-US" sz="1400" dirty="0"/>
              <a:t>釜上部モデル</a:t>
            </a:r>
          </a:p>
        </p:txBody>
      </p:sp>
      <p:sp>
        <p:nvSpPr>
          <p:cNvPr id="73" name="テキスト ボックス 72">
            <a:extLst>
              <a:ext uri="{FF2B5EF4-FFF2-40B4-BE49-F238E27FC236}">
                <a16:creationId xmlns:a16="http://schemas.microsoft.com/office/drawing/2014/main" id="{A142D260-B50B-44A8-AF6C-26569C5DEA6F}"/>
              </a:ext>
            </a:extLst>
          </p:cNvPr>
          <p:cNvSpPr txBox="1"/>
          <p:nvPr/>
        </p:nvSpPr>
        <p:spPr>
          <a:xfrm>
            <a:off x="3152677" y="5474198"/>
            <a:ext cx="1003261" cy="307777"/>
          </a:xfrm>
          <a:prstGeom prst="rect">
            <a:avLst/>
          </a:prstGeom>
          <a:noFill/>
        </p:spPr>
        <p:txBody>
          <a:bodyPr wrap="square" rtlCol="0">
            <a:spAutoFit/>
          </a:bodyPr>
          <a:lstStyle/>
          <a:p>
            <a:pPr algn="ctr"/>
            <a:r>
              <a:rPr kumimoji="1" lang="ja-JP" altLang="en-US" sz="1400" dirty="0"/>
              <a:t>品質モデル</a:t>
            </a:r>
          </a:p>
        </p:txBody>
      </p: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8C03BC20-7D2A-4795-941A-DC724F2C89C7}"/>
                  </a:ext>
                </a:extLst>
              </p:cNvPr>
              <p:cNvSpPr txBox="1"/>
              <p:nvPr/>
            </p:nvSpPr>
            <p:spPr>
              <a:xfrm>
                <a:off x="4713261" y="3741403"/>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4" name="テキスト ボックス 73">
                <a:extLst>
                  <a:ext uri="{FF2B5EF4-FFF2-40B4-BE49-F238E27FC236}">
                    <a16:creationId xmlns:a16="http://schemas.microsoft.com/office/drawing/2014/main" id="{8C03BC20-7D2A-4795-941A-DC724F2C89C7}"/>
                  </a:ext>
                </a:extLst>
              </p:cNvPr>
              <p:cNvSpPr txBox="1">
                <a:spLocks noRot="1" noChangeAspect="1" noMove="1" noResize="1" noEditPoints="1" noAdjustHandles="1" noChangeArrowheads="1" noChangeShapeType="1" noTextEdit="1"/>
              </p:cNvSpPr>
              <p:nvPr/>
            </p:nvSpPr>
            <p:spPr>
              <a:xfrm>
                <a:off x="4713261" y="3741403"/>
                <a:ext cx="3984685" cy="307777"/>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A831F169-E6BD-48F0-8313-14EB4F1B6487}"/>
                  </a:ext>
                </a:extLst>
              </p:cNvPr>
              <p:cNvSpPr txBox="1"/>
              <p:nvPr/>
            </p:nvSpPr>
            <p:spPr>
              <a:xfrm>
                <a:off x="4713261" y="4384978"/>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5" name="テキスト ボックス 74">
                <a:extLst>
                  <a:ext uri="{FF2B5EF4-FFF2-40B4-BE49-F238E27FC236}">
                    <a16:creationId xmlns:a16="http://schemas.microsoft.com/office/drawing/2014/main" id="{A831F169-E6BD-48F0-8313-14EB4F1B6487}"/>
                  </a:ext>
                </a:extLst>
              </p:cNvPr>
              <p:cNvSpPr txBox="1">
                <a:spLocks noRot="1" noChangeAspect="1" noMove="1" noResize="1" noEditPoints="1" noAdjustHandles="1" noChangeArrowheads="1" noChangeShapeType="1" noTextEdit="1"/>
              </p:cNvSpPr>
              <p:nvPr/>
            </p:nvSpPr>
            <p:spPr>
              <a:xfrm>
                <a:off x="4713261" y="4384978"/>
                <a:ext cx="3984685" cy="307777"/>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EA972434-1354-4D41-8B46-BD0569FAB8A5}"/>
                  </a:ext>
                </a:extLst>
              </p:cNvPr>
              <p:cNvSpPr txBox="1"/>
              <p:nvPr/>
            </p:nvSpPr>
            <p:spPr>
              <a:xfrm>
                <a:off x="4690843" y="4931211"/>
                <a:ext cx="3293129"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6" name="テキスト ボックス 75">
                <a:extLst>
                  <a:ext uri="{FF2B5EF4-FFF2-40B4-BE49-F238E27FC236}">
                    <a16:creationId xmlns:a16="http://schemas.microsoft.com/office/drawing/2014/main" id="{EA972434-1354-4D41-8B46-BD0569FAB8A5}"/>
                  </a:ext>
                </a:extLst>
              </p:cNvPr>
              <p:cNvSpPr txBox="1">
                <a:spLocks noRot="1" noChangeAspect="1" noMove="1" noResize="1" noEditPoints="1" noAdjustHandles="1" noChangeArrowheads="1" noChangeShapeType="1" noTextEdit="1"/>
              </p:cNvSpPr>
              <p:nvPr/>
            </p:nvSpPr>
            <p:spPr>
              <a:xfrm>
                <a:off x="4690843" y="4931211"/>
                <a:ext cx="3293129" cy="307777"/>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A7D9B04C-9C47-486D-8E2C-91B1673D023E}"/>
                  </a:ext>
                </a:extLst>
              </p:cNvPr>
              <p:cNvSpPr txBox="1"/>
              <p:nvPr/>
            </p:nvSpPr>
            <p:spPr>
              <a:xfrm>
                <a:off x="4713261" y="5459032"/>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7" name="テキスト ボックス 76">
                <a:extLst>
                  <a:ext uri="{FF2B5EF4-FFF2-40B4-BE49-F238E27FC236}">
                    <a16:creationId xmlns:a16="http://schemas.microsoft.com/office/drawing/2014/main" id="{A7D9B04C-9C47-486D-8E2C-91B1673D023E}"/>
                  </a:ext>
                </a:extLst>
              </p:cNvPr>
              <p:cNvSpPr txBox="1">
                <a:spLocks noRot="1" noChangeAspect="1" noMove="1" noResize="1" noEditPoints="1" noAdjustHandles="1" noChangeArrowheads="1" noChangeShapeType="1" noTextEdit="1"/>
              </p:cNvSpPr>
              <p:nvPr/>
            </p:nvSpPr>
            <p:spPr>
              <a:xfrm>
                <a:off x="4713261" y="5459032"/>
                <a:ext cx="3984685" cy="307777"/>
              </a:xfrm>
              <a:prstGeom prst="rect">
                <a:avLst/>
              </a:prstGeom>
              <a:blipFill>
                <a:blip r:embed="rId9"/>
                <a:stretch>
                  <a:fillRect/>
                </a:stretch>
              </a:blipFill>
            </p:spPr>
            <p:txBody>
              <a:bodyPr/>
              <a:lstStyle/>
              <a:p>
                <a:r>
                  <a:rPr lang="ja-JP" altLang="en-US">
                    <a:noFill/>
                  </a:rPr>
                  <a:t> </a:t>
                </a:r>
              </a:p>
            </p:txBody>
          </p:sp>
        </mc:Fallback>
      </mc:AlternateContent>
      <p:sp>
        <p:nvSpPr>
          <p:cNvPr id="78" name="テキスト ボックス 77">
            <a:extLst>
              <a:ext uri="{FF2B5EF4-FFF2-40B4-BE49-F238E27FC236}">
                <a16:creationId xmlns:a16="http://schemas.microsoft.com/office/drawing/2014/main" id="{02F40B90-7A63-4900-AB31-989AD573B42E}"/>
              </a:ext>
            </a:extLst>
          </p:cNvPr>
          <p:cNvSpPr txBox="1"/>
          <p:nvPr/>
        </p:nvSpPr>
        <p:spPr>
          <a:xfrm>
            <a:off x="272292" y="5913187"/>
            <a:ext cx="8747908" cy="338554"/>
          </a:xfrm>
          <a:prstGeom prst="rect">
            <a:avLst/>
          </a:prstGeom>
          <a:noFill/>
        </p:spPr>
        <p:txBody>
          <a:bodyPr wrap="none" rtlCol="0">
            <a:spAutoFit/>
          </a:bodyPr>
          <a:lstStyle/>
          <a:p>
            <a:r>
              <a:rPr kumimoji="1" lang="en-US" altLang="ja-JP" sz="1600" dirty="0"/>
              <a:t>※</a:t>
            </a:r>
            <a:r>
              <a:rPr kumimoji="1" lang="ja-JP" altLang="en-US" sz="1600" dirty="0"/>
              <a:t>他にも、非線形制約やバイナリ変数があるが、今回はシンプルな連続変数・線形計画問題に使用した</a:t>
            </a:r>
          </a:p>
        </p:txBody>
      </p:sp>
      <p:sp>
        <p:nvSpPr>
          <p:cNvPr id="79" name="テキスト ボックス 78">
            <a:extLst>
              <a:ext uri="{FF2B5EF4-FFF2-40B4-BE49-F238E27FC236}">
                <a16:creationId xmlns:a16="http://schemas.microsoft.com/office/drawing/2014/main" id="{94A807BC-19C6-4415-BB40-D54ED69AF287}"/>
              </a:ext>
            </a:extLst>
          </p:cNvPr>
          <p:cNvSpPr txBox="1"/>
          <p:nvPr/>
        </p:nvSpPr>
        <p:spPr>
          <a:xfrm>
            <a:off x="1632816" y="3064459"/>
            <a:ext cx="2023366" cy="307777"/>
          </a:xfrm>
          <a:prstGeom prst="rect">
            <a:avLst/>
          </a:prstGeom>
          <a:noFill/>
        </p:spPr>
        <p:txBody>
          <a:bodyPr wrap="square" rtlCol="0">
            <a:spAutoFit/>
          </a:bodyPr>
          <a:lstStyle/>
          <a:p>
            <a:r>
              <a:rPr kumimoji="1" lang="ja-JP" altLang="en-US" sz="1400" dirty="0"/>
              <a:t>上下限制約</a:t>
            </a:r>
          </a:p>
        </p:txBody>
      </p:sp>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8D3A0E35-E30C-404B-92D1-56BA87E7C190}"/>
                  </a:ext>
                </a:extLst>
              </p:cNvPr>
              <p:cNvSpPr txBox="1"/>
              <p:nvPr/>
            </p:nvSpPr>
            <p:spPr>
              <a:xfrm>
                <a:off x="4713261" y="3061564"/>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80" name="テキスト ボックス 79">
                <a:extLst>
                  <a:ext uri="{FF2B5EF4-FFF2-40B4-BE49-F238E27FC236}">
                    <a16:creationId xmlns:a16="http://schemas.microsoft.com/office/drawing/2014/main" id="{8D3A0E35-E30C-404B-92D1-56BA87E7C190}"/>
                  </a:ext>
                </a:extLst>
              </p:cNvPr>
              <p:cNvSpPr txBox="1">
                <a:spLocks noRot="1" noChangeAspect="1" noMove="1" noResize="1" noEditPoints="1" noAdjustHandles="1" noChangeArrowheads="1" noChangeShapeType="1" noTextEdit="1"/>
              </p:cNvSpPr>
              <p:nvPr/>
            </p:nvSpPr>
            <p:spPr>
              <a:xfrm>
                <a:off x="4713261" y="3061564"/>
                <a:ext cx="3984685" cy="307777"/>
              </a:xfrm>
              <a:prstGeom prst="rect">
                <a:avLst/>
              </a:prstGeom>
              <a:blipFill>
                <a:blip r:embed="rId10"/>
                <a:stretch>
                  <a:fillRect/>
                </a:stretch>
              </a:blipFill>
            </p:spPr>
            <p:txBody>
              <a:bodyPr/>
              <a:lstStyle/>
              <a:p>
                <a:r>
                  <a:rPr lang="ja-JP" altLang="en-US">
                    <a:noFill/>
                  </a:rPr>
                  <a:t> </a:t>
                </a:r>
              </a:p>
            </p:txBody>
          </p:sp>
        </mc:Fallback>
      </mc:AlternateContent>
      <p:sp>
        <p:nvSpPr>
          <p:cNvPr id="81" name="吹き出し: 角を丸めた四角形 80">
            <a:extLst>
              <a:ext uri="{FF2B5EF4-FFF2-40B4-BE49-F238E27FC236}">
                <a16:creationId xmlns:a16="http://schemas.microsoft.com/office/drawing/2014/main" id="{7F1E81EA-FC97-46C3-AD8C-2B604CEF2136}"/>
              </a:ext>
            </a:extLst>
          </p:cNvPr>
          <p:cNvSpPr/>
          <p:nvPr/>
        </p:nvSpPr>
        <p:spPr>
          <a:xfrm>
            <a:off x="9335577" y="1299164"/>
            <a:ext cx="2726645" cy="387021"/>
          </a:xfrm>
          <a:prstGeom prst="wedgeRoundRectCallout">
            <a:avLst>
              <a:gd name="adj1" fmla="val -29338"/>
              <a:gd name="adj2" fmla="val 79574"/>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ペナルティ係数で重みが調整される</a:t>
            </a:r>
          </a:p>
        </p:txBody>
      </p:sp>
      <p:sp>
        <p:nvSpPr>
          <p:cNvPr id="82" name="テキスト ボックス 81">
            <a:extLst>
              <a:ext uri="{FF2B5EF4-FFF2-40B4-BE49-F238E27FC236}">
                <a16:creationId xmlns:a16="http://schemas.microsoft.com/office/drawing/2014/main" id="{1AEAAA8C-61D1-4358-A402-0A1227364A61}"/>
              </a:ext>
            </a:extLst>
          </p:cNvPr>
          <p:cNvSpPr txBox="1"/>
          <p:nvPr/>
        </p:nvSpPr>
        <p:spPr>
          <a:xfrm>
            <a:off x="1603958" y="5239463"/>
            <a:ext cx="1387815" cy="307777"/>
          </a:xfrm>
          <a:prstGeom prst="rect">
            <a:avLst/>
          </a:prstGeom>
          <a:noFill/>
        </p:spPr>
        <p:txBody>
          <a:bodyPr wrap="square" rtlCol="0">
            <a:spAutoFit/>
          </a:bodyPr>
          <a:lstStyle/>
          <a:p>
            <a:pPr algn="ctr"/>
            <a:r>
              <a:rPr kumimoji="1" lang="ja-JP" altLang="en-US" sz="1400" dirty="0"/>
              <a:t>設備特性制約</a:t>
            </a:r>
          </a:p>
        </p:txBody>
      </p:sp>
      <p:cxnSp>
        <p:nvCxnSpPr>
          <p:cNvPr id="83" name="直線コネクタ 82">
            <a:extLst>
              <a:ext uri="{FF2B5EF4-FFF2-40B4-BE49-F238E27FC236}">
                <a16:creationId xmlns:a16="http://schemas.microsoft.com/office/drawing/2014/main" id="{4D29A6C0-D21D-40E7-973A-933F052B6136}"/>
              </a:ext>
            </a:extLst>
          </p:cNvPr>
          <p:cNvCxnSpPr>
            <a:cxnSpLocks/>
          </p:cNvCxnSpPr>
          <p:nvPr/>
        </p:nvCxnSpPr>
        <p:spPr>
          <a:xfrm flipV="1">
            <a:off x="4428030" y="2769989"/>
            <a:ext cx="0" cy="3064664"/>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75029700-340A-49D5-BC20-D2749D9121DC}"/>
              </a:ext>
            </a:extLst>
          </p:cNvPr>
          <p:cNvSpPr txBox="1"/>
          <p:nvPr/>
        </p:nvSpPr>
        <p:spPr>
          <a:xfrm>
            <a:off x="8855188" y="3741402"/>
            <a:ext cx="3152582" cy="307777"/>
          </a:xfrm>
          <a:prstGeom prst="rect">
            <a:avLst/>
          </a:prstGeom>
          <a:noFill/>
        </p:spPr>
        <p:txBody>
          <a:bodyPr wrap="square" rtlCol="0">
            <a:spAutoFit/>
          </a:bodyPr>
          <a:lstStyle/>
          <a:p>
            <a:pPr algn="ctr"/>
            <a:r>
              <a:rPr kumimoji="1" lang="ja-JP" altLang="en-US" sz="1400" dirty="0"/>
              <a:t>一部の最適化変数を実績データに固定</a:t>
            </a:r>
          </a:p>
        </p:txBody>
      </p:sp>
      <p:sp>
        <p:nvSpPr>
          <p:cNvPr id="85" name="テキスト ボックス 84">
            <a:extLst>
              <a:ext uri="{FF2B5EF4-FFF2-40B4-BE49-F238E27FC236}">
                <a16:creationId xmlns:a16="http://schemas.microsoft.com/office/drawing/2014/main" id="{4730B554-CC38-4E23-A261-05B94D6CF78C}"/>
              </a:ext>
            </a:extLst>
          </p:cNvPr>
          <p:cNvSpPr txBox="1"/>
          <p:nvPr/>
        </p:nvSpPr>
        <p:spPr>
          <a:xfrm>
            <a:off x="8855188" y="4358722"/>
            <a:ext cx="3152582" cy="307777"/>
          </a:xfrm>
          <a:prstGeom prst="rect">
            <a:avLst/>
          </a:prstGeom>
          <a:noFill/>
        </p:spPr>
        <p:txBody>
          <a:bodyPr wrap="square" rtlCol="0">
            <a:spAutoFit/>
          </a:bodyPr>
          <a:lstStyle/>
          <a:p>
            <a:pPr algn="ctr"/>
            <a:r>
              <a:rPr kumimoji="1" lang="en-US" altLang="ja-JP" sz="1400" dirty="0"/>
              <a:t>1step</a:t>
            </a:r>
            <a:r>
              <a:rPr kumimoji="1" lang="ja-JP" altLang="en-US" sz="1400" dirty="0"/>
              <a:t>当たりの変化量を制約</a:t>
            </a:r>
          </a:p>
        </p:txBody>
      </p:sp>
      <p:sp>
        <p:nvSpPr>
          <p:cNvPr id="90" name="テキスト ボックス 89">
            <a:extLst>
              <a:ext uri="{FF2B5EF4-FFF2-40B4-BE49-F238E27FC236}">
                <a16:creationId xmlns:a16="http://schemas.microsoft.com/office/drawing/2014/main" id="{CB13A7F8-8810-447F-9EE4-72D2351E90F7}"/>
              </a:ext>
            </a:extLst>
          </p:cNvPr>
          <p:cNvSpPr txBox="1"/>
          <p:nvPr/>
        </p:nvSpPr>
        <p:spPr>
          <a:xfrm>
            <a:off x="9329213" y="5002486"/>
            <a:ext cx="2517657" cy="738664"/>
          </a:xfrm>
          <a:prstGeom prst="rect">
            <a:avLst/>
          </a:prstGeom>
          <a:noFill/>
        </p:spPr>
        <p:txBody>
          <a:bodyPr wrap="square" rtlCol="0">
            <a:spAutoFit/>
          </a:bodyPr>
          <a:lstStyle/>
          <a:p>
            <a:pPr algn="ctr"/>
            <a:r>
              <a:rPr kumimoji="1" lang="ja-JP" altLang="en-US" sz="1400" dirty="0"/>
              <a:t>過去実証試験時に、</a:t>
            </a:r>
            <a:r>
              <a:rPr kumimoji="1" lang="en-US" altLang="ja-JP" sz="1400" dirty="0"/>
              <a:t>DDMO</a:t>
            </a:r>
            <a:r>
              <a:rPr kumimoji="1" lang="ja-JP" altLang="en-US" sz="1400" dirty="0"/>
              <a:t>で抽出したモデルを使用</a:t>
            </a:r>
            <a:endParaRPr kumimoji="1" lang="en-US" altLang="ja-JP" sz="1400" dirty="0"/>
          </a:p>
          <a:p>
            <a:pPr algn="ctr"/>
            <a:r>
              <a:rPr kumimoji="1" lang="ja-JP" altLang="en-US" sz="1400" dirty="0"/>
              <a:t>（等式制約を微小に緩和）</a:t>
            </a:r>
          </a:p>
        </p:txBody>
      </p:sp>
      <p:graphicFrame>
        <p:nvGraphicFramePr>
          <p:cNvPr id="35" name="表 34">
            <a:extLst>
              <a:ext uri="{FF2B5EF4-FFF2-40B4-BE49-F238E27FC236}">
                <a16:creationId xmlns:a16="http://schemas.microsoft.com/office/drawing/2014/main" id="{92D48E7F-9D50-4B8C-A6D4-7E6C71944EA2}"/>
              </a:ext>
            </a:extLst>
          </p:cNvPr>
          <p:cNvGraphicFramePr>
            <a:graphicFrameLocks noGrp="1"/>
          </p:cNvGraphicFramePr>
          <p:nvPr>
            <p:extLst>
              <p:ext uri="{D42A27DB-BD31-4B8C-83A1-F6EECF244321}">
                <p14:modId xmlns:p14="http://schemas.microsoft.com/office/powerpoint/2010/main" val="1026063871"/>
              </p:ext>
            </p:extLst>
          </p:nvPr>
        </p:nvGraphicFramePr>
        <p:xfrm>
          <a:off x="3286574" y="905385"/>
          <a:ext cx="5618852" cy="731520"/>
        </p:xfrm>
        <a:graphic>
          <a:graphicData uri="http://schemas.openxmlformats.org/drawingml/2006/table">
            <a:tbl>
              <a:tblPr firstRow="1" bandRow="1">
                <a:tableStyleId>{5C22544A-7EE6-4342-B048-85BDC9FD1C3A}</a:tableStyleId>
              </a:tblPr>
              <a:tblGrid>
                <a:gridCol w="1837846">
                  <a:extLst>
                    <a:ext uri="{9D8B030D-6E8A-4147-A177-3AD203B41FA5}">
                      <a16:colId xmlns:a16="http://schemas.microsoft.com/office/drawing/2014/main" val="937617659"/>
                    </a:ext>
                  </a:extLst>
                </a:gridCol>
                <a:gridCol w="1837447">
                  <a:extLst>
                    <a:ext uri="{9D8B030D-6E8A-4147-A177-3AD203B41FA5}">
                      <a16:colId xmlns:a16="http://schemas.microsoft.com/office/drawing/2014/main" val="1341872680"/>
                    </a:ext>
                  </a:extLst>
                </a:gridCol>
                <a:gridCol w="1943559">
                  <a:extLst>
                    <a:ext uri="{9D8B030D-6E8A-4147-A177-3AD203B41FA5}">
                      <a16:colId xmlns:a16="http://schemas.microsoft.com/office/drawing/2014/main" val="1152616702"/>
                    </a:ext>
                  </a:extLst>
                </a:gridCol>
              </a:tblGrid>
              <a:tr h="304380">
                <a:tc>
                  <a:txBody>
                    <a:bodyPr/>
                    <a:lstStyle/>
                    <a:p>
                      <a:pPr algn="ctr"/>
                      <a:r>
                        <a:rPr kumimoji="1" lang="ja-JP" altLang="en-US" sz="1800" dirty="0"/>
                        <a:t>最適化期間</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次元数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800" dirty="0"/>
                        <a:t>制約数</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8step </a:t>
                      </a:r>
                      <a:r>
                        <a:rPr kumimoji="1" lang="en-US" altLang="ja-JP" sz="1600" dirty="0"/>
                        <a:t>(2</a:t>
                      </a:r>
                      <a:r>
                        <a:rPr kumimoji="1" lang="ja-JP" altLang="en-US" sz="1600" dirty="0"/>
                        <a:t>時間先</a:t>
                      </a:r>
                      <a:r>
                        <a:rPr kumimoji="1" lang="en-US" altLang="ja-JP" sz="16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28</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49</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1001211"/>
                  </a:ext>
                </a:extLst>
              </a:tr>
            </a:tbl>
          </a:graphicData>
        </a:graphic>
      </p:graphicFrame>
    </p:spTree>
    <p:extLst>
      <p:ext uri="{BB962C8B-B14F-4D97-AF65-F5344CB8AC3E}">
        <p14:creationId xmlns:p14="http://schemas.microsoft.com/office/powerpoint/2010/main" val="3391751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15</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結果まとめ</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10603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計算時間・探索性能の両面で、違反量削減優先の方法が優れていた。</a:t>
            </a:r>
            <a:endParaRPr lang="en-US" altLang="ja-JP" sz="2800" dirty="0"/>
          </a:p>
          <a:p>
            <a:pPr lvl="1">
              <a:defRPr/>
            </a:pPr>
            <a:r>
              <a:rPr lang="en-US" altLang="ja-JP" sz="2400" dirty="0"/>
              <a:t>MOEA/D</a:t>
            </a:r>
            <a:r>
              <a:rPr lang="ja-JP" altLang="en-US" sz="2400" dirty="0"/>
              <a:t>が可能解を得られなかった問題・条件で、</a:t>
            </a:r>
            <a:r>
              <a:rPr lang="en-US" altLang="ja-JP" sz="2400" dirty="0"/>
              <a:t>15</a:t>
            </a:r>
            <a:r>
              <a:rPr lang="ja-JP" altLang="en-US" sz="2400" dirty="0"/>
              <a:t>分以内に実行可能解を得た</a:t>
            </a:r>
            <a:endParaRPr lang="en-US" altLang="ja-JP" sz="2400"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7519071"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a:t>
            </a:r>
            <a:endParaRPr kumimoji="1" lang="en-US" altLang="ja-JP" sz="1600" b="1" dirty="0">
              <a:solidFill>
                <a:schemeClr val="bg1"/>
              </a:solidFill>
            </a:endParaRPr>
          </a:p>
        </p:txBody>
      </p:sp>
      <p:sp>
        <p:nvSpPr>
          <p:cNvPr id="7" name="テキスト ボックス 6">
            <a:extLst>
              <a:ext uri="{FF2B5EF4-FFF2-40B4-BE49-F238E27FC236}">
                <a16:creationId xmlns:a16="http://schemas.microsoft.com/office/drawing/2014/main" id="{08BC6B93-A56B-4553-979C-C1B4457B4434}"/>
              </a:ext>
            </a:extLst>
          </p:cNvPr>
          <p:cNvSpPr txBox="1"/>
          <p:nvPr/>
        </p:nvSpPr>
        <p:spPr>
          <a:xfrm>
            <a:off x="191791" y="5578543"/>
            <a:ext cx="8843152" cy="584775"/>
          </a:xfrm>
          <a:prstGeom prst="rect">
            <a:avLst/>
          </a:prstGeom>
          <a:noFill/>
        </p:spPr>
        <p:txBody>
          <a:bodyPr wrap="square" rtlCol="0">
            <a:spAutoFit/>
          </a:bodyPr>
          <a:lstStyle/>
          <a:p>
            <a:r>
              <a:rPr kumimoji="1" lang="en-US" altLang="ja-JP" sz="1600" dirty="0"/>
              <a:t>※</a:t>
            </a:r>
            <a:r>
              <a:rPr kumimoji="1" lang="ja-JP" altLang="en-US" sz="1600" dirty="0"/>
              <a:t>反復回数</a:t>
            </a:r>
            <a:r>
              <a:rPr kumimoji="1" lang="en-US" altLang="ja-JP" sz="1600" dirty="0"/>
              <a:t>20,000</a:t>
            </a:r>
            <a:r>
              <a:rPr kumimoji="1" lang="ja-JP" altLang="en-US" sz="1600" dirty="0"/>
              <a:t>、探索点数</a:t>
            </a:r>
            <a:r>
              <a:rPr kumimoji="1" lang="en-US" altLang="ja-JP" sz="1600" dirty="0"/>
              <a:t>100</a:t>
            </a:r>
          </a:p>
          <a:p>
            <a:r>
              <a:rPr kumimoji="1" lang="en-US" altLang="ja-JP" sz="1600" dirty="0"/>
              <a:t>※</a:t>
            </a:r>
            <a:r>
              <a:rPr kumimoji="1" lang="ja-JP" altLang="en-US" sz="1600" dirty="0"/>
              <a:t>ノート</a:t>
            </a:r>
            <a:r>
              <a:rPr kumimoji="1" lang="en-US" altLang="ja-JP" sz="1600" dirty="0"/>
              <a:t>PC</a:t>
            </a:r>
            <a:r>
              <a:rPr kumimoji="1" lang="ja-JP" altLang="en-US" sz="1600" dirty="0"/>
              <a:t>（</a:t>
            </a:r>
            <a:r>
              <a:rPr kumimoji="1" lang="en-US" altLang="ja-JP" sz="1600" dirty="0"/>
              <a:t>Intel Core i5-1145G7(2.60GHz)</a:t>
            </a:r>
            <a:r>
              <a:rPr kumimoji="1" lang="ja-JP" altLang="en-US" sz="1600" dirty="0"/>
              <a:t>、内蔵</a:t>
            </a:r>
            <a:r>
              <a:rPr kumimoji="1" lang="en-US" altLang="ja-JP" sz="1600" dirty="0"/>
              <a:t>GPU 11th Gen</a:t>
            </a:r>
            <a:r>
              <a:rPr kumimoji="1" lang="ja-JP" altLang="en-US" sz="1600" dirty="0"/>
              <a:t>）、</a:t>
            </a:r>
            <a:r>
              <a:rPr kumimoji="1" lang="en-US" altLang="ja-JP" sz="1600" dirty="0"/>
              <a:t>python</a:t>
            </a:r>
            <a:r>
              <a:rPr kumimoji="1" lang="ja-JP" altLang="en-US" sz="1600" dirty="0"/>
              <a:t>実装のもとで計算した</a:t>
            </a:r>
          </a:p>
        </p:txBody>
      </p:sp>
      <p:graphicFrame>
        <p:nvGraphicFramePr>
          <p:cNvPr id="8" name="表 7">
            <a:extLst>
              <a:ext uri="{FF2B5EF4-FFF2-40B4-BE49-F238E27FC236}">
                <a16:creationId xmlns:a16="http://schemas.microsoft.com/office/drawing/2014/main" id="{1A681685-CF01-4F92-8DD0-F45DB95DC60B}"/>
              </a:ext>
            </a:extLst>
          </p:cNvPr>
          <p:cNvGraphicFramePr>
            <a:graphicFrameLocks noGrp="1"/>
          </p:cNvGraphicFramePr>
          <p:nvPr>
            <p:extLst>
              <p:ext uri="{D42A27DB-BD31-4B8C-83A1-F6EECF244321}">
                <p14:modId xmlns:p14="http://schemas.microsoft.com/office/powerpoint/2010/main" val="847106668"/>
              </p:ext>
            </p:extLst>
          </p:nvPr>
        </p:nvGraphicFramePr>
        <p:xfrm>
          <a:off x="4494896" y="4841800"/>
          <a:ext cx="4909092" cy="670560"/>
        </p:xfrm>
        <a:graphic>
          <a:graphicData uri="http://schemas.openxmlformats.org/drawingml/2006/table">
            <a:tbl>
              <a:tblPr firstRow="1" bandRow="1">
                <a:tableStyleId>{5C22544A-7EE6-4342-B048-85BDC9FD1C3A}</a:tableStyleId>
              </a:tblPr>
              <a:tblGrid>
                <a:gridCol w="1636364">
                  <a:extLst>
                    <a:ext uri="{9D8B030D-6E8A-4147-A177-3AD203B41FA5}">
                      <a16:colId xmlns:a16="http://schemas.microsoft.com/office/drawing/2014/main" val="422137597"/>
                    </a:ext>
                  </a:extLst>
                </a:gridCol>
                <a:gridCol w="1636364">
                  <a:extLst>
                    <a:ext uri="{9D8B030D-6E8A-4147-A177-3AD203B41FA5}">
                      <a16:colId xmlns:a16="http://schemas.microsoft.com/office/drawing/2014/main" val="612450490"/>
                    </a:ext>
                  </a:extLst>
                </a:gridCol>
                <a:gridCol w="1636364">
                  <a:extLst>
                    <a:ext uri="{9D8B030D-6E8A-4147-A177-3AD203B41FA5}">
                      <a16:colId xmlns:a16="http://schemas.microsoft.com/office/drawing/2014/main" val="3219531441"/>
                    </a:ext>
                  </a:extLst>
                </a:gridCol>
              </a:tblGrid>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変動幅制約</a:t>
                      </a:r>
                      <a:endParaRPr kumimoji="1" lang="en-US" altLang="ja-JP"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設備特性制約</a:t>
                      </a:r>
                      <a:endParaRPr kumimoji="1" lang="en-US" altLang="ja-JP"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合計</a:t>
                      </a:r>
                      <a:endParaRPr kumimoji="1" lang="en-US" altLang="ja-JP"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50.2</a:t>
                      </a:r>
                      <a:endParaRPr kumimoji="1" lang="ja-JP" altLang="en-US"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32.5</a:t>
                      </a:r>
                      <a:endParaRPr kumimoji="1" lang="ja-JP" altLang="en-US"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82.7</a:t>
                      </a:r>
                      <a:endParaRPr kumimoji="1" lang="ja-JP" altLang="en-US"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4237924"/>
                  </a:ext>
                </a:extLst>
              </a:tr>
            </a:tbl>
          </a:graphicData>
        </a:graphic>
      </p:graphicFrame>
      <p:sp>
        <p:nvSpPr>
          <p:cNvPr id="10" name="テキスト ボックス 9">
            <a:extLst>
              <a:ext uri="{FF2B5EF4-FFF2-40B4-BE49-F238E27FC236}">
                <a16:creationId xmlns:a16="http://schemas.microsoft.com/office/drawing/2014/main" id="{E8941A25-1BF3-41F4-BBEA-5D56F62FDF42}"/>
              </a:ext>
            </a:extLst>
          </p:cNvPr>
          <p:cNvSpPr txBox="1"/>
          <p:nvPr/>
        </p:nvSpPr>
        <p:spPr>
          <a:xfrm>
            <a:off x="1572109" y="4884692"/>
            <a:ext cx="281810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Adaptive MOEA/D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最良解の制約違反量の内訳</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8EBBC1C5-05C8-4C38-A658-C3760F98153B}"/>
                  </a:ext>
                </a:extLst>
              </p:cNvPr>
              <p:cNvSpPr txBox="1"/>
              <p:nvPr/>
            </p:nvSpPr>
            <p:spPr>
              <a:xfrm>
                <a:off x="387488" y="3045826"/>
                <a:ext cx="235385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最良解の目的関数値</a:t>
                </a:r>
                <a14:m>
                  <m:oMath xmlns:m="http://schemas.openxmlformats.org/officeDocument/2006/math">
                    <m:r>
                      <a:rPr kumimoji="1" lang="en-US" altLang="ja-JP" b="0" i="1" smtClean="0">
                        <a:latin typeface="Cambria Math" panose="02040503050406030204" pitchFamily="18" charset="0"/>
                      </a:rPr>
                      <m:t>𝑓</m:t>
                    </m:r>
                  </m:oMath>
                </a14:m>
                <a:endParaRPr kumimoji="1" lang="ja-JP" altLang="en-US" dirty="0"/>
              </a:p>
            </p:txBody>
          </p:sp>
        </mc:Choice>
        <mc:Fallback xmlns="">
          <p:sp>
            <p:nvSpPr>
              <p:cNvPr id="12" name="テキスト ボックス 11">
                <a:extLst>
                  <a:ext uri="{FF2B5EF4-FFF2-40B4-BE49-F238E27FC236}">
                    <a16:creationId xmlns:a16="http://schemas.microsoft.com/office/drawing/2014/main" id="{8EBBC1C5-05C8-4C38-A658-C3760F98153B}"/>
                  </a:ext>
                </a:extLst>
              </p:cNvPr>
              <p:cNvSpPr txBox="1">
                <a:spLocks noRot="1" noChangeAspect="1" noMove="1" noResize="1" noEditPoints="1" noAdjustHandles="1" noChangeArrowheads="1" noChangeShapeType="1" noTextEdit="1"/>
              </p:cNvSpPr>
              <p:nvPr/>
            </p:nvSpPr>
            <p:spPr>
              <a:xfrm>
                <a:off x="387488" y="3045826"/>
                <a:ext cx="2353850" cy="369332"/>
              </a:xfrm>
              <a:prstGeom prst="rect">
                <a:avLst/>
              </a:prstGeom>
              <a:blipFill>
                <a:blip r:embed="rId2"/>
                <a:stretch>
                  <a:fillRect l="-2332" t="-10000" r="-518" b="-26667"/>
                </a:stretch>
              </a:blipFill>
            </p:spPr>
            <p:txBody>
              <a:bodyPr/>
              <a:lstStyle/>
              <a:p>
                <a:r>
                  <a:rPr lang="ja-JP" altLang="en-US">
                    <a:noFill/>
                  </a:rPr>
                  <a:t> </a:t>
                </a:r>
              </a:p>
            </p:txBody>
          </p:sp>
        </mc:Fallback>
      </mc:AlternateContent>
      <p:sp>
        <p:nvSpPr>
          <p:cNvPr id="13" name="正方形/長方形 12">
            <a:extLst>
              <a:ext uri="{FF2B5EF4-FFF2-40B4-BE49-F238E27FC236}">
                <a16:creationId xmlns:a16="http://schemas.microsoft.com/office/drawing/2014/main" id="{DD1FCD76-BF57-4410-B17A-0A6FCBE0D34F}"/>
              </a:ext>
            </a:extLst>
          </p:cNvPr>
          <p:cNvSpPr/>
          <p:nvPr/>
        </p:nvSpPr>
        <p:spPr>
          <a:xfrm>
            <a:off x="3063321" y="2162844"/>
            <a:ext cx="2152650" cy="72695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Adaptive MOEA/D</a:t>
            </a:r>
          </a:p>
        </p:txBody>
      </p:sp>
      <p:cxnSp>
        <p:nvCxnSpPr>
          <p:cNvPr id="15" name="直線コネクタ 14">
            <a:extLst>
              <a:ext uri="{FF2B5EF4-FFF2-40B4-BE49-F238E27FC236}">
                <a16:creationId xmlns:a16="http://schemas.microsoft.com/office/drawing/2014/main" id="{77801D32-C332-48F0-A240-5948EB7B7636}"/>
              </a:ext>
            </a:extLst>
          </p:cNvPr>
          <p:cNvCxnSpPr>
            <a:cxnSpLocks/>
          </p:cNvCxnSpPr>
          <p:nvPr/>
        </p:nvCxnSpPr>
        <p:spPr>
          <a:xfrm>
            <a:off x="224291" y="3447971"/>
            <a:ext cx="1136582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2FC99B87-90D7-4D67-B681-A4CBCC95FA89}"/>
              </a:ext>
            </a:extLst>
          </p:cNvPr>
          <p:cNvSpPr txBox="1"/>
          <p:nvPr/>
        </p:nvSpPr>
        <p:spPr>
          <a:xfrm>
            <a:off x="800422" y="3581888"/>
            <a:ext cx="1527982"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可能解の獲得</a:t>
            </a:r>
          </a:p>
        </p:txBody>
      </p:sp>
      <p:sp>
        <p:nvSpPr>
          <p:cNvPr id="18" name="正方形/長方形 17">
            <a:extLst>
              <a:ext uri="{FF2B5EF4-FFF2-40B4-BE49-F238E27FC236}">
                <a16:creationId xmlns:a16="http://schemas.microsoft.com/office/drawing/2014/main" id="{82397EF7-EBB0-4041-99BA-2F85E97D0DE2}"/>
              </a:ext>
            </a:extLst>
          </p:cNvPr>
          <p:cNvSpPr/>
          <p:nvPr/>
        </p:nvSpPr>
        <p:spPr>
          <a:xfrm>
            <a:off x="5296934" y="2564757"/>
            <a:ext cx="2052637" cy="3248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b="1" dirty="0"/>
              <a:t>適応型</a:t>
            </a:r>
            <a:r>
              <a:rPr kumimoji="1" lang="en-US" altLang="ja-JP" sz="1800" b="1" dirty="0"/>
              <a:t>PSO</a:t>
            </a:r>
          </a:p>
        </p:txBody>
      </p:sp>
      <p:sp>
        <p:nvSpPr>
          <p:cNvPr id="19" name="正方形/長方形 18">
            <a:extLst>
              <a:ext uri="{FF2B5EF4-FFF2-40B4-BE49-F238E27FC236}">
                <a16:creationId xmlns:a16="http://schemas.microsoft.com/office/drawing/2014/main" id="{52CA9C2B-7CD1-403B-AE6A-E2A20AB08756}"/>
              </a:ext>
            </a:extLst>
          </p:cNvPr>
          <p:cNvSpPr/>
          <p:nvPr/>
        </p:nvSpPr>
        <p:spPr>
          <a:xfrm>
            <a:off x="7389592" y="2564757"/>
            <a:ext cx="2052637" cy="3248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b="1" dirty="0"/>
              <a:t>JADE</a:t>
            </a:r>
          </a:p>
        </p:txBody>
      </p:sp>
      <p:sp>
        <p:nvSpPr>
          <p:cNvPr id="20" name="正方形/長方形 19">
            <a:extLst>
              <a:ext uri="{FF2B5EF4-FFF2-40B4-BE49-F238E27FC236}">
                <a16:creationId xmlns:a16="http://schemas.microsoft.com/office/drawing/2014/main" id="{1F388E4C-4B83-40DC-980C-42C8EEBE5284}"/>
              </a:ext>
            </a:extLst>
          </p:cNvPr>
          <p:cNvSpPr/>
          <p:nvPr/>
        </p:nvSpPr>
        <p:spPr>
          <a:xfrm>
            <a:off x="5296934" y="2165415"/>
            <a:ext cx="6233848" cy="35323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b="1" dirty="0"/>
              <a:t>Feasibility Rule</a:t>
            </a:r>
          </a:p>
        </p:txBody>
      </p:sp>
      <p:sp>
        <p:nvSpPr>
          <p:cNvPr id="21" name="正方形/長方形 20">
            <a:extLst>
              <a:ext uri="{FF2B5EF4-FFF2-40B4-BE49-F238E27FC236}">
                <a16:creationId xmlns:a16="http://schemas.microsoft.com/office/drawing/2014/main" id="{A58DF1C4-96A1-413D-8FE5-B1BF7751598B}"/>
              </a:ext>
            </a:extLst>
          </p:cNvPr>
          <p:cNvSpPr/>
          <p:nvPr/>
        </p:nvSpPr>
        <p:spPr>
          <a:xfrm>
            <a:off x="9478145" y="2564757"/>
            <a:ext cx="2052637" cy="3248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b="1" dirty="0"/>
              <a:t>SHADE</a:t>
            </a:r>
          </a:p>
        </p:txBody>
      </p:sp>
      <p:sp>
        <p:nvSpPr>
          <p:cNvPr id="23" name="テキスト ボックス 22">
            <a:extLst>
              <a:ext uri="{FF2B5EF4-FFF2-40B4-BE49-F238E27FC236}">
                <a16:creationId xmlns:a16="http://schemas.microsoft.com/office/drawing/2014/main" id="{ACBD5A58-B325-40C0-9E2E-A84B7E994282}"/>
              </a:ext>
            </a:extLst>
          </p:cNvPr>
          <p:cNvSpPr txBox="1"/>
          <p:nvPr/>
        </p:nvSpPr>
        <p:spPr>
          <a:xfrm>
            <a:off x="1010415" y="4190014"/>
            <a:ext cx="110799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計算時間</a:t>
            </a:r>
          </a:p>
        </p:txBody>
      </p:sp>
      <p:sp>
        <p:nvSpPr>
          <p:cNvPr id="26" name="テキスト ボックス 25">
            <a:extLst>
              <a:ext uri="{FF2B5EF4-FFF2-40B4-BE49-F238E27FC236}">
                <a16:creationId xmlns:a16="http://schemas.microsoft.com/office/drawing/2014/main" id="{D1865DDB-99DA-4BB5-B95E-9E3F7E9AE6F7}"/>
              </a:ext>
            </a:extLst>
          </p:cNvPr>
          <p:cNvSpPr txBox="1"/>
          <p:nvPr/>
        </p:nvSpPr>
        <p:spPr>
          <a:xfrm>
            <a:off x="3630532" y="3040589"/>
            <a:ext cx="101822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338,883</a:t>
            </a:r>
            <a:endParaRPr kumimoji="1" lang="ja-JP" altLang="en-US" sz="1800" dirty="0"/>
          </a:p>
        </p:txBody>
      </p:sp>
      <p:sp>
        <p:nvSpPr>
          <p:cNvPr id="27" name="テキスト ボックス 26">
            <a:extLst>
              <a:ext uri="{FF2B5EF4-FFF2-40B4-BE49-F238E27FC236}">
                <a16:creationId xmlns:a16="http://schemas.microsoft.com/office/drawing/2014/main" id="{33C10527-2939-41FD-B639-83479990A999}"/>
              </a:ext>
            </a:extLst>
          </p:cNvPr>
          <p:cNvSpPr txBox="1"/>
          <p:nvPr/>
        </p:nvSpPr>
        <p:spPr>
          <a:xfrm>
            <a:off x="5814138" y="3042895"/>
            <a:ext cx="101822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solidFill>
                  <a:schemeClr val="tx1"/>
                </a:solidFill>
              </a:rPr>
              <a:t>527,177</a:t>
            </a:r>
            <a:endParaRPr kumimoji="1" lang="ja-JP" altLang="en-US" sz="1800" dirty="0">
              <a:solidFill>
                <a:schemeClr val="tx1"/>
              </a:solidFill>
            </a:endParaRPr>
          </a:p>
        </p:txBody>
      </p:sp>
      <p:sp>
        <p:nvSpPr>
          <p:cNvPr id="28" name="テキスト ボックス 27">
            <a:extLst>
              <a:ext uri="{FF2B5EF4-FFF2-40B4-BE49-F238E27FC236}">
                <a16:creationId xmlns:a16="http://schemas.microsoft.com/office/drawing/2014/main" id="{6DE53197-D577-4DFE-8B10-FB6CF9068879}"/>
              </a:ext>
            </a:extLst>
          </p:cNvPr>
          <p:cNvSpPr txBox="1"/>
          <p:nvPr/>
        </p:nvSpPr>
        <p:spPr>
          <a:xfrm>
            <a:off x="7759060" y="3035270"/>
            <a:ext cx="133882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solidFill>
                  <a:srgbClr val="FF0000"/>
                </a:solidFill>
              </a:rPr>
              <a:t>417,427.50</a:t>
            </a:r>
            <a:endParaRPr kumimoji="1" lang="ja-JP" altLang="en-US" sz="1800" dirty="0">
              <a:solidFill>
                <a:srgbClr val="FF0000"/>
              </a:solidFill>
            </a:endParaRPr>
          </a:p>
        </p:txBody>
      </p:sp>
      <p:sp>
        <p:nvSpPr>
          <p:cNvPr id="29" name="テキスト ボックス 28">
            <a:extLst>
              <a:ext uri="{FF2B5EF4-FFF2-40B4-BE49-F238E27FC236}">
                <a16:creationId xmlns:a16="http://schemas.microsoft.com/office/drawing/2014/main" id="{0326990C-E28F-4FDF-9C95-EBD3489723BD}"/>
              </a:ext>
            </a:extLst>
          </p:cNvPr>
          <p:cNvSpPr txBox="1"/>
          <p:nvPr/>
        </p:nvSpPr>
        <p:spPr>
          <a:xfrm>
            <a:off x="9835049" y="3038012"/>
            <a:ext cx="133882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solidFill>
                  <a:srgbClr val="FF0000"/>
                </a:solidFill>
              </a:rPr>
              <a:t>417,427.49</a:t>
            </a:r>
            <a:endParaRPr kumimoji="1" lang="ja-JP" altLang="en-US" sz="1800" dirty="0">
              <a:solidFill>
                <a:srgbClr val="FF0000"/>
              </a:solidFill>
            </a:endParaRPr>
          </a:p>
        </p:txBody>
      </p:sp>
      <p:sp>
        <p:nvSpPr>
          <p:cNvPr id="30" name="テキスト ボックス 29">
            <a:extLst>
              <a:ext uri="{FF2B5EF4-FFF2-40B4-BE49-F238E27FC236}">
                <a16:creationId xmlns:a16="http://schemas.microsoft.com/office/drawing/2014/main" id="{08E3D8FF-9439-471F-8FBE-4DEA49B04F33}"/>
              </a:ext>
            </a:extLst>
          </p:cNvPr>
          <p:cNvSpPr txBox="1"/>
          <p:nvPr/>
        </p:nvSpPr>
        <p:spPr>
          <a:xfrm>
            <a:off x="3954338" y="3581976"/>
            <a:ext cx="37061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t>
            </a:r>
            <a:endParaRPr kumimoji="1" lang="ja-JP" altLang="en-US" sz="1800" dirty="0"/>
          </a:p>
        </p:txBody>
      </p:sp>
      <p:sp>
        <p:nvSpPr>
          <p:cNvPr id="31" name="テキスト ボックス 30">
            <a:extLst>
              <a:ext uri="{FF2B5EF4-FFF2-40B4-BE49-F238E27FC236}">
                <a16:creationId xmlns:a16="http://schemas.microsoft.com/office/drawing/2014/main" id="{7FCF62CB-58D4-4EC8-9148-03A11C5E4ED9}"/>
              </a:ext>
            </a:extLst>
          </p:cNvPr>
          <p:cNvSpPr txBox="1"/>
          <p:nvPr/>
        </p:nvSpPr>
        <p:spPr>
          <a:xfrm>
            <a:off x="6115502" y="3578034"/>
            <a:ext cx="41549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solidFill>
                  <a:srgbClr val="FF0000"/>
                </a:solidFill>
              </a:rPr>
              <a:t>〇</a:t>
            </a:r>
            <a:endParaRPr kumimoji="1" lang="ja-JP" altLang="en-US" sz="1800" dirty="0">
              <a:solidFill>
                <a:srgbClr val="FF0000"/>
              </a:solidFill>
            </a:endParaRPr>
          </a:p>
        </p:txBody>
      </p:sp>
      <p:sp>
        <p:nvSpPr>
          <p:cNvPr id="32" name="テキスト ボックス 31">
            <a:extLst>
              <a:ext uri="{FF2B5EF4-FFF2-40B4-BE49-F238E27FC236}">
                <a16:creationId xmlns:a16="http://schemas.microsoft.com/office/drawing/2014/main" id="{E6841778-955A-4EDA-B88D-A1A58BE254EC}"/>
              </a:ext>
            </a:extLst>
          </p:cNvPr>
          <p:cNvSpPr txBox="1"/>
          <p:nvPr/>
        </p:nvSpPr>
        <p:spPr>
          <a:xfrm>
            <a:off x="8220725" y="3586105"/>
            <a:ext cx="41549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solidFill>
                  <a:srgbClr val="FF0000"/>
                </a:solidFill>
              </a:rPr>
              <a:t>〇</a:t>
            </a:r>
            <a:endParaRPr kumimoji="1" lang="ja-JP" altLang="en-US" sz="1800" dirty="0">
              <a:solidFill>
                <a:srgbClr val="FF0000"/>
              </a:solidFill>
            </a:endParaRPr>
          </a:p>
        </p:txBody>
      </p:sp>
      <p:sp>
        <p:nvSpPr>
          <p:cNvPr id="33" name="テキスト ボックス 32">
            <a:extLst>
              <a:ext uri="{FF2B5EF4-FFF2-40B4-BE49-F238E27FC236}">
                <a16:creationId xmlns:a16="http://schemas.microsoft.com/office/drawing/2014/main" id="{E02C6821-EB95-404A-9440-488A02AF0287}"/>
              </a:ext>
            </a:extLst>
          </p:cNvPr>
          <p:cNvSpPr txBox="1"/>
          <p:nvPr/>
        </p:nvSpPr>
        <p:spPr>
          <a:xfrm>
            <a:off x="10296714" y="3589415"/>
            <a:ext cx="41549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solidFill>
                  <a:srgbClr val="FF0000"/>
                </a:solidFill>
              </a:rPr>
              <a:t>〇</a:t>
            </a:r>
            <a:endParaRPr kumimoji="1" lang="ja-JP" altLang="en-US" sz="1800" dirty="0">
              <a:solidFill>
                <a:srgbClr val="FF0000"/>
              </a:solidFill>
            </a:endParaRPr>
          </a:p>
        </p:txBody>
      </p:sp>
      <p:sp>
        <p:nvSpPr>
          <p:cNvPr id="34" name="テキスト ボックス 33">
            <a:extLst>
              <a:ext uri="{FF2B5EF4-FFF2-40B4-BE49-F238E27FC236}">
                <a16:creationId xmlns:a16="http://schemas.microsoft.com/office/drawing/2014/main" id="{0F1D640D-E240-4F77-A394-49D0AB10DD04}"/>
              </a:ext>
            </a:extLst>
          </p:cNvPr>
          <p:cNvSpPr txBox="1"/>
          <p:nvPr/>
        </p:nvSpPr>
        <p:spPr>
          <a:xfrm>
            <a:off x="3682629" y="4184561"/>
            <a:ext cx="91403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22.9min</a:t>
            </a:r>
            <a:endParaRPr kumimoji="1" lang="ja-JP" altLang="en-US" sz="1600" dirty="0"/>
          </a:p>
        </p:txBody>
      </p:sp>
      <p:sp>
        <p:nvSpPr>
          <p:cNvPr id="35" name="テキスト ボックス 34">
            <a:extLst>
              <a:ext uri="{FF2B5EF4-FFF2-40B4-BE49-F238E27FC236}">
                <a16:creationId xmlns:a16="http://schemas.microsoft.com/office/drawing/2014/main" id="{730EA1FE-32B8-4D0F-9E1F-8A4E81AF1487}"/>
              </a:ext>
            </a:extLst>
          </p:cNvPr>
          <p:cNvSpPr txBox="1"/>
          <p:nvPr/>
        </p:nvSpPr>
        <p:spPr>
          <a:xfrm>
            <a:off x="5866234" y="4041686"/>
            <a:ext cx="91403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10.6min</a:t>
            </a:r>
            <a:endParaRPr kumimoji="1" lang="ja-JP" altLang="en-US" sz="1600" dirty="0"/>
          </a:p>
        </p:txBody>
      </p:sp>
      <p:sp>
        <p:nvSpPr>
          <p:cNvPr id="36" name="テキスト ボックス 35">
            <a:extLst>
              <a:ext uri="{FF2B5EF4-FFF2-40B4-BE49-F238E27FC236}">
                <a16:creationId xmlns:a16="http://schemas.microsoft.com/office/drawing/2014/main" id="{D171BCA7-30F0-4C39-B095-55E386E7C271}"/>
              </a:ext>
            </a:extLst>
          </p:cNvPr>
          <p:cNvSpPr txBox="1"/>
          <p:nvPr/>
        </p:nvSpPr>
        <p:spPr>
          <a:xfrm>
            <a:off x="8049840" y="4041686"/>
            <a:ext cx="91403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21.4min</a:t>
            </a:r>
            <a:endParaRPr kumimoji="1" lang="ja-JP" altLang="en-US" sz="1600" dirty="0"/>
          </a:p>
        </p:txBody>
      </p:sp>
      <p:sp>
        <p:nvSpPr>
          <p:cNvPr id="37" name="テキスト ボックス 36">
            <a:extLst>
              <a:ext uri="{FF2B5EF4-FFF2-40B4-BE49-F238E27FC236}">
                <a16:creationId xmlns:a16="http://schemas.microsoft.com/office/drawing/2014/main" id="{3E1D8978-FB49-4EF2-B587-0EBA600D36A6}"/>
              </a:ext>
            </a:extLst>
          </p:cNvPr>
          <p:cNvSpPr txBox="1"/>
          <p:nvPr/>
        </p:nvSpPr>
        <p:spPr>
          <a:xfrm>
            <a:off x="10055752" y="4041686"/>
            <a:ext cx="91403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14.3min</a:t>
            </a:r>
            <a:endParaRPr kumimoji="1" lang="ja-JP" altLang="en-US" sz="1600" dirty="0"/>
          </a:p>
        </p:txBody>
      </p:sp>
      <p:sp>
        <p:nvSpPr>
          <p:cNvPr id="38" name="テキスト ボックス 37">
            <a:extLst>
              <a:ext uri="{FF2B5EF4-FFF2-40B4-BE49-F238E27FC236}">
                <a16:creationId xmlns:a16="http://schemas.microsoft.com/office/drawing/2014/main" id="{6269BCD7-0EDF-4134-BD08-D8D557BEEF59}"/>
              </a:ext>
            </a:extLst>
          </p:cNvPr>
          <p:cNvSpPr txBox="1"/>
          <p:nvPr/>
        </p:nvSpPr>
        <p:spPr>
          <a:xfrm>
            <a:off x="5458269" y="4299064"/>
            <a:ext cx="172996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t>
            </a:r>
            <a:r>
              <a:rPr kumimoji="1" lang="ja-JP" altLang="en-US" sz="1600" dirty="0"/>
              <a:t>可能解は</a:t>
            </a:r>
            <a:r>
              <a:rPr kumimoji="1" lang="en-US" altLang="ja-JP" sz="1600" dirty="0"/>
              <a:t>3.6min)</a:t>
            </a:r>
            <a:endParaRPr kumimoji="1" lang="ja-JP" altLang="en-US" sz="1600" dirty="0"/>
          </a:p>
        </p:txBody>
      </p:sp>
      <p:sp>
        <p:nvSpPr>
          <p:cNvPr id="39" name="テキスト ボックス 38">
            <a:extLst>
              <a:ext uri="{FF2B5EF4-FFF2-40B4-BE49-F238E27FC236}">
                <a16:creationId xmlns:a16="http://schemas.microsoft.com/office/drawing/2014/main" id="{DCA923CF-BA6F-4E2F-9964-7DC2CEC04A42}"/>
              </a:ext>
            </a:extLst>
          </p:cNvPr>
          <p:cNvSpPr txBox="1"/>
          <p:nvPr/>
        </p:nvSpPr>
        <p:spPr>
          <a:xfrm>
            <a:off x="7676340" y="4315260"/>
            <a:ext cx="166103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solidFill>
                  <a:srgbClr val="FF0000"/>
                </a:solidFill>
              </a:rPr>
              <a:t>(</a:t>
            </a:r>
            <a:r>
              <a:rPr kumimoji="1" lang="ja-JP" altLang="en-US" sz="1600" dirty="0">
                <a:solidFill>
                  <a:srgbClr val="FF0000"/>
                </a:solidFill>
              </a:rPr>
              <a:t>可能解は</a:t>
            </a:r>
            <a:r>
              <a:rPr kumimoji="1" lang="en-US" altLang="ja-JP" sz="1600" dirty="0">
                <a:solidFill>
                  <a:srgbClr val="FF0000"/>
                </a:solidFill>
              </a:rPr>
              <a:t>22sec)</a:t>
            </a:r>
            <a:endParaRPr kumimoji="1" lang="ja-JP" altLang="en-US" sz="1600" dirty="0">
              <a:solidFill>
                <a:srgbClr val="FF0000"/>
              </a:solidFill>
            </a:endParaRPr>
          </a:p>
        </p:txBody>
      </p:sp>
      <p:sp>
        <p:nvSpPr>
          <p:cNvPr id="40" name="テキスト ボックス 39">
            <a:extLst>
              <a:ext uri="{FF2B5EF4-FFF2-40B4-BE49-F238E27FC236}">
                <a16:creationId xmlns:a16="http://schemas.microsoft.com/office/drawing/2014/main" id="{8B02F3F1-51F7-4441-96F8-E850C33C8F05}"/>
              </a:ext>
            </a:extLst>
          </p:cNvPr>
          <p:cNvSpPr txBox="1"/>
          <p:nvPr/>
        </p:nvSpPr>
        <p:spPr>
          <a:xfrm>
            <a:off x="9767779" y="4336704"/>
            <a:ext cx="1547218"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solidFill>
                  <a:srgbClr val="FF0000"/>
                </a:solidFill>
              </a:rPr>
              <a:t>(</a:t>
            </a:r>
            <a:r>
              <a:rPr kumimoji="1" lang="ja-JP" altLang="en-US" sz="1600" dirty="0">
                <a:solidFill>
                  <a:srgbClr val="FF0000"/>
                </a:solidFill>
              </a:rPr>
              <a:t>可能解は</a:t>
            </a:r>
            <a:r>
              <a:rPr kumimoji="1" lang="en-US" altLang="ja-JP" sz="1600" dirty="0">
                <a:solidFill>
                  <a:srgbClr val="FF0000"/>
                </a:solidFill>
              </a:rPr>
              <a:t>7sec)</a:t>
            </a:r>
            <a:endParaRPr kumimoji="1" lang="ja-JP" altLang="en-US" sz="1600" dirty="0">
              <a:solidFill>
                <a:srgbClr val="FF0000"/>
              </a:solidFill>
            </a:endParaRPr>
          </a:p>
        </p:txBody>
      </p:sp>
      <p:cxnSp>
        <p:nvCxnSpPr>
          <p:cNvPr id="41" name="直線コネクタ 40">
            <a:extLst>
              <a:ext uri="{FF2B5EF4-FFF2-40B4-BE49-F238E27FC236}">
                <a16:creationId xmlns:a16="http://schemas.microsoft.com/office/drawing/2014/main" id="{77F99FAF-1C99-48E6-902A-8A5D9F27EDA1}"/>
              </a:ext>
            </a:extLst>
          </p:cNvPr>
          <p:cNvCxnSpPr>
            <a:cxnSpLocks/>
          </p:cNvCxnSpPr>
          <p:nvPr/>
        </p:nvCxnSpPr>
        <p:spPr>
          <a:xfrm>
            <a:off x="224291" y="3974487"/>
            <a:ext cx="1136582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ADE65737-EBC2-4685-8F5D-6256519D4E33}"/>
              </a:ext>
            </a:extLst>
          </p:cNvPr>
          <p:cNvCxnSpPr>
            <a:cxnSpLocks/>
          </p:cNvCxnSpPr>
          <p:nvPr/>
        </p:nvCxnSpPr>
        <p:spPr>
          <a:xfrm>
            <a:off x="224291" y="4675258"/>
            <a:ext cx="1136582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4320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ィカル ユーザー インターフェイス, グラフ, ヒストグラム&#10;&#10;自動的に生成された説明">
            <a:extLst>
              <a:ext uri="{FF2B5EF4-FFF2-40B4-BE49-F238E27FC236}">
                <a16:creationId xmlns:a16="http://schemas.microsoft.com/office/drawing/2014/main" id="{695BDD95-3F90-4DEC-BF01-2248DC5CBC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9" y="3074965"/>
            <a:ext cx="2958075" cy="1950324"/>
          </a:xfrm>
          <a:prstGeom prst="rect">
            <a:avLst/>
          </a:prstGeom>
        </p:spPr>
      </p:pic>
      <p:pic>
        <p:nvPicPr>
          <p:cNvPr id="4" name="図 3" descr="グラフ, 折れ線グラフ&#10;&#10;自動的に生成された説明">
            <a:extLst>
              <a:ext uri="{FF2B5EF4-FFF2-40B4-BE49-F238E27FC236}">
                <a16:creationId xmlns:a16="http://schemas.microsoft.com/office/drawing/2014/main" id="{2DF42ACF-EC3B-4003-9DD9-AC481D2B1E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367" y="3094014"/>
            <a:ext cx="2929182" cy="1931274"/>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16</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探索性能：最良解の推移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制約削減優先は、</a:t>
            </a:r>
            <a:r>
              <a:rPr lang="en-US" altLang="ja-JP" sz="2800" dirty="0"/>
              <a:t>MOEA/D</a:t>
            </a:r>
            <a:r>
              <a:rPr lang="ja-JP" altLang="en-US" sz="2800" dirty="0"/>
              <a:t>よりも少ない計算時間で可能解が得られた。</a:t>
            </a:r>
            <a:endParaRPr lang="en-US" altLang="ja-JP" sz="2800" dirty="0"/>
          </a:p>
          <a:p>
            <a:pPr lvl="1">
              <a:defRPr/>
            </a:pPr>
            <a:r>
              <a:rPr lang="en-US" altLang="ja-JP" sz="2400" dirty="0"/>
              <a:t>PSO</a:t>
            </a:r>
            <a:r>
              <a:rPr lang="ja-JP" altLang="en-US" sz="2400" dirty="0"/>
              <a:t>は可能解獲得後、少しずつ解が改善する</a:t>
            </a:r>
            <a:endParaRPr lang="en-US" altLang="ja-JP" sz="2400" dirty="0"/>
          </a:p>
          <a:p>
            <a:pPr lvl="1">
              <a:defRPr/>
            </a:pPr>
            <a:r>
              <a:rPr lang="en-US" altLang="ja-JP" sz="2400" dirty="0"/>
              <a:t>DE</a:t>
            </a:r>
            <a:r>
              <a:rPr lang="ja-JP" altLang="en-US" sz="2400" dirty="0"/>
              <a:t>は早期に可能解獲得し、解を大きく改善する（特に</a:t>
            </a:r>
            <a:r>
              <a:rPr lang="en-US" altLang="ja-JP" sz="2400" dirty="0"/>
              <a:t>SHADE</a:t>
            </a:r>
            <a:r>
              <a:rPr lang="ja-JP" altLang="en-US" sz="2400" dirty="0"/>
              <a:t>は最も良い）</a:t>
            </a:r>
            <a:endParaRPr lang="en-US" altLang="ja-JP" sz="2400" dirty="0"/>
          </a:p>
        </p:txBody>
      </p:sp>
      <p:sp>
        <p:nvSpPr>
          <p:cNvPr id="56" name="テキスト ボックス 55">
            <a:extLst>
              <a:ext uri="{FF2B5EF4-FFF2-40B4-BE49-F238E27FC236}">
                <a16:creationId xmlns:a16="http://schemas.microsoft.com/office/drawing/2014/main" id="{5317B621-6ABA-41B4-B318-2C02BE0411C5}"/>
              </a:ext>
            </a:extLst>
          </p:cNvPr>
          <p:cNvSpPr txBox="1"/>
          <p:nvPr/>
        </p:nvSpPr>
        <p:spPr>
          <a:xfrm>
            <a:off x="3176879" y="2741409"/>
            <a:ext cx="2860894" cy="307777"/>
          </a:xfrm>
          <a:prstGeom prst="rect">
            <a:avLst/>
          </a:prstGeom>
          <a:noFill/>
        </p:spPr>
        <p:txBody>
          <a:bodyPr wrap="square" rtlCol="0">
            <a:spAutoFit/>
          </a:bodyPr>
          <a:lstStyle/>
          <a:p>
            <a:pPr algn="ctr"/>
            <a:r>
              <a:rPr kumimoji="1" lang="ja-JP" altLang="en-US" sz="1400" b="1" dirty="0"/>
              <a:t>適応型</a:t>
            </a:r>
            <a:r>
              <a:rPr kumimoji="1" lang="en-US" altLang="ja-JP" sz="1400" b="1" dirty="0"/>
              <a:t>PSO + Feasibility Rule</a:t>
            </a:r>
            <a:endParaRPr kumimoji="1" lang="ja-JP" altLang="en-US" sz="1400" b="1" dirty="0"/>
          </a:p>
        </p:txBody>
      </p:sp>
      <p:sp>
        <p:nvSpPr>
          <p:cNvPr id="57" name="テキスト ボックス 56">
            <a:extLst>
              <a:ext uri="{FF2B5EF4-FFF2-40B4-BE49-F238E27FC236}">
                <a16:creationId xmlns:a16="http://schemas.microsoft.com/office/drawing/2014/main" id="{9DF164C9-AF0C-41DC-BBBF-D0F865038797}"/>
              </a:ext>
            </a:extLst>
          </p:cNvPr>
          <p:cNvSpPr txBox="1"/>
          <p:nvPr/>
        </p:nvSpPr>
        <p:spPr>
          <a:xfrm>
            <a:off x="619843" y="2726020"/>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4" y="-20412"/>
            <a:ext cx="9071953"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a:t>
            </a:r>
            <a:endParaRPr kumimoji="1" lang="en-US" altLang="ja-JP" sz="1600" b="1" dirty="0">
              <a:solidFill>
                <a:schemeClr val="bg1"/>
              </a:solidFill>
            </a:endParaRP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2A016CD5-8B79-45C0-92B9-01AC5E479C53}"/>
                  </a:ext>
                </a:extLst>
              </p:cNvPr>
              <p:cNvSpPr txBox="1"/>
              <p:nvPr/>
            </p:nvSpPr>
            <p:spPr>
              <a:xfrm>
                <a:off x="359893" y="5063543"/>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338,883</a:t>
                </a:r>
                <a:endParaRPr kumimoji="1" lang="ja-JP" altLang="en-US" sz="1400" dirty="0"/>
              </a:p>
            </p:txBody>
          </p:sp>
        </mc:Choice>
        <mc:Fallback xmlns="">
          <p:sp>
            <p:nvSpPr>
              <p:cNvPr id="22" name="テキスト ボックス 21">
                <a:extLst>
                  <a:ext uri="{FF2B5EF4-FFF2-40B4-BE49-F238E27FC236}">
                    <a16:creationId xmlns:a16="http://schemas.microsoft.com/office/drawing/2014/main" id="{2A016CD5-8B79-45C0-92B9-01AC5E479C53}"/>
                  </a:ext>
                </a:extLst>
              </p:cNvPr>
              <p:cNvSpPr txBox="1">
                <a:spLocks noRot="1" noChangeAspect="1" noMove="1" noResize="1" noEditPoints="1" noAdjustHandles="1" noChangeArrowheads="1" noChangeShapeType="1" noTextEdit="1"/>
              </p:cNvSpPr>
              <p:nvPr/>
            </p:nvSpPr>
            <p:spPr>
              <a:xfrm>
                <a:off x="359893" y="5063543"/>
                <a:ext cx="2326627" cy="307777"/>
              </a:xfrm>
              <a:prstGeom prst="rect">
                <a:avLst/>
              </a:prstGeom>
              <a:blipFill>
                <a:blip r:embed="rId4"/>
                <a:stretch>
                  <a:fillRect l="-785" t="-4000" b="-22000"/>
                </a:stretch>
              </a:blipFill>
            </p:spPr>
            <p:txBody>
              <a:bodyPr/>
              <a:lstStyle/>
              <a:p>
                <a:r>
                  <a:rPr lang="ja-JP" altLang="en-US">
                    <a:noFill/>
                  </a:rPr>
                  <a:t> </a:t>
                </a:r>
              </a:p>
            </p:txBody>
          </p:sp>
        </mc:Fallback>
      </mc:AlternateContent>
      <p:sp>
        <p:nvSpPr>
          <p:cNvPr id="24" name="テキスト ボックス 23">
            <a:extLst>
              <a:ext uri="{FF2B5EF4-FFF2-40B4-BE49-F238E27FC236}">
                <a16:creationId xmlns:a16="http://schemas.microsoft.com/office/drawing/2014/main" id="{5E181240-DB3D-4005-A773-80A903163723}"/>
              </a:ext>
            </a:extLst>
          </p:cNvPr>
          <p:cNvSpPr txBox="1"/>
          <p:nvPr/>
        </p:nvSpPr>
        <p:spPr>
          <a:xfrm>
            <a:off x="6585547" y="6356350"/>
            <a:ext cx="2382836" cy="307777"/>
          </a:xfrm>
          <a:prstGeom prst="rect">
            <a:avLst/>
          </a:prstGeom>
          <a:noFill/>
        </p:spPr>
        <p:txBody>
          <a:bodyPr wrap="square" rtlCol="0">
            <a:spAutoFit/>
          </a:bodyPr>
          <a:lstStyle/>
          <a:p>
            <a:pPr algn="ctr"/>
            <a:r>
              <a:rPr kumimoji="1" lang="ja-JP" altLang="en-US" sz="1400" dirty="0"/>
              <a:t>線が消えている地点が値が</a:t>
            </a:r>
            <a:r>
              <a:rPr kumimoji="1" lang="en-US" altLang="ja-JP" sz="1400" dirty="0"/>
              <a:t>0</a:t>
            </a:r>
            <a:endParaRPr kumimoji="1" lang="ja-JP" altLang="en-US" sz="1400" dirty="0"/>
          </a:p>
        </p:txBody>
      </p:sp>
      <p:pic>
        <p:nvPicPr>
          <p:cNvPr id="5" name="図 4" descr="グラフ&#10;&#10;自動的に生成された説明">
            <a:extLst>
              <a:ext uri="{FF2B5EF4-FFF2-40B4-BE49-F238E27FC236}">
                <a16:creationId xmlns:a16="http://schemas.microsoft.com/office/drawing/2014/main" id="{DB48369E-7DA7-463B-9D2B-AE70C3A9D3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5601" y="3095744"/>
            <a:ext cx="2921600" cy="1929545"/>
          </a:xfrm>
          <a:prstGeom prst="rect">
            <a:avLst/>
          </a:prstGeom>
        </p:spPr>
      </p:pic>
      <p:sp>
        <p:nvSpPr>
          <p:cNvPr id="35" name="テキスト ボックス 34">
            <a:extLst>
              <a:ext uri="{FF2B5EF4-FFF2-40B4-BE49-F238E27FC236}">
                <a16:creationId xmlns:a16="http://schemas.microsoft.com/office/drawing/2014/main" id="{A762FC4F-5AF2-43DF-A843-CC23F91BCB23}"/>
              </a:ext>
            </a:extLst>
          </p:cNvPr>
          <p:cNvSpPr txBox="1"/>
          <p:nvPr/>
        </p:nvSpPr>
        <p:spPr>
          <a:xfrm>
            <a:off x="6453410" y="2741409"/>
            <a:ext cx="2600813" cy="307777"/>
          </a:xfrm>
          <a:prstGeom prst="rect">
            <a:avLst/>
          </a:prstGeom>
          <a:noFill/>
        </p:spPr>
        <p:txBody>
          <a:bodyPr wrap="square" rtlCol="0">
            <a:spAutoFit/>
          </a:bodyPr>
          <a:lstStyle/>
          <a:p>
            <a:pPr algn="ctr"/>
            <a:r>
              <a:rPr kumimoji="1" lang="en-US" altLang="ja-JP" sz="1400" b="1" dirty="0"/>
              <a:t>JADE + Feasibility Rule</a:t>
            </a:r>
            <a:endParaRPr kumimoji="1" lang="ja-JP" altLang="en-US" sz="1400" b="1" dirty="0"/>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8A380AA8-2BB5-4290-8954-3BA62DB3397A}"/>
                  </a:ext>
                </a:extLst>
              </p:cNvPr>
              <p:cNvSpPr txBox="1"/>
              <p:nvPr/>
            </p:nvSpPr>
            <p:spPr>
              <a:xfrm>
                <a:off x="359893" y="5323554"/>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82.7</a:t>
                </a:r>
                <a:endParaRPr kumimoji="1" lang="ja-JP" altLang="en-US" sz="1400" dirty="0"/>
              </a:p>
            </p:txBody>
          </p:sp>
        </mc:Choice>
        <mc:Fallback xmlns="">
          <p:sp>
            <p:nvSpPr>
              <p:cNvPr id="42" name="テキスト ボックス 41">
                <a:extLst>
                  <a:ext uri="{FF2B5EF4-FFF2-40B4-BE49-F238E27FC236}">
                    <a16:creationId xmlns:a16="http://schemas.microsoft.com/office/drawing/2014/main" id="{8A380AA8-2BB5-4290-8954-3BA62DB3397A}"/>
                  </a:ext>
                </a:extLst>
              </p:cNvPr>
              <p:cNvSpPr txBox="1">
                <a:spLocks noRot="1" noChangeAspect="1" noMove="1" noResize="1" noEditPoints="1" noAdjustHandles="1" noChangeArrowheads="1" noChangeShapeType="1" noTextEdit="1"/>
              </p:cNvSpPr>
              <p:nvPr/>
            </p:nvSpPr>
            <p:spPr>
              <a:xfrm>
                <a:off x="359893" y="5323554"/>
                <a:ext cx="2326627" cy="307777"/>
              </a:xfrm>
              <a:prstGeom prst="rect">
                <a:avLst/>
              </a:prstGeom>
              <a:blipFill>
                <a:blip r:embed="rId6"/>
                <a:stretch>
                  <a:fillRect l="-785" t="-1961" b="-21569"/>
                </a:stretch>
              </a:blipFill>
            </p:spPr>
            <p:txBody>
              <a:bodyPr/>
              <a:lstStyle/>
              <a:p>
                <a:r>
                  <a:rPr lang="ja-JP" altLang="en-US">
                    <a:noFill/>
                  </a:rPr>
                  <a:t> </a:t>
                </a:r>
              </a:p>
            </p:txBody>
          </p:sp>
        </mc:Fallback>
      </mc:AlternateContent>
      <p:sp>
        <p:nvSpPr>
          <p:cNvPr id="43" name="テキスト ボックス 42">
            <a:extLst>
              <a:ext uri="{FF2B5EF4-FFF2-40B4-BE49-F238E27FC236}">
                <a16:creationId xmlns:a16="http://schemas.microsoft.com/office/drawing/2014/main" id="{07D6BBE4-4D33-4D4F-80CC-F26A7DF1953F}"/>
              </a:ext>
            </a:extLst>
          </p:cNvPr>
          <p:cNvSpPr txBox="1"/>
          <p:nvPr/>
        </p:nvSpPr>
        <p:spPr>
          <a:xfrm>
            <a:off x="359893" y="5631331"/>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22.9</a:t>
            </a:r>
            <a:r>
              <a:rPr kumimoji="1" lang="ja-JP" altLang="en-US" sz="1400" dirty="0"/>
              <a:t>分</a:t>
            </a:r>
            <a:endParaRPr kumimoji="1" lang="en-US" altLang="ja-JP" sz="1400" dirty="0"/>
          </a:p>
          <a:p>
            <a:r>
              <a:rPr kumimoji="1" lang="ja-JP" altLang="en-US" sz="1400" dirty="0"/>
              <a:t>（可能解発見できず）</a:t>
            </a:r>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D3A58D9D-AC06-440C-9109-284A23BEDB9A}"/>
                  </a:ext>
                </a:extLst>
              </p:cNvPr>
              <p:cNvSpPr txBox="1"/>
              <p:nvPr/>
            </p:nvSpPr>
            <p:spPr>
              <a:xfrm>
                <a:off x="3541205" y="50266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527,177</a:t>
                </a:r>
                <a:endParaRPr kumimoji="1" lang="ja-JP" altLang="en-US" sz="1400" dirty="0"/>
              </a:p>
            </p:txBody>
          </p:sp>
        </mc:Choice>
        <mc:Fallback xmlns="">
          <p:sp>
            <p:nvSpPr>
              <p:cNvPr id="44" name="テキスト ボックス 43">
                <a:extLst>
                  <a:ext uri="{FF2B5EF4-FFF2-40B4-BE49-F238E27FC236}">
                    <a16:creationId xmlns:a16="http://schemas.microsoft.com/office/drawing/2014/main" id="{D3A58D9D-AC06-440C-9109-284A23BEDB9A}"/>
                  </a:ext>
                </a:extLst>
              </p:cNvPr>
              <p:cNvSpPr txBox="1">
                <a:spLocks noRot="1" noChangeAspect="1" noMove="1" noResize="1" noEditPoints="1" noAdjustHandles="1" noChangeArrowheads="1" noChangeShapeType="1" noTextEdit="1"/>
              </p:cNvSpPr>
              <p:nvPr/>
            </p:nvSpPr>
            <p:spPr>
              <a:xfrm>
                <a:off x="3541205" y="5026675"/>
                <a:ext cx="2326627" cy="307777"/>
              </a:xfrm>
              <a:prstGeom prst="rect">
                <a:avLst/>
              </a:prstGeom>
              <a:blipFill>
                <a:blip r:embed="rId7"/>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01CB524C-F903-4AC1-914D-7C989AF658F1}"/>
                  </a:ext>
                </a:extLst>
              </p:cNvPr>
              <p:cNvSpPr txBox="1"/>
              <p:nvPr/>
            </p:nvSpPr>
            <p:spPr>
              <a:xfrm>
                <a:off x="3541205" y="52866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45" name="テキスト ボックス 44">
                <a:extLst>
                  <a:ext uri="{FF2B5EF4-FFF2-40B4-BE49-F238E27FC236}">
                    <a16:creationId xmlns:a16="http://schemas.microsoft.com/office/drawing/2014/main" id="{01CB524C-F903-4AC1-914D-7C989AF658F1}"/>
                  </a:ext>
                </a:extLst>
              </p:cNvPr>
              <p:cNvSpPr txBox="1">
                <a:spLocks noRot="1" noChangeAspect="1" noMove="1" noResize="1" noEditPoints="1" noAdjustHandles="1" noChangeArrowheads="1" noChangeShapeType="1" noTextEdit="1"/>
              </p:cNvSpPr>
              <p:nvPr/>
            </p:nvSpPr>
            <p:spPr>
              <a:xfrm>
                <a:off x="3541205" y="5286686"/>
                <a:ext cx="2326627" cy="307777"/>
              </a:xfrm>
              <a:prstGeom prst="rect">
                <a:avLst/>
              </a:prstGeom>
              <a:blipFill>
                <a:blip r:embed="rId8"/>
                <a:stretch>
                  <a:fillRect l="-785" t="-3922" b="-21569"/>
                </a:stretch>
              </a:blipFill>
            </p:spPr>
            <p:txBody>
              <a:bodyPr/>
              <a:lstStyle/>
              <a:p>
                <a:r>
                  <a:rPr lang="ja-JP" altLang="en-US">
                    <a:noFill/>
                  </a:rPr>
                  <a:t> </a:t>
                </a:r>
              </a:p>
            </p:txBody>
          </p:sp>
        </mc:Fallback>
      </mc:AlternateContent>
      <p:sp>
        <p:nvSpPr>
          <p:cNvPr id="46" name="テキスト ボックス 45">
            <a:extLst>
              <a:ext uri="{FF2B5EF4-FFF2-40B4-BE49-F238E27FC236}">
                <a16:creationId xmlns:a16="http://schemas.microsoft.com/office/drawing/2014/main" id="{DC8A6CF7-C369-4FC1-8FAA-19485D0ED0CC}"/>
              </a:ext>
            </a:extLst>
          </p:cNvPr>
          <p:cNvSpPr txBox="1"/>
          <p:nvPr/>
        </p:nvSpPr>
        <p:spPr>
          <a:xfrm>
            <a:off x="3541205" y="5594463"/>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10.6</a:t>
            </a:r>
            <a:r>
              <a:rPr kumimoji="1" lang="ja-JP" altLang="en-US" sz="1400" dirty="0"/>
              <a:t>分</a:t>
            </a:r>
            <a:endParaRPr kumimoji="1" lang="en-US" altLang="ja-JP" sz="1400" dirty="0"/>
          </a:p>
          <a:p>
            <a:r>
              <a:rPr kumimoji="1" lang="ja-JP" altLang="en-US" sz="1400" dirty="0"/>
              <a:t>（約</a:t>
            </a:r>
            <a:r>
              <a:rPr kumimoji="1" lang="en-US" altLang="ja-JP" sz="1400" dirty="0"/>
              <a:t>3.6</a:t>
            </a:r>
            <a:r>
              <a:rPr kumimoji="1" lang="ja-JP" altLang="en-US" sz="1400" dirty="0"/>
              <a:t>分で可能解発見）</a:t>
            </a:r>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C4FDBC2B-03D6-4F53-90AA-D1B1CCADB52E}"/>
                  </a:ext>
                </a:extLst>
              </p:cNvPr>
              <p:cNvSpPr txBox="1"/>
              <p:nvPr/>
            </p:nvSpPr>
            <p:spPr>
              <a:xfrm>
                <a:off x="6570549" y="50266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427,428</a:t>
                </a:r>
                <a:endParaRPr kumimoji="1" lang="ja-JP" altLang="en-US" sz="1400" dirty="0"/>
              </a:p>
            </p:txBody>
          </p:sp>
        </mc:Choice>
        <mc:Fallback xmlns="">
          <p:sp>
            <p:nvSpPr>
              <p:cNvPr id="48" name="テキスト ボックス 47">
                <a:extLst>
                  <a:ext uri="{FF2B5EF4-FFF2-40B4-BE49-F238E27FC236}">
                    <a16:creationId xmlns:a16="http://schemas.microsoft.com/office/drawing/2014/main" id="{C4FDBC2B-03D6-4F53-90AA-D1B1CCADB52E}"/>
                  </a:ext>
                </a:extLst>
              </p:cNvPr>
              <p:cNvSpPr txBox="1">
                <a:spLocks noRot="1" noChangeAspect="1" noMove="1" noResize="1" noEditPoints="1" noAdjustHandles="1" noChangeArrowheads="1" noChangeShapeType="1" noTextEdit="1"/>
              </p:cNvSpPr>
              <p:nvPr/>
            </p:nvSpPr>
            <p:spPr>
              <a:xfrm>
                <a:off x="6570549" y="5026675"/>
                <a:ext cx="2326627" cy="307777"/>
              </a:xfrm>
              <a:prstGeom prst="rect">
                <a:avLst/>
              </a:prstGeom>
              <a:blipFill>
                <a:blip r:embed="rId9"/>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1A068A98-9C84-4238-B31C-5CA67BD764D5}"/>
                  </a:ext>
                </a:extLst>
              </p:cNvPr>
              <p:cNvSpPr txBox="1"/>
              <p:nvPr/>
            </p:nvSpPr>
            <p:spPr>
              <a:xfrm>
                <a:off x="6570549" y="52866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49" name="テキスト ボックス 48">
                <a:extLst>
                  <a:ext uri="{FF2B5EF4-FFF2-40B4-BE49-F238E27FC236}">
                    <a16:creationId xmlns:a16="http://schemas.microsoft.com/office/drawing/2014/main" id="{1A068A98-9C84-4238-B31C-5CA67BD764D5}"/>
                  </a:ext>
                </a:extLst>
              </p:cNvPr>
              <p:cNvSpPr txBox="1">
                <a:spLocks noRot="1" noChangeAspect="1" noMove="1" noResize="1" noEditPoints="1" noAdjustHandles="1" noChangeArrowheads="1" noChangeShapeType="1" noTextEdit="1"/>
              </p:cNvSpPr>
              <p:nvPr/>
            </p:nvSpPr>
            <p:spPr>
              <a:xfrm>
                <a:off x="6570549" y="5286686"/>
                <a:ext cx="2326627" cy="307777"/>
              </a:xfrm>
              <a:prstGeom prst="rect">
                <a:avLst/>
              </a:prstGeom>
              <a:blipFill>
                <a:blip r:embed="rId8"/>
                <a:stretch>
                  <a:fillRect l="-785" t="-3922" b="-21569"/>
                </a:stretch>
              </a:blipFill>
            </p:spPr>
            <p:txBody>
              <a:bodyPr/>
              <a:lstStyle/>
              <a:p>
                <a:r>
                  <a:rPr lang="ja-JP" altLang="en-US">
                    <a:noFill/>
                  </a:rPr>
                  <a:t> </a:t>
                </a:r>
              </a:p>
            </p:txBody>
          </p:sp>
        </mc:Fallback>
      </mc:AlternateContent>
      <p:sp>
        <p:nvSpPr>
          <p:cNvPr id="50" name="テキスト ボックス 49">
            <a:extLst>
              <a:ext uri="{FF2B5EF4-FFF2-40B4-BE49-F238E27FC236}">
                <a16:creationId xmlns:a16="http://schemas.microsoft.com/office/drawing/2014/main" id="{BC7AC8BB-BBC0-4158-A260-77606A7BACC3}"/>
              </a:ext>
            </a:extLst>
          </p:cNvPr>
          <p:cNvSpPr txBox="1"/>
          <p:nvPr/>
        </p:nvSpPr>
        <p:spPr>
          <a:xfrm>
            <a:off x="6570549" y="5594463"/>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21.4</a:t>
            </a:r>
            <a:r>
              <a:rPr kumimoji="1" lang="ja-JP" altLang="en-US" sz="1400" dirty="0"/>
              <a:t>分</a:t>
            </a:r>
            <a:endParaRPr kumimoji="1" lang="en-US" altLang="ja-JP" sz="1400" dirty="0"/>
          </a:p>
          <a:p>
            <a:r>
              <a:rPr kumimoji="1" lang="ja-JP" altLang="en-US" sz="1400" dirty="0"/>
              <a:t>（約</a:t>
            </a:r>
            <a:r>
              <a:rPr kumimoji="1" lang="en-US" altLang="ja-JP" sz="1400" dirty="0"/>
              <a:t>22</a:t>
            </a:r>
            <a:r>
              <a:rPr kumimoji="1" lang="ja-JP" altLang="en-US" sz="1400" dirty="0"/>
              <a:t>秒で可能解発見）</a:t>
            </a:r>
          </a:p>
        </p:txBody>
      </p:sp>
      <p:pic>
        <p:nvPicPr>
          <p:cNvPr id="51" name="図 50" descr="グラフ&#10;&#10;自動的に生成された説明">
            <a:extLst>
              <a:ext uri="{FF2B5EF4-FFF2-40B4-BE49-F238E27FC236}">
                <a16:creationId xmlns:a16="http://schemas.microsoft.com/office/drawing/2014/main" id="{9A84CE95-2B8E-4AF7-B4DE-93417952040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37086" y="3085354"/>
            <a:ext cx="2921599" cy="1929545"/>
          </a:xfrm>
          <a:prstGeom prst="rect">
            <a:avLst/>
          </a:prstGeom>
        </p:spPr>
      </p:pic>
      <p:sp>
        <p:nvSpPr>
          <p:cNvPr id="52" name="テキスト ボックス 51">
            <a:extLst>
              <a:ext uri="{FF2B5EF4-FFF2-40B4-BE49-F238E27FC236}">
                <a16:creationId xmlns:a16="http://schemas.microsoft.com/office/drawing/2014/main" id="{9192FC11-8C16-4187-80FD-BAF2425C5427}"/>
              </a:ext>
            </a:extLst>
          </p:cNvPr>
          <p:cNvSpPr txBox="1"/>
          <p:nvPr/>
        </p:nvSpPr>
        <p:spPr>
          <a:xfrm>
            <a:off x="9401328" y="2741409"/>
            <a:ext cx="2600813" cy="307777"/>
          </a:xfrm>
          <a:prstGeom prst="rect">
            <a:avLst/>
          </a:prstGeom>
          <a:noFill/>
        </p:spPr>
        <p:txBody>
          <a:bodyPr wrap="square" rtlCol="0">
            <a:spAutoFit/>
          </a:bodyPr>
          <a:lstStyle/>
          <a:p>
            <a:pPr algn="ctr"/>
            <a:r>
              <a:rPr kumimoji="1" lang="en-US" altLang="ja-JP" sz="1400" b="1" dirty="0"/>
              <a:t>SHADE + Feasibility Rule</a:t>
            </a:r>
            <a:endParaRPr kumimoji="1" lang="ja-JP" altLang="en-US" sz="1400" b="1" dirty="0"/>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FD65150F-9933-46B2-A6A8-90235FC423B3}"/>
                  </a:ext>
                </a:extLst>
              </p:cNvPr>
              <p:cNvSpPr txBox="1"/>
              <p:nvPr/>
            </p:nvSpPr>
            <p:spPr>
              <a:xfrm>
                <a:off x="9574796" y="5022774"/>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427,428</a:t>
                </a:r>
                <a:endParaRPr kumimoji="1" lang="ja-JP" altLang="en-US" sz="1400" dirty="0"/>
              </a:p>
            </p:txBody>
          </p:sp>
        </mc:Choice>
        <mc:Fallback xmlns="">
          <p:sp>
            <p:nvSpPr>
              <p:cNvPr id="59" name="テキスト ボックス 58">
                <a:extLst>
                  <a:ext uri="{FF2B5EF4-FFF2-40B4-BE49-F238E27FC236}">
                    <a16:creationId xmlns:a16="http://schemas.microsoft.com/office/drawing/2014/main" id="{FD65150F-9933-46B2-A6A8-90235FC423B3}"/>
                  </a:ext>
                </a:extLst>
              </p:cNvPr>
              <p:cNvSpPr txBox="1">
                <a:spLocks noRot="1" noChangeAspect="1" noMove="1" noResize="1" noEditPoints="1" noAdjustHandles="1" noChangeArrowheads="1" noChangeShapeType="1" noTextEdit="1"/>
              </p:cNvSpPr>
              <p:nvPr/>
            </p:nvSpPr>
            <p:spPr>
              <a:xfrm>
                <a:off x="9574796" y="5022774"/>
                <a:ext cx="2326627" cy="307777"/>
              </a:xfrm>
              <a:prstGeom prst="rect">
                <a:avLst/>
              </a:prstGeom>
              <a:blipFill>
                <a:blip r:embed="rId11"/>
                <a:stretch>
                  <a:fillRect l="-787"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85B0E42E-A710-4D98-B144-2D0B8F56670B}"/>
                  </a:ext>
                </a:extLst>
              </p:cNvPr>
              <p:cNvSpPr txBox="1"/>
              <p:nvPr/>
            </p:nvSpPr>
            <p:spPr>
              <a:xfrm>
                <a:off x="9574796" y="5282785"/>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60" name="テキスト ボックス 59">
                <a:extLst>
                  <a:ext uri="{FF2B5EF4-FFF2-40B4-BE49-F238E27FC236}">
                    <a16:creationId xmlns:a16="http://schemas.microsoft.com/office/drawing/2014/main" id="{85B0E42E-A710-4D98-B144-2D0B8F56670B}"/>
                  </a:ext>
                </a:extLst>
              </p:cNvPr>
              <p:cNvSpPr txBox="1">
                <a:spLocks noRot="1" noChangeAspect="1" noMove="1" noResize="1" noEditPoints="1" noAdjustHandles="1" noChangeArrowheads="1" noChangeShapeType="1" noTextEdit="1"/>
              </p:cNvSpPr>
              <p:nvPr/>
            </p:nvSpPr>
            <p:spPr>
              <a:xfrm>
                <a:off x="9574796" y="5282785"/>
                <a:ext cx="2326627" cy="307777"/>
              </a:xfrm>
              <a:prstGeom prst="rect">
                <a:avLst/>
              </a:prstGeom>
              <a:blipFill>
                <a:blip r:embed="rId12"/>
                <a:stretch>
                  <a:fillRect l="-787" t="-4000" b="-22000"/>
                </a:stretch>
              </a:blipFill>
            </p:spPr>
            <p:txBody>
              <a:bodyPr/>
              <a:lstStyle/>
              <a:p>
                <a:r>
                  <a:rPr lang="ja-JP" altLang="en-US">
                    <a:noFill/>
                  </a:rPr>
                  <a:t> </a:t>
                </a:r>
              </a:p>
            </p:txBody>
          </p:sp>
        </mc:Fallback>
      </mc:AlternateContent>
      <p:sp>
        <p:nvSpPr>
          <p:cNvPr id="64" name="テキスト ボックス 63">
            <a:extLst>
              <a:ext uri="{FF2B5EF4-FFF2-40B4-BE49-F238E27FC236}">
                <a16:creationId xmlns:a16="http://schemas.microsoft.com/office/drawing/2014/main" id="{D9AAFF94-A4C0-448A-8419-4621EAA17194}"/>
              </a:ext>
            </a:extLst>
          </p:cNvPr>
          <p:cNvSpPr txBox="1"/>
          <p:nvPr/>
        </p:nvSpPr>
        <p:spPr>
          <a:xfrm>
            <a:off x="9574796" y="5590562"/>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14.3</a:t>
            </a:r>
            <a:r>
              <a:rPr kumimoji="1" lang="ja-JP" altLang="en-US" sz="1400" dirty="0"/>
              <a:t>分</a:t>
            </a:r>
            <a:endParaRPr kumimoji="1" lang="en-US" altLang="ja-JP" sz="1400" dirty="0"/>
          </a:p>
          <a:p>
            <a:r>
              <a:rPr kumimoji="1" lang="ja-JP" altLang="en-US" sz="1400" dirty="0"/>
              <a:t>（約</a:t>
            </a:r>
            <a:r>
              <a:rPr kumimoji="1" lang="en-US" altLang="ja-JP" sz="1400" dirty="0"/>
              <a:t>7</a:t>
            </a:r>
            <a:r>
              <a:rPr kumimoji="1" lang="ja-JP" altLang="en-US" sz="1400" dirty="0"/>
              <a:t>秒で可能解発見）</a:t>
            </a:r>
          </a:p>
        </p:txBody>
      </p:sp>
    </p:spTree>
    <p:extLst>
      <p:ext uri="{BB962C8B-B14F-4D97-AF65-F5344CB8AC3E}">
        <p14:creationId xmlns:p14="http://schemas.microsoft.com/office/powerpoint/2010/main" val="2552520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descr="グラフ&#10;&#10;自動的に生成された説明">
            <a:extLst>
              <a:ext uri="{FF2B5EF4-FFF2-40B4-BE49-F238E27FC236}">
                <a16:creationId xmlns:a16="http://schemas.microsoft.com/office/drawing/2014/main" id="{1557136A-94BD-4C16-9DBA-3C30E60BB2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4789" y="2882625"/>
            <a:ext cx="1742769" cy="1152000"/>
          </a:xfrm>
          <a:prstGeom prst="rect">
            <a:avLst/>
          </a:prstGeom>
        </p:spPr>
      </p:pic>
      <p:pic>
        <p:nvPicPr>
          <p:cNvPr id="22" name="図 21" descr="グラフ, 折れ線グラフ&#10;&#10;自動的に生成された説明">
            <a:extLst>
              <a:ext uri="{FF2B5EF4-FFF2-40B4-BE49-F238E27FC236}">
                <a16:creationId xmlns:a16="http://schemas.microsoft.com/office/drawing/2014/main" id="{BD4FC7AC-6C47-40FF-8BC4-B2996F6DD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6962" y="2882625"/>
            <a:ext cx="1742769" cy="1152000"/>
          </a:xfrm>
          <a:prstGeom prst="rect">
            <a:avLst/>
          </a:prstGeom>
        </p:spPr>
      </p:pic>
      <p:pic>
        <p:nvPicPr>
          <p:cNvPr id="20" name="図 19" descr="グラフ, 折れ線グラフ&#10;&#10;自動的に生成された説明">
            <a:extLst>
              <a:ext uri="{FF2B5EF4-FFF2-40B4-BE49-F238E27FC236}">
                <a16:creationId xmlns:a16="http://schemas.microsoft.com/office/drawing/2014/main" id="{84287C73-9000-44BA-A08D-36B9B1DDA2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5300" y="2882625"/>
            <a:ext cx="1742770" cy="1152000"/>
          </a:xfrm>
          <a:prstGeom prst="rect">
            <a:avLst/>
          </a:prstGeom>
        </p:spPr>
      </p:pic>
      <p:pic>
        <p:nvPicPr>
          <p:cNvPr id="18" name="図 17" descr="グラフ, 折れ線グラフ&#10;&#10;自動的に生成された説明">
            <a:extLst>
              <a:ext uri="{FF2B5EF4-FFF2-40B4-BE49-F238E27FC236}">
                <a16:creationId xmlns:a16="http://schemas.microsoft.com/office/drawing/2014/main" id="{11C87AAF-D0E8-41A5-859D-AB1A1F3FA8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1331" y="2882625"/>
            <a:ext cx="1742769" cy="1152000"/>
          </a:xfrm>
          <a:prstGeom prst="rect">
            <a:avLst/>
          </a:prstGeom>
        </p:spPr>
      </p:pic>
      <p:pic>
        <p:nvPicPr>
          <p:cNvPr id="16" name="図 15" descr="グラフ&#10;&#10;自動的に生成された説明">
            <a:extLst>
              <a:ext uri="{FF2B5EF4-FFF2-40B4-BE49-F238E27FC236}">
                <a16:creationId xmlns:a16="http://schemas.microsoft.com/office/drawing/2014/main" id="{3101FF34-C160-44AE-B4DC-1BE4C919A9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31448" y="2882625"/>
            <a:ext cx="1742770" cy="1152000"/>
          </a:xfrm>
          <a:prstGeom prst="rect">
            <a:avLst/>
          </a:prstGeom>
        </p:spPr>
      </p:pic>
      <p:pic>
        <p:nvPicPr>
          <p:cNvPr id="6" name="図 5" descr="グラフ, 折れ線グラフ&#10;&#10;自動的に生成された説明">
            <a:extLst>
              <a:ext uri="{FF2B5EF4-FFF2-40B4-BE49-F238E27FC236}">
                <a16:creationId xmlns:a16="http://schemas.microsoft.com/office/drawing/2014/main" id="{632FB601-D933-4662-9766-70801CB283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2243" y="1732637"/>
            <a:ext cx="1742769" cy="1152000"/>
          </a:xfrm>
          <a:prstGeom prst="rect">
            <a:avLst/>
          </a:prstGeom>
        </p:spPr>
      </p:pic>
      <p:pic>
        <p:nvPicPr>
          <p:cNvPr id="9" name="図 8" descr="グラフ, 折れ線グラフ&#10;&#10;自動的に生成された説明">
            <a:extLst>
              <a:ext uri="{FF2B5EF4-FFF2-40B4-BE49-F238E27FC236}">
                <a16:creationId xmlns:a16="http://schemas.microsoft.com/office/drawing/2014/main" id="{A5ADD194-A3E8-48EB-82AD-29EFDB62112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5301" y="1732637"/>
            <a:ext cx="1742769" cy="1152000"/>
          </a:xfrm>
          <a:prstGeom prst="rect">
            <a:avLst/>
          </a:prstGeom>
        </p:spPr>
      </p:pic>
      <p:pic>
        <p:nvPicPr>
          <p:cNvPr id="12" name="図 11" descr="グラフ&#10;&#10;自動的に生成された説明">
            <a:extLst>
              <a:ext uri="{FF2B5EF4-FFF2-40B4-BE49-F238E27FC236}">
                <a16:creationId xmlns:a16="http://schemas.microsoft.com/office/drawing/2014/main" id="{8ED1C755-D06E-4918-842A-1A8B0E2061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66961" y="1732637"/>
            <a:ext cx="1742770" cy="1152000"/>
          </a:xfrm>
          <a:prstGeom prst="rect">
            <a:avLst/>
          </a:prstGeom>
        </p:spPr>
      </p:pic>
      <p:pic>
        <p:nvPicPr>
          <p:cNvPr id="14" name="図 13" descr="グラフ, 折れ線グラフ&#10;&#10;自動的に生成された説明">
            <a:extLst>
              <a:ext uri="{FF2B5EF4-FFF2-40B4-BE49-F238E27FC236}">
                <a16:creationId xmlns:a16="http://schemas.microsoft.com/office/drawing/2014/main" id="{7B817A0A-F69A-4056-84DA-F72E3E6F4B2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114788" y="1732637"/>
            <a:ext cx="1742770" cy="1152000"/>
          </a:xfrm>
          <a:prstGeom prst="rect">
            <a:avLst/>
          </a:prstGeom>
        </p:spPr>
      </p:pic>
      <p:pic>
        <p:nvPicPr>
          <p:cNvPr id="4" name="図 3" descr="グラフ, 折れ線グラフ&#10;&#10;自動的に生成された説明">
            <a:extLst>
              <a:ext uri="{FF2B5EF4-FFF2-40B4-BE49-F238E27FC236}">
                <a16:creationId xmlns:a16="http://schemas.microsoft.com/office/drawing/2014/main" id="{A20858EA-2C37-4429-9E1F-601FFEC83FE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31448" y="1732637"/>
            <a:ext cx="1742769" cy="115200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17</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算出された操作計画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984182"/>
            <a:ext cx="1130757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制約削減優先は、より少ない時間で制約を満たす解が得られた。</a:t>
            </a:r>
            <a:endParaRPr lang="en-US" altLang="ja-JP" sz="2800" dirty="0"/>
          </a:p>
        </p:txBody>
      </p:sp>
      <p:sp>
        <p:nvSpPr>
          <p:cNvPr id="48" name="正方形/長方形 47">
            <a:extLst>
              <a:ext uri="{FF2B5EF4-FFF2-40B4-BE49-F238E27FC236}">
                <a16:creationId xmlns:a16="http://schemas.microsoft.com/office/drawing/2014/main" id="{6624C7BB-0052-47C2-B317-5ED0D308A253}"/>
              </a:ext>
            </a:extLst>
          </p:cNvPr>
          <p:cNvSpPr/>
          <p:nvPr/>
        </p:nvSpPr>
        <p:spPr>
          <a:xfrm>
            <a:off x="10286864" y="2919570"/>
            <a:ext cx="881085" cy="936838"/>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テキスト ボックス 49">
            <a:extLst>
              <a:ext uri="{FF2B5EF4-FFF2-40B4-BE49-F238E27FC236}">
                <a16:creationId xmlns:a16="http://schemas.microsoft.com/office/drawing/2014/main" id="{74F4015E-25A1-464E-84E4-080EE2F10FF5}"/>
              </a:ext>
            </a:extLst>
          </p:cNvPr>
          <p:cNvSpPr txBox="1"/>
          <p:nvPr/>
        </p:nvSpPr>
        <p:spPr>
          <a:xfrm>
            <a:off x="267202" y="3351717"/>
            <a:ext cx="2421601" cy="523220"/>
          </a:xfrm>
          <a:prstGeom prst="rect">
            <a:avLst/>
          </a:prstGeom>
          <a:noFill/>
        </p:spPr>
        <p:txBody>
          <a:bodyPr wrap="square" rtlCol="0">
            <a:spAutoFit/>
          </a:bodyPr>
          <a:lstStyle/>
          <a:p>
            <a:r>
              <a:rPr kumimoji="1" lang="ja-JP" altLang="en-US" sz="1400" b="1" dirty="0">
                <a:solidFill>
                  <a:schemeClr val="accent1"/>
                </a:solidFill>
              </a:rPr>
              <a:t>完全に制約を満たすが、目的関数値は改善の余地がある</a:t>
            </a:r>
          </a:p>
        </p:txBody>
      </p:sp>
      <p:sp>
        <p:nvSpPr>
          <p:cNvPr id="51" name="テキスト ボックス 50">
            <a:extLst>
              <a:ext uri="{FF2B5EF4-FFF2-40B4-BE49-F238E27FC236}">
                <a16:creationId xmlns:a16="http://schemas.microsoft.com/office/drawing/2014/main" id="{EE76A7DF-C519-44C3-BE57-299F0AAD2ED7}"/>
              </a:ext>
            </a:extLst>
          </p:cNvPr>
          <p:cNvSpPr txBox="1"/>
          <p:nvPr/>
        </p:nvSpPr>
        <p:spPr>
          <a:xfrm>
            <a:off x="2967065" y="3110791"/>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から外れる</a:t>
            </a:r>
          </a:p>
        </p:txBody>
      </p:sp>
      <p:sp>
        <p:nvSpPr>
          <p:cNvPr id="57" name="テキスト ボックス 56">
            <a:extLst>
              <a:ext uri="{FF2B5EF4-FFF2-40B4-BE49-F238E27FC236}">
                <a16:creationId xmlns:a16="http://schemas.microsoft.com/office/drawing/2014/main" id="{CEA721F4-0C9A-4EED-831D-02F2C28BAF96}"/>
              </a:ext>
            </a:extLst>
          </p:cNvPr>
          <p:cNvSpPr txBox="1"/>
          <p:nvPr/>
        </p:nvSpPr>
        <p:spPr>
          <a:xfrm>
            <a:off x="4938086" y="6413698"/>
            <a:ext cx="4539289" cy="307777"/>
          </a:xfrm>
          <a:prstGeom prst="rect">
            <a:avLst/>
          </a:prstGeom>
          <a:noFill/>
        </p:spPr>
        <p:txBody>
          <a:bodyPr wrap="square" rtlCol="0">
            <a:spAutoFit/>
          </a:bodyPr>
          <a:lstStyle/>
          <a:p>
            <a:r>
              <a:rPr kumimoji="1" lang="en-US" altLang="ja-JP" sz="1400" dirty="0"/>
              <a:t>※</a:t>
            </a:r>
            <a:r>
              <a:rPr kumimoji="1" lang="ja-JP" altLang="en-US" sz="1400" dirty="0"/>
              <a:t>灰色領域は実績固定期間であるため、最適化変数でない</a:t>
            </a:r>
          </a:p>
        </p:txBody>
      </p:sp>
      <p:sp>
        <p:nvSpPr>
          <p:cNvPr id="80" name="テキスト ボックス 79">
            <a:extLst>
              <a:ext uri="{FF2B5EF4-FFF2-40B4-BE49-F238E27FC236}">
                <a16:creationId xmlns:a16="http://schemas.microsoft.com/office/drawing/2014/main" id="{02358A48-145A-4A63-B100-966CDAEDEF49}"/>
              </a:ext>
            </a:extLst>
          </p:cNvPr>
          <p:cNvSpPr txBox="1"/>
          <p:nvPr/>
        </p:nvSpPr>
        <p:spPr>
          <a:xfrm>
            <a:off x="3007833" y="1476017"/>
            <a:ext cx="1282824" cy="261610"/>
          </a:xfrm>
          <a:prstGeom prst="rect">
            <a:avLst/>
          </a:prstGeom>
          <a:noFill/>
        </p:spPr>
        <p:txBody>
          <a:bodyPr wrap="square" rtlCol="0">
            <a:spAutoFit/>
          </a:bodyPr>
          <a:lstStyle/>
          <a:p>
            <a:pPr algn="ctr"/>
            <a:r>
              <a:rPr kumimoji="1" lang="en-US" altLang="ja-JP" sz="1100" dirty="0"/>
              <a:t>ID300</a:t>
            </a:r>
            <a:r>
              <a:rPr kumimoji="1" lang="ja-JP" altLang="en-US" sz="1100" dirty="0"/>
              <a:t>：</a:t>
            </a:r>
            <a:r>
              <a:rPr kumimoji="1" lang="en-US" altLang="ja-JP" sz="1100" dirty="0"/>
              <a:t>KN</a:t>
            </a:r>
            <a:r>
              <a:rPr kumimoji="1" lang="ja-JP" altLang="en-US" sz="1100" dirty="0"/>
              <a:t>価</a:t>
            </a:r>
          </a:p>
        </p:txBody>
      </p:sp>
      <p:sp>
        <p:nvSpPr>
          <p:cNvPr id="81" name="テキスト ボックス 80">
            <a:extLst>
              <a:ext uri="{FF2B5EF4-FFF2-40B4-BE49-F238E27FC236}">
                <a16:creationId xmlns:a16="http://schemas.microsoft.com/office/drawing/2014/main" id="{A4D4C53E-78E6-4946-9D84-6181B1705AB6}"/>
              </a:ext>
            </a:extLst>
          </p:cNvPr>
          <p:cNvSpPr txBox="1"/>
          <p:nvPr/>
        </p:nvSpPr>
        <p:spPr>
          <a:xfrm>
            <a:off x="4464087" y="1476017"/>
            <a:ext cx="1999705" cy="261610"/>
          </a:xfrm>
          <a:prstGeom prst="rect">
            <a:avLst/>
          </a:prstGeom>
          <a:noFill/>
        </p:spPr>
        <p:txBody>
          <a:bodyPr wrap="square" rtlCol="0">
            <a:spAutoFit/>
          </a:bodyPr>
          <a:lstStyle/>
          <a:p>
            <a:pPr algn="ctr"/>
            <a:r>
              <a:rPr kumimoji="1" lang="en-US" altLang="ja-JP" sz="1100" dirty="0"/>
              <a:t>ID310</a:t>
            </a:r>
            <a:r>
              <a:rPr kumimoji="1" lang="ja-JP" altLang="en-US" sz="1100" dirty="0"/>
              <a:t>：上部浸透</a:t>
            </a:r>
            <a:r>
              <a:rPr kumimoji="1" lang="en-US" altLang="ja-JP" sz="1100" dirty="0"/>
              <a:t>H</a:t>
            </a:r>
            <a:r>
              <a:rPr kumimoji="1" lang="ja-JP" altLang="en-US" sz="1100" dirty="0"/>
              <a:t>ファクター</a:t>
            </a:r>
          </a:p>
        </p:txBody>
      </p:sp>
      <p:sp>
        <p:nvSpPr>
          <p:cNvPr id="82" name="テキスト ボックス 81">
            <a:extLst>
              <a:ext uri="{FF2B5EF4-FFF2-40B4-BE49-F238E27FC236}">
                <a16:creationId xmlns:a16="http://schemas.microsoft.com/office/drawing/2014/main" id="{4FFCCED4-E6E8-4068-8BD5-BC991BCE8106}"/>
              </a:ext>
            </a:extLst>
          </p:cNvPr>
          <p:cNvSpPr txBox="1"/>
          <p:nvPr/>
        </p:nvSpPr>
        <p:spPr>
          <a:xfrm>
            <a:off x="6382815" y="1476017"/>
            <a:ext cx="1907802" cy="261610"/>
          </a:xfrm>
          <a:prstGeom prst="rect">
            <a:avLst/>
          </a:prstGeom>
          <a:noFill/>
        </p:spPr>
        <p:txBody>
          <a:bodyPr wrap="square" rtlCol="0">
            <a:spAutoFit/>
          </a:bodyPr>
          <a:lstStyle/>
          <a:p>
            <a:pPr algn="ctr"/>
            <a:r>
              <a:rPr kumimoji="1" lang="en-US" altLang="ja-JP" sz="1100" dirty="0"/>
              <a:t>ID320</a:t>
            </a:r>
            <a:r>
              <a:rPr kumimoji="1" lang="ja-JP" altLang="en-US" sz="1100" dirty="0"/>
              <a:t>：下部浸透</a:t>
            </a:r>
            <a:r>
              <a:rPr kumimoji="1" lang="en-US" altLang="ja-JP" sz="1100" dirty="0"/>
              <a:t>H</a:t>
            </a:r>
            <a:r>
              <a:rPr kumimoji="1" lang="ja-JP" altLang="en-US" sz="1100" dirty="0"/>
              <a:t>ファクター</a:t>
            </a:r>
          </a:p>
        </p:txBody>
      </p:sp>
      <p:sp>
        <p:nvSpPr>
          <p:cNvPr id="83" name="テキスト ボックス 82">
            <a:extLst>
              <a:ext uri="{FF2B5EF4-FFF2-40B4-BE49-F238E27FC236}">
                <a16:creationId xmlns:a16="http://schemas.microsoft.com/office/drawing/2014/main" id="{7C5E1777-11D5-4759-BC10-4603789CD7FF}"/>
              </a:ext>
            </a:extLst>
          </p:cNvPr>
          <p:cNvSpPr txBox="1"/>
          <p:nvPr/>
        </p:nvSpPr>
        <p:spPr>
          <a:xfrm>
            <a:off x="8165362" y="1476017"/>
            <a:ext cx="2038408" cy="261610"/>
          </a:xfrm>
          <a:prstGeom prst="rect">
            <a:avLst/>
          </a:prstGeom>
          <a:noFill/>
        </p:spPr>
        <p:txBody>
          <a:bodyPr wrap="square" rtlCol="0">
            <a:spAutoFit/>
          </a:bodyPr>
          <a:lstStyle/>
          <a:p>
            <a:pPr algn="ctr"/>
            <a:r>
              <a:rPr kumimoji="1" lang="en-US" altLang="ja-JP" sz="1100" dirty="0"/>
              <a:t>ID330</a:t>
            </a:r>
            <a:r>
              <a:rPr kumimoji="1" lang="ja-JP" altLang="en-US" sz="1100" dirty="0"/>
              <a:t>：蒸解ゾーン</a:t>
            </a:r>
            <a:r>
              <a:rPr kumimoji="1" lang="en-US" altLang="ja-JP" sz="1100" dirty="0"/>
              <a:t>H</a:t>
            </a:r>
            <a:r>
              <a:rPr kumimoji="1" lang="ja-JP" altLang="en-US" sz="1100" dirty="0"/>
              <a:t>ファクター</a:t>
            </a:r>
          </a:p>
        </p:txBody>
      </p:sp>
      <p:sp>
        <p:nvSpPr>
          <p:cNvPr id="84" name="テキスト ボックス 83">
            <a:extLst>
              <a:ext uri="{FF2B5EF4-FFF2-40B4-BE49-F238E27FC236}">
                <a16:creationId xmlns:a16="http://schemas.microsoft.com/office/drawing/2014/main" id="{C59AB12E-9FF5-4AEF-85D2-6E59310425D3}"/>
              </a:ext>
            </a:extLst>
          </p:cNvPr>
          <p:cNvSpPr txBox="1"/>
          <p:nvPr/>
        </p:nvSpPr>
        <p:spPr>
          <a:xfrm>
            <a:off x="10018122" y="1476017"/>
            <a:ext cx="1999706" cy="261610"/>
          </a:xfrm>
          <a:prstGeom prst="rect">
            <a:avLst/>
          </a:prstGeom>
          <a:noFill/>
        </p:spPr>
        <p:txBody>
          <a:bodyPr wrap="square" rtlCol="0">
            <a:spAutoFit/>
          </a:bodyPr>
          <a:lstStyle/>
          <a:p>
            <a:pPr algn="ctr"/>
            <a:r>
              <a:rPr kumimoji="1" lang="en-US" altLang="ja-JP" sz="1100" dirty="0"/>
              <a:t>ID350</a:t>
            </a:r>
            <a:r>
              <a:rPr kumimoji="1" lang="ja-JP" altLang="en-US" sz="1100" dirty="0"/>
              <a:t>：残アルカリ</a:t>
            </a:r>
            <a:r>
              <a:rPr kumimoji="1" lang="en-US" altLang="ja-JP" sz="1100" dirty="0"/>
              <a:t>×</a:t>
            </a:r>
            <a:r>
              <a:rPr kumimoji="1" lang="ja-JP" altLang="en-US" sz="1100" dirty="0"/>
              <a:t>滞留時間</a:t>
            </a:r>
          </a:p>
        </p:txBody>
      </p:sp>
      <p:sp>
        <p:nvSpPr>
          <p:cNvPr id="85" name="正方形/長方形 84">
            <a:extLst>
              <a:ext uri="{FF2B5EF4-FFF2-40B4-BE49-F238E27FC236}">
                <a16:creationId xmlns:a16="http://schemas.microsoft.com/office/drawing/2014/main" id="{03797753-2D25-45C8-B8D3-9BBFE422FBB6}"/>
              </a:ext>
            </a:extLst>
          </p:cNvPr>
          <p:cNvSpPr/>
          <p:nvPr/>
        </p:nvSpPr>
        <p:spPr>
          <a:xfrm>
            <a:off x="4723598" y="1783239"/>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6" name="正方形/長方形 85">
            <a:extLst>
              <a:ext uri="{FF2B5EF4-FFF2-40B4-BE49-F238E27FC236}">
                <a16:creationId xmlns:a16="http://schemas.microsoft.com/office/drawing/2014/main" id="{9B3CABBC-0DCA-4961-BA83-8FE459C4058E}"/>
              </a:ext>
            </a:extLst>
          </p:cNvPr>
          <p:cNvSpPr/>
          <p:nvPr/>
        </p:nvSpPr>
        <p:spPr>
          <a:xfrm>
            <a:off x="10278709" y="1777866"/>
            <a:ext cx="881085"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7" name="正方形/長方形 86">
            <a:extLst>
              <a:ext uri="{FF2B5EF4-FFF2-40B4-BE49-F238E27FC236}">
                <a16:creationId xmlns:a16="http://schemas.microsoft.com/office/drawing/2014/main" id="{D14F3DC7-A5C0-4663-8574-058C717915B0}"/>
              </a:ext>
            </a:extLst>
          </p:cNvPr>
          <p:cNvSpPr/>
          <p:nvPr/>
        </p:nvSpPr>
        <p:spPr>
          <a:xfrm>
            <a:off x="6609593" y="1777867"/>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8" name="テキスト ボックス 87">
            <a:extLst>
              <a:ext uri="{FF2B5EF4-FFF2-40B4-BE49-F238E27FC236}">
                <a16:creationId xmlns:a16="http://schemas.microsoft.com/office/drawing/2014/main" id="{0283C221-0460-4E3B-8FCC-A8F3699CA23C}"/>
              </a:ext>
            </a:extLst>
          </p:cNvPr>
          <p:cNvSpPr txBox="1"/>
          <p:nvPr/>
        </p:nvSpPr>
        <p:spPr>
          <a:xfrm>
            <a:off x="232374" y="2010493"/>
            <a:ext cx="2487875" cy="523220"/>
          </a:xfrm>
          <a:prstGeom prst="rect">
            <a:avLst/>
          </a:prstGeom>
          <a:noFill/>
        </p:spPr>
        <p:txBody>
          <a:bodyPr wrap="square" rtlCol="0">
            <a:spAutoFit/>
          </a:bodyPr>
          <a:lstStyle/>
          <a:p>
            <a:r>
              <a:rPr kumimoji="1" lang="ja-JP" altLang="en-US" sz="1400" b="1" dirty="0">
                <a:solidFill>
                  <a:schemeClr val="accent1"/>
                </a:solidFill>
              </a:rPr>
              <a:t>コスト減少に貢献する側に偏り、制約違反が大きい</a:t>
            </a:r>
          </a:p>
        </p:txBody>
      </p:sp>
      <p:sp>
        <p:nvSpPr>
          <p:cNvPr id="89" name="テキスト ボックス 88">
            <a:extLst>
              <a:ext uri="{FF2B5EF4-FFF2-40B4-BE49-F238E27FC236}">
                <a16:creationId xmlns:a16="http://schemas.microsoft.com/office/drawing/2014/main" id="{76244F5F-C465-4743-A26F-2C76DF58E40E}"/>
              </a:ext>
            </a:extLst>
          </p:cNvPr>
          <p:cNvSpPr txBox="1"/>
          <p:nvPr/>
        </p:nvSpPr>
        <p:spPr>
          <a:xfrm>
            <a:off x="2969809" y="1918168"/>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から外れる</a:t>
            </a:r>
          </a:p>
        </p:txBody>
      </p:sp>
      <p:sp>
        <p:nvSpPr>
          <p:cNvPr id="58" name="テキスト ボックス 57">
            <a:extLst>
              <a:ext uri="{FF2B5EF4-FFF2-40B4-BE49-F238E27FC236}">
                <a16:creationId xmlns:a16="http://schemas.microsoft.com/office/drawing/2014/main" id="{A5038F25-1D69-4785-99FC-DA610F2E8F78}"/>
              </a:ext>
            </a:extLst>
          </p:cNvPr>
          <p:cNvSpPr txBox="1"/>
          <p:nvPr/>
        </p:nvSpPr>
        <p:spPr>
          <a:xfrm>
            <a:off x="108901" y="1675536"/>
            <a:ext cx="1303054" cy="338554"/>
          </a:xfrm>
          <a:prstGeom prst="rect">
            <a:avLst/>
          </a:prstGeom>
          <a:noFill/>
        </p:spPr>
        <p:txBody>
          <a:bodyPr wrap="square" rtlCol="0">
            <a:spAutoFit/>
          </a:bodyPr>
          <a:lstStyle/>
          <a:p>
            <a:r>
              <a:rPr kumimoji="1" lang="en-US" altLang="ja-JP" sz="1600" b="1" dirty="0"/>
              <a:t>MOEA/D</a:t>
            </a:r>
            <a:endParaRPr kumimoji="1" lang="ja-JP" altLang="en-US" sz="1600" b="1" dirty="0"/>
          </a:p>
        </p:txBody>
      </p:sp>
      <p:sp>
        <p:nvSpPr>
          <p:cNvPr id="64" name="テキスト ボックス 63">
            <a:extLst>
              <a:ext uri="{FF2B5EF4-FFF2-40B4-BE49-F238E27FC236}">
                <a16:creationId xmlns:a16="http://schemas.microsoft.com/office/drawing/2014/main" id="{D7395C53-936F-417A-B42B-3BB24B0F7C84}"/>
              </a:ext>
            </a:extLst>
          </p:cNvPr>
          <p:cNvSpPr txBox="1"/>
          <p:nvPr/>
        </p:nvSpPr>
        <p:spPr>
          <a:xfrm>
            <a:off x="161268" y="2787980"/>
            <a:ext cx="1793659" cy="584775"/>
          </a:xfrm>
          <a:prstGeom prst="rect">
            <a:avLst/>
          </a:prstGeom>
          <a:noFill/>
        </p:spPr>
        <p:txBody>
          <a:bodyPr wrap="square" rtlCol="0">
            <a:spAutoFit/>
          </a:bodyPr>
          <a:lstStyle/>
          <a:p>
            <a:r>
              <a:rPr kumimoji="1" lang="ja-JP" altLang="en-US" sz="1600" b="1" dirty="0"/>
              <a:t>適応型</a:t>
            </a:r>
            <a:r>
              <a:rPr kumimoji="1" lang="en-US" altLang="ja-JP" sz="1600" b="1" dirty="0"/>
              <a:t>PSO + Feasibility Rule</a:t>
            </a:r>
            <a:endParaRPr kumimoji="1" lang="ja-JP" altLang="en-US" sz="1600" b="1" dirty="0"/>
          </a:p>
        </p:txBody>
      </p:sp>
      <p:sp>
        <p:nvSpPr>
          <p:cNvPr id="40" name="テキスト ボックス 39">
            <a:extLst>
              <a:ext uri="{FF2B5EF4-FFF2-40B4-BE49-F238E27FC236}">
                <a16:creationId xmlns:a16="http://schemas.microsoft.com/office/drawing/2014/main" id="{156F80D3-BFA9-423E-9984-372C9F3AE78E}"/>
              </a:ext>
            </a:extLst>
          </p:cNvPr>
          <p:cNvSpPr txBox="1"/>
          <p:nvPr/>
        </p:nvSpPr>
        <p:spPr>
          <a:xfrm>
            <a:off x="161268" y="3992225"/>
            <a:ext cx="1793659" cy="584775"/>
          </a:xfrm>
          <a:prstGeom prst="rect">
            <a:avLst/>
          </a:prstGeom>
          <a:noFill/>
        </p:spPr>
        <p:txBody>
          <a:bodyPr wrap="square" rtlCol="0">
            <a:spAutoFit/>
          </a:bodyPr>
          <a:lstStyle/>
          <a:p>
            <a:r>
              <a:rPr kumimoji="1" lang="en-US" altLang="ja-JP" sz="1600" b="1" dirty="0"/>
              <a:t>JADE + Feasibility Rule</a:t>
            </a:r>
            <a:endParaRPr kumimoji="1" lang="ja-JP" altLang="en-US" sz="1600" b="1" dirty="0"/>
          </a:p>
        </p:txBody>
      </p:sp>
      <p:sp>
        <p:nvSpPr>
          <p:cNvPr id="53" name="テキスト ボックス 52">
            <a:extLst>
              <a:ext uri="{FF2B5EF4-FFF2-40B4-BE49-F238E27FC236}">
                <a16:creationId xmlns:a16="http://schemas.microsoft.com/office/drawing/2014/main" id="{552A0B96-70DE-47CA-9985-E150338C6830}"/>
              </a:ext>
            </a:extLst>
          </p:cNvPr>
          <p:cNvSpPr txBox="1"/>
          <p:nvPr/>
        </p:nvSpPr>
        <p:spPr>
          <a:xfrm>
            <a:off x="2957540" y="4177782"/>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にほぼ合致</a:t>
            </a:r>
          </a:p>
        </p:txBody>
      </p:sp>
      <p:pic>
        <p:nvPicPr>
          <p:cNvPr id="10" name="図 9" descr="グラフ, 折れ線グラフ&#10;&#10;自動的に生成された説明">
            <a:extLst>
              <a:ext uri="{FF2B5EF4-FFF2-40B4-BE49-F238E27FC236}">
                <a16:creationId xmlns:a16="http://schemas.microsoft.com/office/drawing/2014/main" id="{19A16567-9B3F-45D6-8914-1573A429BC0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64896" y="4029884"/>
            <a:ext cx="1734054" cy="1146239"/>
          </a:xfrm>
          <a:prstGeom prst="rect">
            <a:avLst/>
          </a:prstGeom>
        </p:spPr>
      </p:pic>
      <p:sp>
        <p:nvSpPr>
          <p:cNvPr id="55" name="テキスト ボックス 54">
            <a:extLst>
              <a:ext uri="{FF2B5EF4-FFF2-40B4-BE49-F238E27FC236}">
                <a16:creationId xmlns:a16="http://schemas.microsoft.com/office/drawing/2014/main" id="{37DCE5B6-6685-41CC-B0FB-965F74391736}"/>
              </a:ext>
            </a:extLst>
          </p:cNvPr>
          <p:cNvSpPr txBox="1"/>
          <p:nvPr/>
        </p:nvSpPr>
        <p:spPr>
          <a:xfrm>
            <a:off x="287630" y="4580519"/>
            <a:ext cx="2421601" cy="523220"/>
          </a:xfrm>
          <a:prstGeom prst="rect">
            <a:avLst/>
          </a:prstGeom>
          <a:noFill/>
        </p:spPr>
        <p:txBody>
          <a:bodyPr wrap="square" rtlCol="0">
            <a:spAutoFit/>
          </a:bodyPr>
          <a:lstStyle/>
          <a:p>
            <a:r>
              <a:rPr kumimoji="1" lang="ja-JP" altLang="en-US" sz="1400" b="1" dirty="0">
                <a:solidFill>
                  <a:schemeClr val="accent1"/>
                </a:solidFill>
              </a:rPr>
              <a:t>完全に制約を満たし、</a:t>
            </a:r>
            <a:endParaRPr kumimoji="1" lang="en-US" altLang="ja-JP" sz="1400" b="1" dirty="0">
              <a:solidFill>
                <a:schemeClr val="accent1"/>
              </a:solidFill>
            </a:endParaRPr>
          </a:p>
          <a:p>
            <a:r>
              <a:rPr kumimoji="1" lang="ja-JP" altLang="en-US" sz="1400" b="1" dirty="0">
                <a:solidFill>
                  <a:schemeClr val="accent1"/>
                </a:solidFill>
              </a:rPr>
              <a:t>目的関数値も優れている</a:t>
            </a:r>
          </a:p>
        </p:txBody>
      </p:sp>
      <p:pic>
        <p:nvPicPr>
          <p:cNvPr id="15" name="図 14" descr="グラフ, 折れ線グラフ&#10;&#10;自動的に生成された説明">
            <a:extLst>
              <a:ext uri="{FF2B5EF4-FFF2-40B4-BE49-F238E27FC236}">
                <a16:creationId xmlns:a16="http://schemas.microsoft.com/office/drawing/2014/main" id="{227B9DC3-DE10-4EBC-A1C3-063D36CED7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25300" y="4029883"/>
            <a:ext cx="1734055" cy="1146240"/>
          </a:xfrm>
          <a:prstGeom prst="rect">
            <a:avLst/>
          </a:prstGeom>
        </p:spPr>
      </p:pic>
      <p:pic>
        <p:nvPicPr>
          <p:cNvPr id="19" name="図 18" descr="グラフ&#10;&#10;自動的に生成された説明">
            <a:extLst>
              <a:ext uri="{FF2B5EF4-FFF2-40B4-BE49-F238E27FC236}">
                <a16:creationId xmlns:a16="http://schemas.microsoft.com/office/drawing/2014/main" id="{17A7B9E3-BED4-4CEF-B449-D56ECA3F776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66962" y="4027003"/>
            <a:ext cx="1742770" cy="1152001"/>
          </a:xfrm>
          <a:prstGeom prst="rect">
            <a:avLst/>
          </a:prstGeom>
        </p:spPr>
      </p:pic>
      <p:pic>
        <p:nvPicPr>
          <p:cNvPr id="23" name="図 22" descr="グラフ&#10;&#10;自動的に生成された説明">
            <a:extLst>
              <a:ext uri="{FF2B5EF4-FFF2-40B4-BE49-F238E27FC236}">
                <a16:creationId xmlns:a16="http://schemas.microsoft.com/office/drawing/2014/main" id="{0596F57D-3F1C-40C6-9D7B-095A6B4C2BD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117339" y="4026822"/>
            <a:ext cx="1743318" cy="1152363"/>
          </a:xfrm>
          <a:prstGeom prst="rect">
            <a:avLst/>
          </a:prstGeom>
        </p:spPr>
      </p:pic>
      <p:sp>
        <p:nvSpPr>
          <p:cNvPr id="59" name="正方形/長方形 58">
            <a:extLst>
              <a:ext uri="{FF2B5EF4-FFF2-40B4-BE49-F238E27FC236}">
                <a16:creationId xmlns:a16="http://schemas.microsoft.com/office/drawing/2014/main" id="{716C269E-1664-43CD-AC7D-51CC89FD9DB8}"/>
              </a:ext>
            </a:extLst>
          </p:cNvPr>
          <p:cNvSpPr/>
          <p:nvPr/>
        </p:nvSpPr>
        <p:spPr>
          <a:xfrm>
            <a:off x="10278709" y="4070713"/>
            <a:ext cx="881085" cy="939642"/>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テキスト ボックス 59">
            <a:extLst>
              <a:ext uri="{FF2B5EF4-FFF2-40B4-BE49-F238E27FC236}">
                <a16:creationId xmlns:a16="http://schemas.microsoft.com/office/drawing/2014/main" id="{53689C73-F286-462A-A85E-F9A455A9100E}"/>
              </a:ext>
            </a:extLst>
          </p:cNvPr>
          <p:cNvSpPr txBox="1"/>
          <p:nvPr/>
        </p:nvSpPr>
        <p:spPr>
          <a:xfrm>
            <a:off x="8480331" y="3302102"/>
            <a:ext cx="1489208" cy="430887"/>
          </a:xfrm>
          <a:prstGeom prst="rect">
            <a:avLst/>
          </a:prstGeom>
          <a:noFill/>
        </p:spPr>
        <p:txBody>
          <a:bodyPr wrap="square" rtlCol="0">
            <a:spAutoFit/>
          </a:bodyPr>
          <a:lstStyle/>
          <a:p>
            <a:pPr algn="ctr"/>
            <a:r>
              <a:rPr kumimoji="1" lang="ja-JP" altLang="en-US" sz="1100" dirty="0"/>
              <a:t>コストの改善の余地が大きい</a:t>
            </a:r>
          </a:p>
        </p:txBody>
      </p:sp>
      <p:sp>
        <p:nvSpPr>
          <p:cNvPr id="61" name="テキスト ボックス 60">
            <a:extLst>
              <a:ext uri="{FF2B5EF4-FFF2-40B4-BE49-F238E27FC236}">
                <a16:creationId xmlns:a16="http://schemas.microsoft.com/office/drawing/2014/main" id="{74B19219-C8C9-4CC1-B227-77E4DF9CCCA5}"/>
              </a:ext>
            </a:extLst>
          </p:cNvPr>
          <p:cNvSpPr txBox="1"/>
          <p:nvPr/>
        </p:nvSpPr>
        <p:spPr>
          <a:xfrm>
            <a:off x="8480331" y="4440340"/>
            <a:ext cx="1489208" cy="261610"/>
          </a:xfrm>
          <a:prstGeom prst="rect">
            <a:avLst/>
          </a:prstGeom>
          <a:noFill/>
        </p:spPr>
        <p:txBody>
          <a:bodyPr wrap="square" rtlCol="0">
            <a:spAutoFit/>
          </a:bodyPr>
          <a:lstStyle/>
          <a:p>
            <a:pPr algn="ctr"/>
            <a:r>
              <a:rPr kumimoji="1" lang="ja-JP" altLang="en-US" sz="1100" dirty="0"/>
              <a:t>コストを改善できている</a:t>
            </a:r>
          </a:p>
        </p:txBody>
      </p:sp>
      <p:sp>
        <p:nvSpPr>
          <p:cNvPr id="62" name="テキスト ボックス 61">
            <a:extLst>
              <a:ext uri="{FF2B5EF4-FFF2-40B4-BE49-F238E27FC236}">
                <a16:creationId xmlns:a16="http://schemas.microsoft.com/office/drawing/2014/main" id="{09DC3EE8-ADC3-414F-B9E9-4C6209BF54BB}"/>
              </a:ext>
            </a:extLst>
          </p:cNvPr>
          <p:cNvSpPr txBox="1"/>
          <p:nvPr/>
        </p:nvSpPr>
        <p:spPr>
          <a:xfrm>
            <a:off x="571984" y="-20412"/>
            <a:ext cx="8905391"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a:t>
            </a:r>
            <a:endParaRPr kumimoji="1" lang="en-US" altLang="ja-JP" sz="1600" b="1" dirty="0">
              <a:solidFill>
                <a:schemeClr val="bg1"/>
              </a:solidFill>
            </a:endParaRPr>
          </a:p>
        </p:txBody>
      </p:sp>
      <p:cxnSp>
        <p:nvCxnSpPr>
          <p:cNvPr id="52" name="直線コネクタ 51">
            <a:extLst>
              <a:ext uri="{FF2B5EF4-FFF2-40B4-BE49-F238E27FC236}">
                <a16:creationId xmlns:a16="http://schemas.microsoft.com/office/drawing/2014/main" id="{9A9640CC-F527-45E0-BBFA-3F978B7ADC72}"/>
              </a:ext>
            </a:extLst>
          </p:cNvPr>
          <p:cNvCxnSpPr>
            <a:cxnSpLocks/>
          </p:cNvCxnSpPr>
          <p:nvPr/>
        </p:nvCxnSpPr>
        <p:spPr>
          <a:xfrm flipH="1">
            <a:off x="2946694" y="2473406"/>
            <a:ext cx="1500054" cy="0"/>
          </a:xfrm>
          <a:prstGeom prst="line">
            <a:avLst/>
          </a:prstGeom>
          <a:ln w="9525">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9BEADB2E-AAA0-409B-8087-58960482BDAA}"/>
              </a:ext>
            </a:extLst>
          </p:cNvPr>
          <p:cNvCxnSpPr>
            <a:cxnSpLocks/>
          </p:cNvCxnSpPr>
          <p:nvPr/>
        </p:nvCxnSpPr>
        <p:spPr>
          <a:xfrm flipH="1">
            <a:off x="2957540" y="3635456"/>
            <a:ext cx="1500054" cy="0"/>
          </a:xfrm>
          <a:prstGeom prst="line">
            <a:avLst/>
          </a:prstGeom>
          <a:ln w="9525">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24B9CDB3-B3A9-4725-8E01-F0A5C9052A3D}"/>
              </a:ext>
            </a:extLst>
          </p:cNvPr>
          <p:cNvCxnSpPr>
            <a:cxnSpLocks/>
          </p:cNvCxnSpPr>
          <p:nvPr/>
        </p:nvCxnSpPr>
        <p:spPr>
          <a:xfrm flipH="1">
            <a:off x="2946694" y="4778456"/>
            <a:ext cx="1500054" cy="0"/>
          </a:xfrm>
          <a:prstGeom prst="line">
            <a:avLst/>
          </a:prstGeom>
          <a:ln w="9525">
            <a:solidFill>
              <a:schemeClr val="bg1">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 name="図 4" descr="グラフ&#10;&#10;自動的に生成された説明">
            <a:extLst>
              <a:ext uri="{FF2B5EF4-FFF2-40B4-BE49-F238E27FC236}">
                <a16:creationId xmlns:a16="http://schemas.microsoft.com/office/drawing/2014/main" id="{EDDCBFFC-99B6-4601-9798-91AC0A16C43A}"/>
              </a:ext>
            </a:extLst>
          </p:cNvPr>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31448" y="4027003"/>
            <a:ext cx="1742769" cy="1152000"/>
          </a:xfrm>
          <a:prstGeom prst="rect">
            <a:avLst/>
          </a:prstGeom>
        </p:spPr>
      </p:pic>
      <p:sp>
        <p:nvSpPr>
          <p:cNvPr id="66" name="正方形/長方形 65">
            <a:extLst>
              <a:ext uri="{FF2B5EF4-FFF2-40B4-BE49-F238E27FC236}">
                <a16:creationId xmlns:a16="http://schemas.microsoft.com/office/drawing/2014/main" id="{F434DC44-12CF-4A0C-A2BA-4B1B99C41BC8}"/>
              </a:ext>
            </a:extLst>
          </p:cNvPr>
          <p:cNvSpPr/>
          <p:nvPr/>
        </p:nvSpPr>
        <p:spPr>
          <a:xfrm>
            <a:off x="4738644" y="2922137"/>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正方形/長方形 66">
            <a:extLst>
              <a:ext uri="{FF2B5EF4-FFF2-40B4-BE49-F238E27FC236}">
                <a16:creationId xmlns:a16="http://schemas.microsoft.com/office/drawing/2014/main" id="{3BCC6472-3BE9-4548-80BC-872091337C4F}"/>
              </a:ext>
            </a:extLst>
          </p:cNvPr>
          <p:cNvSpPr/>
          <p:nvPr/>
        </p:nvSpPr>
        <p:spPr>
          <a:xfrm>
            <a:off x="4723598" y="4071026"/>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正方形/長方形 67">
            <a:extLst>
              <a:ext uri="{FF2B5EF4-FFF2-40B4-BE49-F238E27FC236}">
                <a16:creationId xmlns:a16="http://schemas.microsoft.com/office/drawing/2014/main" id="{E7A64A14-D0BB-41E0-AC2B-49A94CF716D8}"/>
              </a:ext>
            </a:extLst>
          </p:cNvPr>
          <p:cNvSpPr/>
          <p:nvPr/>
        </p:nvSpPr>
        <p:spPr>
          <a:xfrm>
            <a:off x="6609593" y="2919569"/>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正方形/長方形 68">
            <a:extLst>
              <a:ext uri="{FF2B5EF4-FFF2-40B4-BE49-F238E27FC236}">
                <a16:creationId xmlns:a16="http://schemas.microsoft.com/office/drawing/2014/main" id="{15A067A6-EE2A-41CB-A9E9-069192F18FA7}"/>
              </a:ext>
            </a:extLst>
          </p:cNvPr>
          <p:cNvSpPr/>
          <p:nvPr/>
        </p:nvSpPr>
        <p:spPr>
          <a:xfrm>
            <a:off x="6609593" y="4051583"/>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54" name="図 53" descr="グラフ&#10;&#10;自動的に生成された説明">
            <a:extLst>
              <a:ext uri="{FF2B5EF4-FFF2-40B4-BE49-F238E27FC236}">
                <a16:creationId xmlns:a16="http://schemas.microsoft.com/office/drawing/2014/main" id="{363E0CF6-FF41-46F7-B76A-0AA72C36B7E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735669" y="5173993"/>
            <a:ext cx="1742769" cy="1152000"/>
          </a:xfrm>
          <a:prstGeom prst="rect">
            <a:avLst/>
          </a:prstGeom>
        </p:spPr>
      </p:pic>
      <p:pic>
        <p:nvPicPr>
          <p:cNvPr id="56" name="図 55" descr="グラフ, 折れ線グラフ&#10;&#10;自動的に生成された説明">
            <a:extLst>
              <a:ext uri="{FF2B5EF4-FFF2-40B4-BE49-F238E27FC236}">
                <a16:creationId xmlns:a16="http://schemas.microsoft.com/office/drawing/2014/main" id="{B1AE8F8C-2FF8-42DF-AA2B-A371B4D6240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72474" y="5173968"/>
            <a:ext cx="1742846" cy="1152051"/>
          </a:xfrm>
          <a:prstGeom prst="rect">
            <a:avLst/>
          </a:prstGeom>
        </p:spPr>
      </p:pic>
      <p:pic>
        <p:nvPicPr>
          <p:cNvPr id="70" name="図 69" descr="グラフ, 折れ線グラフ&#10;&#10;自動的に生成された説明">
            <a:extLst>
              <a:ext uri="{FF2B5EF4-FFF2-40B4-BE49-F238E27FC236}">
                <a16:creationId xmlns:a16="http://schemas.microsoft.com/office/drawing/2014/main" id="{39F8C76D-D14E-4E8F-9E40-0AEB1A84A08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32773" y="5173993"/>
            <a:ext cx="1742770" cy="1152000"/>
          </a:xfrm>
          <a:prstGeom prst="rect">
            <a:avLst/>
          </a:prstGeom>
        </p:spPr>
      </p:pic>
      <p:pic>
        <p:nvPicPr>
          <p:cNvPr id="71" name="図 70" descr="グラフ&#10;&#10;自動的に生成された説明">
            <a:extLst>
              <a:ext uri="{FF2B5EF4-FFF2-40B4-BE49-F238E27FC236}">
                <a16:creationId xmlns:a16="http://schemas.microsoft.com/office/drawing/2014/main" id="{5A63F5F4-509F-40F9-BFFA-09936917E12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72506" y="5173812"/>
            <a:ext cx="1742769" cy="1152000"/>
          </a:xfrm>
          <a:prstGeom prst="rect">
            <a:avLst/>
          </a:prstGeom>
        </p:spPr>
      </p:pic>
      <p:pic>
        <p:nvPicPr>
          <p:cNvPr id="72" name="図 71" descr="グラフ&#10;&#10;自動的に生成された説明">
            <a:extLst>
              <a:ext uri="{FF2B5EF4-FFF2-40B4-BE49-F238E27FC236}">
                <a16:creationId xmlns:a16="http://schemas.microsoft.com/office/drawing/2014/main" id="{4AC436E4-E6B9-48B2-929D-90B83B7BBDD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124811" y="5173295"/>
            <a:ext cx="1744881" cy="1153396"/>
          </a:xfrm>
          <a:prstGeom prst="rect">
            <a:avLst/>
          </a:prstGeom>
        </p:spPr>
      </p:pic>
      <p:sp>
        <p:nvSpPr>
          <p:cNvPr id="73" name="テキスト ボックス 72">
            <a:extLst>
              <a:ext uri="{FF2B5EF4-FFF2-40B4-BE49-F238E27FC236}">
                <a16:creationId xmlns:a16="http://schemas.microsoft.com/office/drawing/2014/main" id="{40A344ED-9DD2-4388-9145-72DA6BF3CCB7}"/>
              </a:ext>
            </a:extLst>
          </p:cNvPr>
          <p:cNvSpPr txBox="1"/>
          <p:nvPr/>
        </p:nvSpPr>
        <p:spPr>
          <a:xfrm>
            <a:off x="182418" y="5122646"/>
            <a:ext cx="1793659" cy="584775"/>
          </a:xfrm>
          <a:prstGeom prst="rect">
            <a:avLst/>
          </a:prstGeom>
          <a:noFill/>
        </p:spPr>
        <p:txBody>
          <a:bodyPr wrap="square" rtlCol="0">
            <a:spAutoFit/>
          </a:bodyPr>
          <a:lstStyle/>
          <a:p>
            <a:r>
              <a:rPr kumimoji="1" lang="en-US" altLang="ja-JP" sz="1600" b="1" dirty="0"/>
              <a:t>SHADE + Feasibility Rule</a:t>
            </a:r>
            <a:endParaRPr kumimoji="1" lang="ja-JP" altLang="en-US" sz="1600" b="1" dirty="0"/>
          </a:p>
        </p:txBody>
      </p:sp>
      <p:sp>
        <p:nvSpPr>
          <p:cNvPr id="74" name="テキスト ボックス 73">
            <a:extLst>
              <a:ext uri="{FF2B5EF4-FFF2-40B4-BE49-F238E27FC236}">
                <a16:creationId xmlns:a16="http://schemas.microsoft.com/office/drawing/2014/main" id="{95E93D07-40FB-4BBC-A6EE-4945C6690EB0}"/>
              </a:ext>
            </a:extLst>
          </p:cNvPr>
          <p:cNvSpPr txBox="1"/>
          <p:nvPr/>
        </p:nvSpPr>
        <p:spPr>
          <a:xfrm>
            <a:off x="2978690" y="5308203"/>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にほぼ合致</a:t>
            </a:r>
          </a:p>
        </p:txBody>
      </p:sp>
      <p:sp>
        <p:nvSpPr>
          <p:cNvPr id="75" name="テキスト ボックス 74">
            <a:extLst>
              <a:ext uri="{FF2B5EF4-FFF2-40B4-BE49-F238E27FC236}">
                <a16:creationId xmlns:a16="http://schemas.microsoft.com/office/drawing/2014/main" id="{FB7F8353-32F1-4AD2-9678-98A91313570C}"/>
              </a:ext>
            </a:extLst>
          </p:cNvPr>
          <p:cNvSpPr txBox="1"/>
          <p:nvPr/>
        </p:nvSpPr>
        <p:spPr>
          <a:xfrm>
            <a:off x="308780" y="5710940"/>
            <a:ext cx="2421601" cy="523220"/>
          </a:xfrm>
          <a:prstGeom prst="rect">
            <a:avLst/>
          </a:prstGeom>
          <a:noFill/>
        </p:spPr>
        <p:txBody>
          <a:bodyPr wrap="square" rtlCol="0">
            <a:spAutoFit/>
          </a:bodyPr>
          <a:lstStyle/>
          <a:p>
            <a:r>
              <a:rPr kumimoji="1" lang="ja-JP" altLang="en-US" sz="1400" b="1" dirty="0">
                <a:solidFill>
                  <a:schemeClr val="accent1"/>
                </a:solidFill>
              </a:rPr>
              <a:t>完全に制約を満たし、</a:t>
            </a:r>
            <a:endParaRPr kumimoji="1" lang="en-US" altLang="ja-JP" sz="1400" b="1" dirty="0">
              <a:solidFill>
                <a:schemeClr val="accent1"/>
              </a:solidFill>
            </a:endParaRPr>
          </a:p>
          <a:p>
            <a:r>
              <a:rPr kumimoji="1" lang="ja-JP" altLang="en-US" sz="1400" b="1" dirty="0">
                <a:solidFill>
                  <a:schemeClr val="accent1"/>
                </a:solidFill>
              </a:rPr>
              <a:t>目的関数値も優れている</a:t>
            </a:r>
          </a:p>
        </p:txBody>
      </p:sp>
      <p:sp>
        <p:nvSpPr>
          <p:cNvPr id="76" name="テキスト ボックス 75">
            <a:extLst>
              <a:ext uri="{FF2B5EF4-FFF2-40B4-BE49-F238E27FC236}">
                <a16:creationId xmlns:a16="http://schemas.microsoft.com/office/drawing/2014/main" id="{95F13479-D0D4-40FC-A5A1-7FA9DE1099F6}"/>
              </a:ext>
            </a:extLst>
          </p:cNvPr>
          <p:cNvSpPr txBox="1"/>
          <p:nvPr/>
        </p:nvSpPr>
        <p:spPr>
          <a:xfrm>
            <a:off x="8501481" y="5570761"/>
            <a:ext cx="1489208" cy="261610"/>
          </a:xfrm>
          <a:prstGeom prst="rect">
            <a:avLst/>
          </a:prstGeom>
          <a:noFill/>
        </p:spPr>
        <p:txBody>
          <a:bodyPr wrap="square" rtlCol="0">
            <a:spAutoFit/>
          </a:bodyPr>
          <a:lstStyle/>
          <a:p>
            <a:pPr algn="ctr"/>
            <a:r>
              <a:rPr kumimoji="1" lang="ja-JP" altLang="en-US" sz="1100" dirty="0"/>
              <a:t>コストを改善できている</a:t>
            </a:r>
          </a:p>
        </p:txBody>
      </p:sp>
      <p:sp>
        <p:nvSpPr>
          <p:cNvPr id="77" name="正方形/長方形 76">
            <a:extLst>
              <a:ext uri="{FF2B5EF4-FFF2-40B4-BE49-F238E27FC236}">
                <a16:creationId xmlns:a16="http://schemas.microsoft.com/office/drawing/2014/main" id="{07A0900F-4CD7-4EB9-A47C-64ADE959345B}"/>
              </a:ext>
            </a:extLst>
          </p:cNvPr>
          <p:cNvSpPr/>
          <p:nvPr/>
        </p:nvSpPr>
        <p:spPr>
          <a:xfrm>
            <a:off x="4747427" y="5222095"/>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8" name="正方形/長方形 77">
            <a:extLst>
              <a:ext uri="{FF2B5EF4-FFF2-40B4-BE49-F238E27FC236}">
                <a16:creationId xmlns:a16="http://schemas.microsoft.com/office/drawing/2014/main" id="{0D99C1B1-165D-45F0-8E70-9DBB59DCC512}"/>
              </a:ext>
            </a:extLst>
          </p:cNvPr>
          <p:cNvSpPr/>
          <p:nvPr/>
        </p:nvSpPr>
        <p:spPr>
          <a:xfrm>
            <a:off x="10302538" y="5216722"/>
            <a:ext cx="881085"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9" name="正方形/長方形 78">
            <a:extLst>
              <a:ext uri="{FF2B5EF4-FFF2-40B4-BE49-F238E27FC236}">
                <a16:creationId xmlns:a16="http://schemas.microsoft.com/office/drawing/2014/main" id="{92FB3487-4BF0-4649-8067-65D10EE74980}"/>
              </a:ext>
            </a:extLst>
          </p:cNvPr>
          <p:cNvSpPr/>
          <p:nvPr/>
        </p:nvSpPr>
        <p:spPr>
          <a:xfrm>
            <a:off x="6614372" y="5216723"/>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90" name="直線コネクタ 89">
            <a:extLst>
              <a:ext uri="{FF2B5EF4-FFF2-40B4-BE49-F238E27FC236}">
                <a16:creationId xmlns:a16="http://schemas.microsoft.com/office/drawing/2014/main" id="{BED03B56-5CC7-4164-B48B-72E4D47F92C7}"/>
              </a:ext>
            </a:extLst>
          </p:cNvPr>
          <p:cNvCxnSpPr>
            <a:cxnSpLocks/>
          </p:cNvCxnSpPr>
          <p:nvPr/>
        </p:nvCxnSpPr>
        <p:spPr>
          <a:xfrm flipH="1">
            <a:off x="2967844" y="5918402"/>
            <a:ext cx="1500054" cy="0"/>
          </a:xfrm>
          <a:prstGeom prst="line">
            <a:avLst/>
          </a:prstGeom>
          <a:ln w="9525">
            <a:solidFill>
              <a:schemeClr val="bg1">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96681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最適化問題</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18</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5080798" cy="338554"/>
          </a:xfrm>
          <a:prstGeom prst="rect">
            <a:avLst/>
          </a:prstGeom>
          <a:noFill/>
        </p:spPr>
        <p:txBody>
          <a:bodyPr wrap="square" rtlCol="0">
            <a:spAutoFit/>
          </a:bodyPr>
          <a:lstStyle/>
          <a:p>
            <a:r>
              <a:rPr lang="en-US" altLang="ja-JP" sz="1600" b="1" dirty="0">
                <a:solidFill>
                  <a:schemeClr val="bg1"/>
                </a:solidFill>
              </a:rPr>
              <a:t>2.3 </a:t>
            </a:r>
            <a:r>
              <a:rPr kumimoji="1" lang="ja-JP" altLang="en-US" sz="1600" b="1" dirty="0">
                <a:solidFill>
                  <a:schemeClr val="bg1"/>
                </a:solidFill>
              </a:rPr>
              <a:t>データ駆動制約問題での検証</a:t>
            </a:r>
          </a:p>
        </p:txBody>
      </p:sp>
      <p:sp>
        <p:nvSpPr>
          <p:cNvPr id="56" name="テキスト プレースホルダー 2">
            <a:extLst>
              <a:ext uri="{FF2B5EF4-FFF2-40B4-BE49-F238E27FC236}">
                <a16:creationId xmlns:a16="http://schemas.microsoft.com/office/drawing/2014/main" id="{CF1A1A4B-22A1-4443-B141-54CAD4C219FC}"/>
              </a:ext>
            </a:extLst>
          </p:cNvPr>
          <p:cNvSpPr txBox="1">
            <a:spLocks/>
          </p:cNvSpPr>
          <p:nvPr/>
        </p:nvSpPr>
        <p:spPr>
          <a:xfrm>
            <a:off x="408177" y="1078309"/>
            <a:ext cx="11364723" cy="48420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目的関数とデータ駆動の制約条件を課した最適化問題を作成した。</a:t>
            </a:r>
            <a:endParaRPr lang="en-US" altLang="ja-JP" sz="2800" dirty="0"/>
          </a:p>
        </p:txBody>
      </p:sp>
      <p:cxnSp>
        <p:nvCxnSpPr>
          <p:cNvPr id="63" name="直線コネクタ 62">
            <a:extLst>
              <a:ext uri="{FF2B5EF4-FFF2-40B4-BE49-F238E27FC236}">
                <a16:creationId xmlns:a16="http://schemas.microsoft.com/office/drawing/2014/main" id="{5AFFB04B-E68B-4191-AEA1-76AC05636061}"/>
              </a:ext>
            </a:extLst>
          </p:cNvPr>
          <p:cNvCxnSpPr>
            <a:cxnSpLocks/>
          </p:cNvCxnSpPr>
          <p:nvPr/>
        </p:nvCxnSpPr>
        <p:spPr>
          <a:xfrm flipV="1">
            <a:off x="355312" y="2034349"/>
            <a:ext cx="4107248" cy="1"/>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id="{02BD500D-5FC6-4D1A-9370-77C2B6DB1474}"/>
              </a:ext>
            </a:extLst>
          </p:cNvPr>
          <p:cNvSpPr txBox="1"/>
          <p:nvPr/>
        </p:nvSpPr>
        <p:spPr>
          <a:xfrm>
            <a:off x="420764" y="2410921"/>
            <a:ext cx="902811" cy="307777"/>
          </a:xfrm>
          <a:prstGeom prst="rect">
            <a:avLst/>
          </a:prstGeom>
          <a:noFill/>
        </p:spPr>
        <p:txBody>
          <a:bodyPr wrap="none" rtlCol="0">
            <a:spAutoFit/>
          </a:bodyPr>
          <a:lstStyle/>
          <a:p>
            <a:pPr algn="ctr"/>
            <a:r>
              <a:rPr kumimoji="1" lang="ja-JP" altLang="en-US" sz="1400" dirty="0"/>
              <a:t>目的関数</a:t>
            </a:r>
          </a:p>
        </p:txBody>
      </p:sp>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0107D34E-D779-4D84-980C-AA42E711744E}"/>
                  </a:ext>
                </a:extLst>
              </p:cNvPr>
              <p:cNvSpPr txBox="1"/>
              <p:nvPr/>
            </p:nvSpPr>
            <p:spPr>
              <a:xfrm>
                <a:off x="1770873" y="2207154"/>
                <a:ext cx="1571574" cy="70564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f>
                        <m:fPr>
                          <m:ctrlPr>
                            <a:rPr kumimoji="1" lang="en-US" altLang="ja-JP" sz="1400" i="1">
                              <a:latin typeface="Cambria Math" panose="02040503050406030204" pitchFamily="18" charset="0"/>
                            </a:rPr>
                          </m:ctrlPr>
                        </m:fPr>
                        <m:num>
                          <m:r>
                            <a:rPr kumimoji="1" lang="en-US" altLang="ja-JP" sz="1400" i="1">
                              <a:latin typeface="Cambria Math" panose="02040503050406030204" pitchFamily="18" charset="0"/>
                            </a:rPr>
                            <m:t>1</m:t>
                          </m:r>
                        </m:num>
                        <m:den>
                          <m:r>
                            <a:rPr kumimoji="1" lang="en-US" altLang="ja-JP" sz="1400" i="1">
                              <a:latin typeface="Cambria Math" panose="02040503050406030204" pitchFamily="18" charset="0"/>
                            </a:rPr>
                            <m:t>𝑁</m:t>
                          </m:r>
                        </m:den>
                      </m:f>
                      <m:nary>
                        <m:naryPr>
                          <m:chr m:val="∑"/>
                          <m:ctrlPr>
                            <a:rPr kumimoji="1" lang="en-US" altLang="ja-JP" sz="1400" b="0" i="1" smtClean="0">
                              <a:latin typeface="Cambria Math" panose="02040503050406030204" pitchFamily="18" charset="0"/>
                            </a:rPr>
                          </m:ctrlPr>
                        </m:naryPr>
                        <m:sub>
                          <m:r>
                            <a:rPr kumimoji="1" lang="en-US" altLang="ja-JP" sz="1400" b="0" i="1" smtClean="0">
                              <a:latin typeface="Cambria Math" panose="02040503050406030204" pitchFamily="18" charset="0"/>
                            </a:rPr>
                            <m:t>𝑛</m:t>
                          </m:r>
                          <m:r>
                            <a:rPr kumimoji="1" lang="en-US" altLang="ja-JP" sz="1400" b="0" i="1" smtClean="0">
                              <a:latin typeface="Cambria Math" panose="02040503050406030204" pitchFamily="18" charset="0"/>
                            </a:rPr>
                            <m:t>=1</m:t>
                          </m:r>
                        </m:sub>
                        <m:sup>
                          <m:r>
                            <a:rPr kumimoji="1" lang="en-US" altLang="ja-JP" sz="1400" b="0" i="1" smtClean="0">
                              <a:latin typeface="Cambria Math" panose="02040503050406030204" pitchFamily="18" charset="0"/>
                            </a:rPr>
                            <m:t>𝑁</m:t>
                          </m:r>
                        </m:sup>
                        <m:e>
                          <m:sSubSup>
                            <m:sSubSupPr>
                              <m:ctrlPr>
                                <a:rPr kumimoji="1" lang="en-US" altLang="ja-JP" sz="1400" b="0" i="1" smtClean="0">
                                  <a:latin typeface="Cambria Math" panose="02040503050406030204" pitchFamily="18" charset="0"/>
                                </a:rPr>
                              </m:ctrlPr>
                            </m:sSubSup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𝑛</m:t>
                              </m:r>
                            </m:sub>
                            <m:sup>
                              <m:r>
                                <a:rPr kumimoji="1" lang="en-US" altLang="ja-JP" sz="1400" b="0" i="1" smtClean="0">
                                  <a:latin typeface="Cambria Math" panose="02040503050406030204" pitchFamily="18" charset="0"/>
                                </a:rPr>
                                <m:t>2</m:t>
                              </m:r>
                            </m:sup>
                          </m:sSubSup>
                        </m:e>
                      </m:nary>
                    </m:oMath>
                  </m:oMathPara>
                </a14:m>
                <a:endParaRPr kumimoji="1" lang="ja-JP" altLang="en-US" sz="1400" dirty="0"/>
              </a:p>
            </p:txBody>
          </p:sp>
        </mc:Choice>
        <mc:Fallback xmlns="">
          <p:sp>
            <p:nvSpPr>
              <p:cNvPr id="65" name="テキスト ボックス 64">
                <a:extLst>
                  <a:ext uri="{FF2B5EF4-FFF2-40B4-BE49-F238E27FC236}">
                    <a16:creationId xmlns:a16="http://schemas.microsoft.com/office/drawing/2014/main" id="{0107D34E-D779-4D84-980C-AA42E711744E}"/>
                  </a:ext>
                </a:extLst>
              </p:cNvPr>
              <p:cNvSpPr txBox="1">
                <a:spLocks noRot="1" noChangeAspect="1" noMove="1" noResize="1" noEditPoints="1" noAdjustHandles="1" noChangeArrowheads="1" noChangeShapeType="1" noTextEdit="1"/>
              </p:cNvSpPr>
              <p:nvPr/>
            </p:nvSpPr>
            <p:spPr>
              <a:xfrm>
                <a:off x="1770873" y="2207154"/>
                <a:ext cx="1571574" cy="705642"/>
              </a:xfrm>
              <a:prstGeom prst="rect">
                <a:avLst/>
              </a:prstGeom>
              <a:blipFill>
                <a:blip r:embed="rId2"/>
                <a:stretch>
                  <a:fillRect/>
                </a:stretch>
              </a:blipFill>
            </p:spPr>
            <p:txBody>
              <a:bodyPr/>
              <a:lstStyle/>
              <a:p>
                <a:r>
                  <a:rPr lang="ja-JP" altLang="en-US">
                    <a:noFill/>
                  </a:rPr>
                  <a:t> </a:t>
                </a:r>
              </a:p>
            </p:txBody>
          </p:sp>
        </mc:Fallback>
      </mc:AlternateContent>
      <p:sp>
        <p:nvSpPr>
          <p:cNvPr id="77" name="テキスト ボックス 76">
            <a:extLst>
              <a:ext uri="{FF2B5EF4-FFF2-40B4-BE49-F238E27FC236}">
                <a16:creationId xmlns:a16="http://schemas.microsoft.com/office/drawing/2014/main" id="{86020540-F8BA-4379-89E1-3A8542B7F706}"/>
              </a:ext>
            </a:extLst>
          </p:cNvPr>
          <p:cNvSpPr txBox="1"/>
          <p:nvPr/>
        </p:nvSpPr>
        <p:spPr>
          <a:xfrm>
            <a:off x="427877" y="2905926"/>
            <a:ext cx="902811" cy="307777"/>
          </a:xfrm>
          <a:prstGeom prst="rect">
            <a:avLst/>
          </a:prstGeom>
          <a:noFill/>
        </p:spPr>
        <p:txBody>
          <a:bodyPr wrap="none" rtlCol="0">
            <a:spAutoFit/>
          </a:bodyPr>
          <a:lstStyle/>
          <a:p>
            <a:pPr algn="ctr"/>
            <a:r>
              <a:rPr kumimoji="1" lang="ja-JP" altLang="en-US" sz="1400" dirty="0"/>
              <a:t>制約条件</a:t>
            </a:r>
          </a:p>
        </p:txBody>
      </p:sp>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9B3B3C87-DC09-4F15-A08A-2BF1EAA5DEAA}"/>
                  </a:ext>
                </a:extLst>
              </p:cNvPr>
              <p:cNvSpPr txBox="1"/>
              <p:nvPr/>
            </p:nvSpPr>
            <p:spPr>
              <a:xfrm>
                <a:off x="1695434" y="3332556"/>
                <a:ext cx="117631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i="1" smtClean="0">
                          <a:latin typeface="Cambria Math" panose="02040503050406030204" pitchFamily="18" charset="0"/>
                        </a:rPr>
                        <m:t>0</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𝑛</m:t>
                          </m:r>
                        </m:sub>
                      </m:sSub>
                      <m:r>
                        <a:rPr kumimoji="1" lang="en-US" altLang="ja-JP" sz="1400" b="0" i="1" smtClean="0">
                          <a:latin typeface="Cambria Math" panose="02040503050406030204" pitchFamily="18" charset="0"/>
                        </a:rPr>
                        <m:t>≤1</m:t>
                      </m:r>
                    </m:oMath>
                  </m:oMathPara>
                </a14:m>
                <a:endParaRPr kumimoji="1" lang="ja-JP" altLang="en-US" sz="1400" dirty="0"/>
              </a:p>
            </p:txBody>
          </p:sp>
        </mc:Choice>
        <mc:Fallback xmlns="">
          <p:sp>
            <p:nvSpPr>
              <p:cNvPr id="82" name="テキスト ボックス 81">
                <a:extLst>
                  <a:ext uri="{FF2B5EF4-FFF2-40B4-BE49-F238E27FC236}">
                    <a16:creationId xmlns:a16="http://schemas.microsoft.com/office/drawing/2014/main" id="{9B3B3C87-DC09-4F15-A08A-2BF1EAA5DEAA}"/>
                  </a:ext>
                </a:extLst>
              </p:cNvPr>
              <p:cNvSpPr txBox="1">
                <a:spLocks noRot="1" noChangeAspect="1" noMove="1" noResize="1" noEditPoints="1" noAdjustHandles="1" noChangeArrowheads="1" noChangeShapeType="1" noTextEdit="1"/>
              </p:cNvSpPr>
              <p:nvPr/>
            </p:nvSpPr>
            <p:spPr>
              <a:xfrm>
                <a:off x="1695434" y="3332556"/>
                <a:ext cx="1176313" cy="307777"/>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8" name="テキスト ボックス 87">
                <a:extLst>
                  <a:ext uri="{FF2B5EF4-FFF2-40B4-BE49-F238E27FC236}">
                    <a16:creationId xmlns:a16="http://schemas.microsoft.com/office/drawing/2014/main" id="{5C474C8B-DDE0-4B2E-A7F4-5C91849A55A1}"/>
                  </a:ext>
                </a:extLst>
              </p:cNvPr>
              <p:cNvSpPr txBox="1"/>
              <p:nvPr/>
            </p:nvSpPr>
            <p:spPr>
              <a:xfrm>
                <a:off x="1630912" y="2895097"/>
                <a:ext cx="1176312"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𝑔</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r>
                        <a:rPr kumimoji="1" lang="en-US" altLang="ja-JP" sz="1400" i="1" smtClean="0">
                          <a:latin typeface="Cambria Math" panose="02040503050406030204" pitchFamily="18" charset="0"/>
                        </a:rPr>
                        <m:t>≤</m:t>
                      </m:r>
                      <m:r>
                        <a:rPr kumimoji="1" lang="en-US" altLang="ja-JP" sz="1400" b="0" i="1" smtClean="0">
                          <a:latin typeface="Cambria Math" panose="02040503050406030204" pitchFamily="18" charset="0"/>
                        </a:rPr>
                        <m:t>0</m:t>
                      </m:r>
                    </m:oMath>
                  </m:oMathPara>
                </a14:m>
                <a:endParaRPr kumimoji="1" lang="ja-JP" altLang="en-US" sz="1400" dirty="0"/>
              </a:p>
            </p:txBody>
          </p:sp>
        </mc:Choice>
        <mc:Fallback xmlns="">
          <p:sp>
            <p:nvSpPr>
              <p:cNvPr id="88" name="テキスト ボックス 87">
                <a:extLst>
                  <a:ext uri="{FF2B5EF4-FFF2-40B4-BE49-F238E27FC236}">
                    <a16:creationId xmlns:a16="http://schemas.microsoft.com/office/drawing/2014/main" id="{5C474C8B-DDE0-4B2E-A7F4-5C91849A55A1}"/>
                  </a:ext>
                </a:extLst>
              </p:cNvPr>
              <p:cNvSpPr txBox="1">
                <a:spLocks noRot="1" noChangeAspect="1" noMove="1" noResize="1" noEditPoints="1" noAdjustHandles="1" noChangeArrowheads="1" noChangeShapeType="1" noTextEdit="1"/>
              </p:cNvSpPr>
              <p:nvPr/>
            </p:nvSpPr>
            <p:spPr>
              <a:xfrm>
                <a:off x="1630912" y="2895097"/>
                <a:ext cx="1176312" cy="307777"/>
              </a:xfrm>
              <a:prstGeom prst="rect">
                <a:avLst/>
              </a:prstGeom>
              <a:blipFill>
                <a:blip r:embed="rId4"/>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EE439FE9-74AE-4210-B2AE-1661E4C3C4C5}"/>
                  </a:ext>
                </a:extLst>
              </p:cNvPr>
              <p:cNvSpPr txBox="1"/>
              <p:nvPr/>
            </p:nvSpPr>
            <p:spPr>
              <a:xfrm>
                <a:off x="3218622" y="2403990"/>
                <a:ext cx="117631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i="1" smtClean="0">
                          <a:latin typeface="Cambria Math" panose="02040503050406030204" pitchFamily="18" charset="0"/>
                        </a:rPr>
                        <m:t>𝑁</m:t>
                      </m:r>
                      <m:r>
                        <a:rPr kumimoji="1" lang="en-US" altLang="ja-JP" sz="1400" b="0" i="1" smtClean="0">
                          <a:latin typeface="Cambria Math" panose="02040503050406030204" pitchFamily="18" charset="0"/>
                        </a:rPr>
                        <m:t>=3</m:t>
                      </m:r>
                    </m:oMath>
                  </m:oMathPara>
                </a14:m>
                <a:endParaRPr kumimoji="1" lang="ja-JP" altLang="en-US" sz="1400" dirty="0"/>
              </a:p>
            </p:txBody>
          </p:sp>
        </mc:Choice>
        <mc:Fallback xmlns="">
          <p:sp>
            <p:nvSpPr>
              <p:cNvPr id="90" name="テキスト ボックス 89">
                <a:extLst>
                  <a:ext uri="{FF2B5EF4-FFF2-40B4-BE49-F238E27FC236}">
                    <a16:creationId xmlns:a16="http://schemas.microsoft.com/office/drawing/2014/main" id="{EE439FE9-74AE-4210-B2AE-1661E4C3C4C5}"/>
                  </a:ext>
                </a:extLst>
              </p:cNvPr>
              <p:cNvSpPr txBox="1">
                <a:spLocks noRot="1" noChangeAspect="1" noMove="1" noResize="1" noEditPoints="1" noAdjustHandles="1" noChangeArrowheads="1" noChangeShapeType="1" noTextEdit="1"/>
              </p:cNvSpPr>
              <p:nvPr/>
            </p:nvSpPr>
            <p:spPr>
              <a:xfrm>
                <a:off x="3218622" y="2403990"/>
                <a:ext cx="1176313" cy="30777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1" name="テキスト ボックス 90">
                <a:extLst>
                  <a:ext uri="{FF2B5EF4-FFF2-40B4-BE49-F238E27FC236}">
                    <a16:creationId xmlns:a16="http://schemas.microsoft.com/office/drawing/2014/main" id="{CF0C88B6-6418-4A22-95AD-14EC2757B87C}"/>
                  </a:ext>
                </a:extLst>
              </p:cNvPr>
              <p:cNvSpPr txBox="1"/>
              <p:nvPr/>
            </p:nvSpPr>
            <p:spPr>
              <a:xfrm>
                <a:off x="3191728" y="3321841"/>
                <a:ext cx="117631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𝑛</m:t>
                      </m:r>
                      <m:r>
                        <a:rPr kumimoji="1" lang="en-US" altLang="ja-JP" sz="1400" b="0" i="1" smtClean="0">
                          <a:latin typeface="Cambria Math" panose="02040503050406030204" pitchFamily="18" charset="0"/>
                        </a:rPr>
                        <m:t>=1,2,3</m:t>
                      </m:r>
                    </m:oMath>
                  </m:oMathPara>
                </a14:m>
                <a:endParaRPr kumimoji="1" lang="ja-JP" altLang="en-US" sz="1400" dirty="0"/>
              </a:p>
            </p:txBody>
          </p:sp>
        </mc:Choice>
        <mc:Fallback xmlns="">
          <p:sp>
            <p:nvSpPr>
              <p:cNvPr id="91" name="テキスト ボックス 90">
                <a:extLst>
                  <a:ext uri="{FF2B5EF4-FFF2-40B4-BE49-F238E27FC236}">
                    <a16:creationId xmlns:a16="http://schemas.microsoft.com/office/drawing/2014/main" id="{CF0C88B6-6418-4A22-95AD-14EC2757B87C}"/>
                  </a:ext>
                </a:extLst>
              </p:cNvPr>
              <p:cNvSpPr txBox="1">
                <a:spLocks noRot="1" noChangeAspect="1" noMove="1" noResize="1" noEditPoints="1" noAdjustHandles="1" noChangeArrowheads="1" noChangeShapeType="1" noTextEdit="1"/>
              </p:cNvSpPr>
              <p:nvPr/>
            </p:nvSpPr>
            <p:spPr>
              <a:xfrm>
                <a:off x="3191728" y="3321841"/>
                <a:ext cx="1176313" cy="307777"/>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2" name="テキスト ボックス 91">
                <a:extLst>
                  <a:ext uri="{FF2B5EF4-FFF2-40B4-BE49-F238E27FC236}">
                    <a16:creationId xmlns:a16="http://schemas.microsoft.com/office/drawing/2014/main" id="{3023E192-6E47-4554-A41E-943E658EFBB6}"/>
                  </a:ext>
                </a:extLst>
              </p:cNvPr>
              <p:cNvSpPr txBox="1"/>
              <p:nvPr/>
            </p:nvSpPr>
            <p:spPr>
              <a:xfrm>
                <a:off x="502878" y="4150972"/>
                <a:ext cx="271313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𝑔</m:t>
                      </m:r>
                      <m:d>
                        <m:dPr>
                          <m:ctrlPr>
                            <a:rPr kumimoji="1" lang="en-US" altLang="ja-JP" sz="1400" b="0" i="1" smtClean="0">
                              <a:latin typeface="Cambria Math" panose="02040503050406030204" pitchFamily="18" charset="0"/>
                            </a:rPr>
                          </m:ctrlPr>
                        </m:dPr>
                        <m:e>
                          <m:r>
                            <a:rPr kumimoji="1" lang="en-US" altLang="ja-JP" sz="1400" b="1" i="1" smtClean="0">
                              <a:latin typeface="Cambria Math" panose="02040503050406030204" pitchFamily="18" charset="0"/>
                            </a:rPr>
                            <m:t>𝒙</m:t>
                          </m:r>
                          <m:r>
                            <a:rPr kumimoji="1" lang="en-US" altLang="ja-JP" sz="1400" b="1" i="1" smtClean="0">
                              <a:latin typeface="Cambria Math" panose="02040503050406030204" pitchFamily="18" charset="0"/>
                            </a:rPr>
                            <m:t>;</m:t>
                          </m:r>
                          <m:r>
                            <a:rPr kumimoji="1" lang="ja-JP" altLang="en-US" sz="1400" i="1">
                              <a:latin typeface="Cambria Math" panose="02040503050406030204" pitchFamily="18" charset="0"/>
                            </a:rPr>
                            <m:t>𝜀</m:t>
                          </m:r>
                        </m:e>
                      </m:d>
                      <m:r>
                        <a:rPr kumimoji="1" lang="en-US" altLang="ja-JP" sz="1400" b="0" i="1" smtClean="0">
                          <a:latin typeface="Cambria Math" panose="02040503050406030204" pitchFamily="18" charset="0"/>
                        </a:rPr>
                        <m:t>=</m:t>
                      </m:r>
                      <m:d>
                        <m:dPr>
                          <m:begChr m:val="‖"/>
                          <m:endChr m:val="‖"/>
                          <m:ctrlPr>
                            <a:rPr kumimoji="1" lang="en-US" altLang="ja-JP" sz="1400" b="0" i="1" smtClean="0">
                              <a:latin typeface="Cambria Math" panose="02040503050406030204" pitchFamily="18" charset="0"/>
                            </a:rPr>
                          </m:ctrlPr>
                        </m:dPr>
                        <m:e>
                          <m:r>
                            <a:rPr kumimoji="1" lang="en-US" altLang="ja-JP" sz="1400" b="1" i="1">
                              <a:latin typeface="Cambria Math" panose="02040503050406030204" pitchFamily="18" charset="0"/>
                            </a:rPr>
                            <m:t>𝒚</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e>
                      </m:d>
                      <m:r>
                        <a:rPr kumimoji="1" lang="en-US" altLang="ja-JP" sz="1400" b="0" i="1" smtClean="0">
                          <a:latin typeface="Cambria Math" panose="02040503050406030204" pitchFamily="18" charset="0"/>
                        </a:rPr>
                        <m:t>−</m:t>
                      </m:r>
                      <m:r>
                        <a:rPr kumimoji="1" lang="ja-JP" altLang="en-US" sz="1400" b="0" i="1" smtClean="0">
                          <a:latin typeface="Cambria Math" panose="02040503050406030204" pitchFamily="18" charset="0"/>
                        </a:rPr>
                        <m:t>𝜀</m:t>
                      </m:r>
                    </m:oMath>
                  </m:oMathPara>
                </a14:m>
                <a:endParaRPr kumimoji="1" lang="ja-JP" altLang="en-US" sz="1400" dirty="0"/>
              </a:p>
            </p:txBody>
          </p:sp>
        </mc:Choice>
        <mc:Fallback xmlns="">
          <p:sp>
            <p:nvSpPr>
              <p:cNvPr id="92" name="テキスト ボックス 91">
                <a:extLst>
                  <a:ext uri="{FF2B5EF4-FFF2-40B4-BE49-F238E27FC236}">
                    <a16:creationId xmlns:a16="http://schemas.microsoft.com/office/drawing/2014/main" id="{3023E192-6E47-4554-A41E-943E658EFBB6}"/>
                  </a:ext>
                </a:extLst>
              </p:cNvPr>
              <p:cNvSpPr txBox="1">
                <a:spLocks noRot="1" noChangeAspect="1" noMove="1" noResize="1" noEditPoints="1" noAdjustHandles="1" noChangeArrowheads="1" noChangeShapeType="1" noTextEdit="1"/>
              </p:cNvSpPr>
              <p:nvPr/>
            </p:nvSpPr>
            <p:spPr>
              <a:xfrm>
                <a:off x="502878" y="4150972"/>
                <a:ext cx="2713133" cy="307777"/>
              </a:xfrm>
              <a:prstGeom prst="rect">
                <a:avLst/>
              </a:prstGeom>
              <a:blipFill>
                <a:blip r:embed="rId7"/>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3" name="テキスト ボックス 92">
                <a:extLst>
                  <a:ext uri="{FF2B5EF4-FFF2-40B4-BE49-F238E27FC236}">
                    <a16:creationId xmlns:a16="http://schemas.microsoft.com/office/drawing/2014/main" id="{ECC9890A-91C5-4B17-A1AA-D1B815A80ECA}"/>
                  </a:ext>
                </a:extLst>
              </p:cNvPr>
              <p:cNvSpPr txBox="1"/>
              <p:nvPr/>
            </p:nvSpPr>
            <p:spPr>
              <a:xfrm>
                <a:off x="629314" y="4485817"/>
                <a:ext cx="271313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1" i="1" smtClean="0">
                          <a:latin typeface="Cambria Math" panose="02040503050406030204" pitchFamily="18" charset="0"/>
                        </a:rPr>
                        <m:t>𝒚</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𝑑𝑒𝑐𝑜𝑑𝑒</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𝑒𝑛𝑐𝑜𝑑𝑒</m:t>
                      </m:r>
                      <m:r>
                        <a:rPr kumimoji="1" lang="en-US" altLang="ja-JP" sz="1400" b="0" i="1" smtClean="0">
                          <a:latin typeface="Cambria Math" panose="02040503050406030204" pitchFamily="18" charset="0"/>
                        </a:rPr>
                        <m:t>(</m:t>
                      </m:r>
                      <m:r>
                        <a:rPr kumimoji="1" lang="en-US" altLang="ja-JP" sz="1400" b="1" i="1">
                          <a:latin typeface="Cambria Math" panose="02040503050406030204" pitchFamily="18" charset="0"/>
                        </a:rPr>
                        <m:t>𝒙</m:t>
                      </m:r>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93" name="テキスト ボックス 92">
                <a:extLst>
                  <a:ext uri="{FF2B5EF4-FFF2-40B4-BE49-F238E27FC236}">
                    <a16:creationId xmlns:a16="http://schemas.microsoft.com/office/drawing/2014/main" id="{ECC9890A-91C5-4B17-A1AA-D1B815A80ECA}"/>
                  </a:ext>
                </a:extLst>
              </p:cNvPr>
              <p:cNvSpPr txBox="1">
                <a:spLocks noRot="1" noChangeAspect="1" noMove="1" noResize="1" noEditPoints="1" noAdjustHandles="1" noChangeArrowheads="1" noChangeShapeType="1" noTextEdit="1"/>
              </p:cNvSpPr>
              <p:nvPr/>
            </p:nvSpPr>
            <p:spPr>
              <a:xfrm>
                <a:off x="629314" y="4485817"/>
                <a:ext cx="2713133" cy="307777"/>
              </a:xfrm>
              <a:prstGeom prst="rect">
                <a:avLst/>
              </a:prstGeom>
              <a:blipFill>
                <a:blip r:embed="rId8"/>
                <a:stretch>
                  <a:fillRect b="-10000"/>
                </a:stretch>
              </a:blipFill>
            </p:spPr>
            <p:txBody>
              <a:bodyPr/>
              <a:lstStyle/>
              <a:p>
                <a:r>
                  <a:rPr lang="ja-JP" altLang="en-US">
                    <a:noFill/>
                  </a:rPr>
                  <a:t> </a:t>
                </a:r>
              </a:p>
            </p:txBody>
          </p:sp>
        </mc:Fallback>
      </mc:AlternateContent>
      <p:sp>
        <p:nvSpPr>
          <p:cNvPr id="94" name="テキスト ボックス 93">
            <a:extLst>
              <a:ext uri="{FF2B5EF4-FFF2-40B4-BE49-F238E27FC236}">
                <a16:creationId xmlns:a16="http://schemas.microsoft.com/office/drawing/2014/main" id="{B0C76DFE-1CB1-46C4-BE87-B6D2D5FC27B3}"/>
              </a:ext>
            </a:extLst>
          </p:cNvPr>
          <p:cNvSpPr txBox="1"/>
          <p:nvPr/>
        </p:nvSpPr>
        <p:spPr>
          <a:xfrm>
            <a:off x="420764" y="3765200"/>
            <a:ext cx="3272050" cy="307777"/>
          </a:xfrm>
          <a:prstGeom prst="rect">
            <a:avLst/>
          </a:prstGeom>
          <a:noFill/>
        </p:spPr>
        <p:txBody>
          <a:bodyPr wrap="none" rtlCol="0">
            <a:spAutoFit/>
          </a:bodyPr>
          <a:lstStyle/>
          <a:p>
            <a:pPr algn="ctr"/>
            <a:r>
              <a:rPr kumimoji="1" lang="ja-JP" altLang="en-US" sz="1400" dirty="0"/>
              <a:t>モデリングした特性式（陽に記述できない）</a:t>
            </a:r>
          </a:p>
        </p:txBody>
      </p:sp>
      <mc:AlternateContent xmlns:mc="http://schemas.openxmlformats.org/markup-compatibility/2006" xmlns:a14="http://schemas.microsoft.com/office/drawing/2010/main">
        <mc:Choice Requires="a14">
          <p:sp>
            <p:nvSpPr>
              <p:cNvPr id="95" name="テキスト ボックス 94">
                <a:extLst>
                  <a:ext uri="{FF2B5EF4-FFF2-40B4-BE49-F238E27FC236}">
                    <a16:creationId xmlns:a16="http://schemas.microsoft.com/office/drawing/2014/main" id="{7F3B54D7-7597-4DAE-A3CA-1B1519799C6D}"/>
                  </a:ext>
                </a:extLst>
              </p:cNvPr>
              <p:cNvSpPr txBox="1"/>
              <p:nvPr/>
            </p:nvSpPr>
            <p:spPr>
              <a:xfrm>
                <a:off x="2988070" y="4150972"/>
                <a:ext cx="1176314"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m:t>
                      </m:r>
                      <m:r>
                        <a:rPr kumimoji="1" lang="ja-JP" altLang="en-US" sz="1400" i="1" smtClean="0">
                          <a:latin typeface="Cambria Math" panose="02040503050406030204" pitchFamily="18" charset="0"/>
                        </a:rPr>
                        <m:t>𝜀</m:t>
                      </m:r>
                      <m:r>
                        <a:rPr kumimoji="1" lang="en-US" altLang="ja-JP" sz="1400" b="0" i="1" smtClean="0">
                          <a:latin typeface="Cambria Math" panose="02040503050406030204" pitchFamily="18" charset="0"/>
                        </a:rPr>
                        <m:t>=</m:t>
                      </m:r>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10</m:t>
                          </m:r>
                        </m:e>
                        <m:sup>
                          <m:r>
                            <a:rPr kumimoji="1" lang="en-US" altLang="ja-JP" sz="1400" b="0" i="1" smtClean="0">
                              <a:latin typeface="Cambria Math" panose="02040503050406030204" pitchFamily="18" charset="0"/>
                            </a:rPr>
                            <m:t>−2</m:t>
                          </m:r>
                        </m:sup>
                      </m:sSup>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95" name="テキスト ボックス 94">
                <a:extLst>
                  <a:ext uri="{FF2B5EF4-FFF2-40B4-BE49-F238E27FC236}">
                    <a16:creationId xmlns:a16="http://schemas.microsoft.com/office/drawing/2014/main" id="{7F3B54D7-7597-4DAE-A3CA-1B1519799C6D}"/>
                  </a:ext>
                </a:extLst>
              </p:cNvPr>
              <p:cNvSpPr txBox="1">
                <a:spLocks noRot="1" noChangeAspect="1" noMove="1" noResize="1" noEditPoints="1" noAdjustHandles="1" noChangeArrowheads="1" noChangeShapeType="1" noTextEdit="1"/>
              </p:cNvSpPr>
              <p:nvPr/>
            </p:nvSpPr>
            <p:spPr>
              <a:xfrm>
                <a:off x="2988070" y="4150972"/>
                <a:ext cx="1176314" cy="307777"/>
              </a:xfrm>
              <a:prstGeom prst="rect">
                <a:avLst/>
              </a:prstGeom>
              <a:blipFill>
                <a:blip r:embed="rId9"/>
                <a:stretch>
                  <a:fillRect b="-10000"/>
                </a:stretch>
              </a:blipFill>
            </p:spPr>
            <p:txBody>
              <a:bodyPr/>
              <a:lstStyle/>
              <a:p>
                <a:r>
                  <a:rPr lang="ja-JP" altLang="en-US">
                    <a:noFill/>
                  </a:rPr>
                  <a:t> </a:t>
                </a:r>
              </a:p>
            </p:txBody>
          </p:sp>
        </mc:Fallback>
      </mc:AlternateContent>
      <p:sp>
        <p:nvSpPr>
          <p:cNvPr id="96" name="テキスト ボックス 95">
            <a:extLst>
              <a:ext uri="{FF2B5EF4-FFF2-40B4-BE49-F238E27FC236}">
                <a16:creationId xmlns:a16="http://schemas.microsoft.com/office/drawing/2014/main" id="{00619480-7C83-48BE-9DBC-4913BF713989}"/>
              </a:ext>
            </a:extLst>
          </p:cNvPr>
          <p:cNvSpPr txBox="1"/>
          <p:nvPr/>
        </p:nvSpPr>
        <p:spPr>
          <a:xfrm>
            <a:off x="1762540" y="1655709"/>
            <a:ext cx="1210589" cy="338554"/>
          </a:xfrm>
          <a:prstGeom prst="rect">
            <a:avLst/>
          </a:prstGeom>
          <a:noFill/>
        </p:spPr>
        <p:txBody>
          <a:bodyPr wrap="none" rtlCol="0">
            <a:spAutoFit/>
          </a:bodyPr>
          <a:lstStyle/>
          <a:p>
            <a:pPr algn="ctr"/>
            <a:r>
              <a:rPr kumimoji="1" lang="ja-JP" altLang="en-US" sz="1600" dirty="0"/>
              <a:t>最適化問題</a:t>
            </a:r>
          </a:p>
        </p:txBody>
      </p:sp>
      <p:pic>
        <p:nvPicPr>
          <p:cNvPr id="97" name="図 96">
            <a:extLst>
              <a:ext uri="{FF2B5EF4-FFF2-40B4-BE49-F238E27FC236}">
                <a16:creationId xmlns:a16="http://schemas.microsoft.com/office/drawing/2014/main" id="{8EE0DF7F-C599-4963-A266-9E5D3B529C35}"/>
              </a:ext>
            </a:extLst>
          </p:cNvPr>
          <p:cNvPicPr>
            <a:picLocks noChangeAspect="1"/>
          </p:cNvPicPr>
          <p:nvPr/>
        </p:nvPicPr>
        <p:blipFill>
          <a:blip r:embed="rId10"/>
          <a:stretch>
            <a:fillRect/>
          </a:stretch>
        </p:blipFill>
        <p:spPr>
          <a:xfrm>
            <a:off x="8455377" y="2559975"/>
            <a:ext cx="3185978" cy="3124512"/>
          </a:xfrm>
          <a:prstGeom prst="rect">
            <a:avLst/>
          </a:prstGeom>
        </p:spPr>
      </p:pic>
      <p:pic>
        <p:nvPicPr>
          <p:cNvPr id="98" name="図 97">
            <a:extLst>
              <a:ext uri="{FF2B5EF4-FFF2-40B4-BE49-F238E27FC236}">
                <a16:creationId xmlns:a16="http://schemas.microsoft.com/office/drawing/2014/main" id="{0F61AA78-9F57-411D-9BB5-FD1338E7686F}"/>
              </a:ext>
            </a:extLst>
          </p:cNvPr>
          <p:cNvPicPr>
            <a:picLocks noChangeAspect="1"/>
          </p:cNvPicPr>
          <p:nvPr/>
        </p:nvPicPr>
        <p:blipFill>
          <a:blip r:embed="rId11"/>
          <a:stretch>
            <a:fillRect/>
          </a:stretch>
        </p:blipFill>
        <p:spPr>
          <a:xfrm>
            <a:off x="5054660" y="2559975"/>
            <a:ext cx="3176962" cy="3124512"/>
          </a:xfrm>
          <a:prstGeom prst="rect">
            <a:avLst/>
          </a:prstGeom>
        </p:spPr>
      </p:pic>
      <mc:AlternateContent xmlns:mc="http://schemas.openxmlformats.org/markup-compatibility/2006" xmlns:a14="http://schemas.microsoft.com/office/drawing/2010/main">
        <mc:Choice Requires="a14">
          <p:sp>
            <p:nvSpPr>
              <p:cNvPr id="99" name="テキスト ボックス 98">
                <a:extLst>
                  <a:ext uri="{FF2B5EF4-FFF2-40B4-BE49-F238E27FC236}">
                    <a16:creationId xmlns:a16="http://schemas.microsoft.com/office/drawing/2014/main" id="{8E082166-CCC0-459B-980A-797C020468C2}"/>
                  </a:ext>
                </a:extLst>
              </p:cNvPr>
              <p:cNvSpPr txBox="1"/>
              <p:nvPr/>
            </p:nvSpPr>
            <p:spPr>
              <a:xfrm>
                <a:off x="6100063" y="5953340"/>
                <a:ext cx="4314779" cy="307777"/>
              </a:xfrm>
              <a:prstGeom prst="rect">
                <a:avLst/>
              </a:prstGeom>
              <a:noFill/>
            </p:spPr>
            <p:txBody>
              <a:bodyPr wrap="square" rtlCol="0">
                <a:spAutoFit/>
              </a:bodyPr>
              <a:lstStyle/>
              <a:p>
                <a:pPr algn="ctr"/>
                <a:r>
                  <a:rPr kumimoji="1" lang="en-US" altLang="ja-JP" sz="1400" b="0" dirty="0"/>
                  <a:t>※</a:t>
                </a:r>
                <a14:m>
                  <m:oMath xmlns:m="http://schemas.openxmlformats.org/officeDocument/2006/math">
                    <m:r>
                      <a:rPr kumimoji="1" lang="en-US" altLang="ja-JP" sz="1400" b="0" i="1" smtClean="0">
                        <a:latin typeface="Cambria Math" panose="02040503050406030204" pitchFamily="18" charset="0"/>
                      </a:rPr>
                      <m:t>𝑔</m:t>
                    </m:r>
                    <m:d>
                      <m:dPr>
                        <m:ctrlPr>
                          <a:rPr kumimoji="1" lang="en-US" altLang="ja-JP" sz="1400" b="0" i="1" smtClean="0">
                            <a:latin typeface="Cambria Math" panose="02040503050406030204" pitchFamily="18" charset="0"/>
                          </a:rPr>
                        </m:ctrlPr>
                      </m:dPr>
                      <m:e>
                        <m:r>
                          <a:rPr kumimoji="1" lang="en-US" altLang="ja-JP" sz="1400" b="1" i="1" smtClean="0">
                            <a:latin typeface="Cambria Math" panose="02040503050406030204" pitchFamily="18" charset="0"/>
                          </a:rPr>
                          <m:t>𝒙</m:t>
                        </m:r>
                      </m:e>
                    </m:d>
                    <m:r>
                      <a:rPr kumimoji="1" lang="en-US" altLang="ja-JP" sz="1400" b="0" i="1" smtClean="0">
                        <a:latin typeface="Cambria Math" panose="02040503050406030204" pitchFamily="18" charset="0"/>
                      </a:rPr>
                      <m:t>≤0</m:t>
                    </m:r>
                  </m:oMath>
                </a14:m>
                <a:r>
                  <a:rPr kumimoji="1" lang="ja-JP" altLang="en-US" sz="1400" dirty="0"/>
                  <a:t>の領域は、</a:t>
                </a:r>
                <a:r>
                  <a:rPr kumimoji="1" lang="en-US" altLang="ja-JP" sz="1400" dirty="0"/>
                  <a:t> </a:t>
                </a:r>
                <a14:m>
                  <m:oMath xmlns:m="http://schemas.openxmlformats.org/officeDocument/2006/math">
                    <m:r>
                      <a:rPr kumimoji="1" lang="en-US" altLang="ja-JP" sz="1400" b="0" i="0" smtClean="0">
                        <a:latin typeface="Cambria Math" panose="02040503050406030204" pitchFamily="18" charset="0"/>
                      </a:rPr>
                      <m:t>−</m:t>
                    </m:r>
                    <m:r>
                      <m:rPr>
                        <m:sty m:val="p"/>
                      </m:rPr>
                      <a:rPr kumimoji="1" lang="en-US" altLang="ja-JP" sz="1400" b="0" i="0" smtClean="0">
                        <a:latin typeface="Cambria Math" panose="02040503050406030204" pitchFamily="18" charset="0"/>
                      </a:rPr>
                      <m:t>max</m:t>
                    </m:r>
                    <m:r>
                      <a:rPr kumimoji="1" lang="en-US" altLang="ja-JP" sz="1400" b="0" i="0" smtClean="0">
                        <a:latin typeface="Cambria Math" panose="02040503050406030204" pitchFamily="18" charset="0"/>
                      </a:rPr>
                      <m:t>{</m:t>
                    </m:r>
                    <m:r>
                      <a:rPr kumimoji="1" lang="en-US" altLang="ja-JP" sz="1400" i="1">
                        <a:latin typeface="Cambria Math" panose="02040503050406030204" pitchFamily="18" charset="0"/>
                      </a:rPr>
                      <m:t>𝑔</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b="0" i="1" smtClean="0">
                        <a:latin typeface="Cambria Math" panose="02040503050406030204" pitchFamily="18" charset="0"/>
                      </a:rPr>
                      <m:t>}</m:t>
                    </m:r>
                  </m:oMath>
                </a14:m>
                <a:r>
                  <a:rPr kumimoji="1" lang="ja-JP" altLang="en-US" sz="1400" dirty="0"/>
                  <a:t>に置換して描画</a:t>
                </a:r>
              </a:p>
            </p:txBody>
          </p:sp>
        </mc:Choice>
        <mc:Fallback xmlns="">
          <p:sp>
            <p:nvSpPr>
              <p:cNvPr id="99" name="テキスト ボックス 98">
                <a:extLst>
                  <a:ext uri="{FF2B5EF4-FFF2-40B4-BE49-F238E27FC236}">
                    <a16:creationId xmlns:a16="http://schemas.microsoft.com/office/drawing/2014/main" id="{8E082166-CCC0-459B-980A-797C020468C2}"/>
                  </a:ext>
                </a:extLst>
              </p:cNvPr>
              <p:cNvSpPr txBox="1">
                <a:spLocks noRot="1" noChangeAspect="1" noMove="1" noResize="1" noEditPoints="1" noAdjustHandles="1" noChangeArrowheads="1" noChangeShapeType="1" noTextEdit="1"/>
              </p:cNvSpPr>
              <p:nvPr/>
            </p:nvSpPr>
            <p:spPr>
              <a:xfrm>
                <a:off x="6100063" y="5953340"/>
                <a:ext cx="4314779" cy="307777"/>
              </a:xfrm>
              <a:prstGeom prst="rect">
                <a:avLst/>
              </a:prstGeom>
              <a:blipFill>
                <a:blip r:embed="rId12"/>
                <a:stretch>
                  <a:fillRect t="-6000" b="-20000"/>
                </a:stretch>
              </a:blipFill>
            </p:spPr>
            <p:txBody>
              <a:bodyPr/>
              <a:lstStyle/>
              <a:p>
                <a:r>
                  <a:rPr lang="ja-JP" altLang="en-US">
                    <a:noFill/>
                  </a:rPr>
                  <a:t> </a:t>
                </a:r>
              </a:p>
            </p:txBody>
          </p:sp>
        </mc:Fallback>
      </mc:AlternateContent>
      <p:cxnSp>
        <p:nvCxnSpPr>
          <p:cNvPr id="100" name="直線コネクタ 99">
            <a:extLst>
              <a:ext uri="{FF2B5EF4-FFF2-40B4-BE49-F238E27FC236}">
                <a16:creationId xmlns:a16="http://schemas.microsoft.com/office/drawing/2014/main" id="{A9C02292-25B0-4682-925F-78338D78A18E}"/>
              </a:ext>
            </a:extLst>
          </p:cNvPr>
          <p:cNvCxnSpPr>
            <a:cxnSpLocks/>
          </p:cNvCxnSpPr>
          <p:nvPr/>
        </p:nvCxnSpPr>
        <p:spPr>
          <a:xfrm flipV="1">
            <a:off x="4798123" y="2034349"/>
            <a:ext cx="6810700" cy="1"/>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1" name="テキスト ボックス 100">
            <a:extLst>
              <a:ext uri="{FF2B5EF4-FFF2-40B4-BE49-F238E27FC236}">
                <a16:creationId xmlns:a16="http://schemas.microsoft.com/office/drawing/2014/main" id="{88DDA6F9-0674-44B4-8811-ACB41FEA8B85}"/>
              </a:ext>
            </a:extLst>
          </p:cNvPr>
          <p:cNvSpPr txBox="1"/>
          <p:nvPr/>
        </p:nvSpPr>
        <p:spPr>
          <a:xfrm>
            <a:off x="6385082" y="1655709"/>
            <a:ext cx="3725700" cy="338554"/>
          </a:xfrm>
          <a:prstGeom prst="rect">
            <a:avLst/>
          </a:prstGeom>
          <a:noFill/>
        </p:spPr>
        <p:txBody>
          <a:bodyPr wrap="none" rtlCol="0">
            <a:spAutoFit/>
          </a:bodyPr>
          <a:lstStyle/>
          <a:p>
            <a:pPr algn="ctr"/>
            <a:r>
              <a:rPr kumimoji="1" lang="ja-JP" altLang="en-US" sz="1600" dirty="0"/>
              <a:t>制約違反量の景観（</a:t>
            </a:r>
            <a:r>
              <a:rPr kumimoji="1" lang="en-US" altLang="ja-JP" sz="1600" dirty="0"/>
              <a:t>3</a:t>
            </a:r>
            <a:r>
              <a:rPr kumimoji="1" lang="ja-JP" altLang="en-US" sz="1600" dirty="0"/>
              <a:t>次元球殻データ）</a:t>
            </a:r>
          </a:p>
        </p:txBody>
      </p:sp>
      <p:sp>
        <p:nvSpPr>
          <p:cNvPr id="102" name="テキスト ボックス 101">
            <a:extLst>
              <a:ext uri="{FF2B5EF4-FFF2-40B4-BE49-F238E27FC236}">
                <a16:creationId xmlns:a16="http://schemas.microsoft.com/office/drawing/2014/main" id="{D21ED814-80A0-4F87-A03A-F97C9B3516FD}"/>
              </a:ext>
            </a:extLst>
          </p:cNvPr>
          <p:cNvSpPr txBox="1"/>
          <p:nvPr/>
        </p:nvSpPr>
        <p:spPr>
          <a:xfrm>
            <a:off x="5986094" y="5651934"/>
            <a:ext cx="1002197" cy="307777"/>
          </a:xfrm>
          <a:prstGeom prst="rect">
            <a:avLst/>
          </a:prstGeom>
          <a:noFill/>
        </p:spPr>
        <p:txBody>
          <a:bodyPr wrap="none" rtlCol="0">
            <a:spAutoFit/>
          </a:bodyPr>
          <a:lstStyle/>
          <a:p>
            <a:pPr algn="ctr"/>
            <a:r>
              <a:rPr kumimoji="1" lang="en-US" altLang="ja-JP" sz="1400" dirty="0"/>
              <a:t>3</a:t>
            </a:r>
            <a:r>
              <a:rPr kumimoji="1" lang="ja-JP" altLang="en-US" sz="1400" dirty="0"/>
              <a:t>次元空間</a:t>
            </a:r>
          </a:p>
        </p:txBody>
      </p:sp>
      <mc:AlternateContent xmlns:mc="http://schemas.openxmlformats.org/markup-compatibility/2006" xmlns:a14="http://schemas.microsoft.com/office/drawing/2010/main">
        <mc:Choice Requires="a14">
          <p:sp>
            <p:nvSpPr>
              <p:cNvPr id="103" name="テキスト ボックス 102">
                <a:extLst>
                  <a:ext uri="{FF2B5EF4-FFF2-40B4-BE49-F238E27FC236}">
                    <a16:creationId xmlns:a16="http://schemas.microsoft.com/office/drawing/2014/main" id="{ACA011A5-50A0-41C3-8688-75A79460E0A6}"/>
                  </a:ext>
                </a:extLst>
              </p:cNvPr>
              <p:cNvSpPr txBox="1"/>
              <p:nvPr/>
            </p:nvSpPr>
            <p:spPr>
              <a:xfrm>
                <a:off x="9235404" y="5651934"/>
                <a:ext cx="1778372" cy="307777"/>
              </a:xfrm>
              <a:prstGeom prst="rect">
                <a:avLst/>
              </a:prstGeom>
              <a:noFill/>
            </p:spPr>
            <p:txBody>
              <a:bodyPr wrap="none" rtlCol="0">
                <a:spAutoFit/>
              </a:bodyPr>
              <a:lstStyle/>
              <a:p>
                <a:pPr algn="ctr"/>
                <a:r>
                  <a:rPr kumimoji="1" lang="en-US" altLang="ja-JP" sz="1400" dirty="0"/>
                  <a:t>2</a:t>
                </a:r>
                <a:r>
                  <a:rPr kumimoji="1" lang="ja-JP" altLang="en-US" sz="1400" dirty="0"/>
                  <a:t>次元断面（</a:t>
                </a:r>
                <a14:m>
                  <m:oMath xmlns:m="http://schemas.openxmlformats.org/officeDocument/2006/math">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1</m:t>
                        </m:r>
                      </m:sub>
                    </m:sSub>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b="0" i="1" smtClean="0">
                            <a:latin typeface="Cambria Math" panose="02040503050406030204" pitchFamily="18" charset="0"/>
                          </a:rPr>
                          <m:t>2</m:t>
                        </m:r>
                      </m:sub>
                    </m:sSub>
                  </m:oMath>
                </a14:m>
                <a:r>
                  <a:rPr kumimoji="1" lang="ja-JP" altLang="en-US" sz="1400" dirty="0"/>
                  <a:t>）</a:t>
                </a:r>
              </a:p>
            </p:txBody>
          </p:sp>
        </mc:Choice>
        <mc:Fallback xmlns="">
          <p:sp>
            <p:nvSpPr>
              <p:cNvPr id="103" name="テキスト ボックス 102">
                <a:extLst>
                  <a:ext uri="{FF2B5EF4-FFF2-40B4-BE49-F238E27FC236}">
                    <a16:creationId xmlns:a16="http://schemas.microsoft.com/office/drawing/2014/main" id="{ACA011A5-50A0-41C3-8688-75A79460E0A6}"/>
                  </a:ext>
                </a:extLst>
              </p:cNvPr>
              <p:cNvSpPr txBox="1">
                <a:spLocks noRot="1" noChangeAspect="1" noMove="1" noResize="1" noEditPoints="1" noAdjustHandles="1" noChangeArrowheads="1" noChangeShapeType="1" noTextEdit="1"/>
              </p:cNvSpPr>
              <p:nvPr/>
            </p:nvSpPr>
            <p:spPr>
              <a:xfrm>
                <a:off x="9235404" y="5651934"/>
                <a:ext cx="1778372" cy="307777"/>
              </a:xfrm>
              <a:prstGeom prst="rect">
                <a:avLst/>
              </a:prstGeom>
              <a:blipFill>
                <a:blip r:embed="rId13"/>
                <a:stretch>
                  <a:fillRect l="-342" t="-3922" r="-342" b="-21569"/>
                </a:stretch>
              </a:blipFill>
            </p:spPr>
            <p:txBody>
              <a:bodyPr/>
              <a:lstStyle/>
              <a:p>
                <a:r>
                  <a:rPr lang="ja-JP" altLang="en-US">
                    <a:noFill/>
                  </a:rPr>
                  <a:t> </a:t>
                </a:r>
              </a:p>
            </p:txBody>
          </p:sp>
        </mc:Fallback>
      </mc:AlternateContent>
      <p:sp>
        <p:nvSpPr>
          <p:cNvPr id="104" name="テキスト ボックス 103">
            <a:extLst>
              <a:ext uri="{FF2B5EF4-FFF2-40B4-BE49-F238E27FC236}">
                <a16:creationId xmlns:a16="http://schemas.microsoft.com/office/drawing/2014/main" id="{18F08268-29AC-4CEE-A0E2-12C5212BEF34}"/>
              </a:ext>
            </a:extLst>
          </p:cNvPr>
          <p:cNvSpPr txBox="1"/>
          <p:nvPr/>
        </p:nvSpPr>
        <p:spPr>
          <a:xfrm>
            <a:off x="351735" y="4919620"/>
            <a:ext cx="4394152" cy="523220"/>
          </a:xfrm>
          <a:prstGeom prst="rect">
            <a:avLst/>
          </a:prstGeom>
          <a:noFill/>
        </p:spPr>
        <p:txBody>
          <a:bodyPr wrap="none" rtlCol="0">
            <a:spAutoFit/>
          </a:bodyPr>
          <a:lstStyle/>
          <a:p>
            <a:pPr algn="ctr"/>
            <a:r>
              <a:rPr kumimoji="1" lang="en-US" altLang="ja-JP" sz="1400" dirty="0" err="1"/>
              <a:t>AutoEncoder</a:t>
            </a:r>
            <a:r>
              <a:rPr kumimoji="1" lang="ja-JP" altLang="en-US" sz="1400" dirty="0"/>
              <a:t>で、学習データから抽出した非凸性の特性式</a:t>
            </a:r>
            <a:endParaRPr kumimoji="1" lang="en-US" altLang="ja-JP" sz="1400" dirty="0"/>
          </a:p>
          <a:p>
            <a:pPr algn="ctr"/>
            <a:r>
              <a:rPr kumimoji="1" lang="ja-JP" altLang="en-US" sz="1400" dirty="0"/>
              <a:t>（学習済モデルで評価）</a:t>
            </a:r>
          </a:p>
        </p:txBody>
      </p:sp>
      <mc:AlternateContent xmlns:mc="http://schemas.openxmlformats.org/markup-compatibility/2006" xmlns:a14="http://schemas.microsoft.com/office/drawing/2010/main">
        <mc:Choice Requires="a14">
          <p:sp>
            <p:nvSpPr>
              <p:cNvPr id="105" name="テキスト ボックス 104">
                <a:extLst>
                  <a:ext uri="{FF2B5EF4-FFF2-40B4-BE49-F238E27FC236}">
                    <a16:creationId xmlns:a16="http://schemas.microsoft.com/office/drawing/2014/main" id="{B7A46604-B489-438D-A777-56FE3E262AED}"/>
                  </a:ext>
                </a:extLst>
              </p:cNvPr>
              <p:cNvSpPr txBox="1"/>
              <p:nvPr/>
            </p:nvSpPr>
            <p:spPr>
              <a:xfrm>
                <a:off x="4819751" y="2139691"/>
                <a:ext cx="4840236" cy="523220"/>
              </a:xfrm>
              <a:prstGeom prst="rect">
                <a:avLst/>
              </a:prstGeom>
              <a:noFill/>
            </p:spPr>
            <p:txBody>
              <a:bodyPr wrap="none" rtlCol="0">
                <a:spAutoFit/>
              </a:bodyPr>
              <a:lstStyle/>
              <a:p>
                <a:pPr algn="ct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の最小解（原点）と実行可能領域（学習データ付近）の間に</a:t>
                </a:r>
                <a:endParaRPr kumimoji="1" lang="en-US" altLang="ja-JP" sz="1400" dirty="0"/>
              </a:p>
              <a:p>
                <a:pPr algn="ctr"/>
                <a:r>
                  <a:rPr kumimoji="1" lang="ja-JP" altLang="en-US" sz="1400" dirty="0"/>
                  <a:t>パレートフロンティアが出現する</a:t>
                </a:r>
              </a:p>
            </p:txBody>
          </p:sp>
        </mc:Choice>
        <mc:Fallback xmlns="">
          <p:sp>
            <p:nvSpPr>
              <p:cNvPr id="105" name="テキスト ボックス 104">
                <a:extLst>
                  <a:ext uri="{FF2B5EF4-FFF2-40B4-BE49-F238E27FC236}">
                    <a16:creationId xmlns:a16="http://schemas.microsoft.com/office/drawing/2014/main" id="{B7A46604-B489-438D-A777-56FE3E262AED}"/>
                  </a:ext>
                </a:extLst>
              </p:cNvPr>
              <p:cNvSpPr txBox="1">
                <a:spLocks noRot="1" noChangeAspect="1" noMove="1" noResize="1" noEditPoints="1" noAdjustHandles="1" noChangeArrowheads="1" noChangeShapeType="1" noTextEdit="1"/>
              </p:cNvSpPr>
              <p:nvPr/>
            </p:nvSpPr>
            <p:spPr>
              <a:xfrm>
                <a:off x="4819751" y="2139691"/>
                <a:ext cx="4840236" cy="523220"/>
              </a:xfrm>
              <a:prstGeom prst="rect">
                <a:avLst/>
              </a:prstGeom>
              <a:blipFill>
                <a:blip r:embed="rId14"/>
                <a:stretch>
                  <a:fillRect t="-2326" b="-104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6" name="テキスト ボックス 105">
                <a:extLst>
                  <a:ext uri="{FF2B5EF4-FFF2-40B4-BE49-F238E27FC236}">
                    <a16:creationId xmlns:a16="http://schemas.microsoft.com/office/drawing/2014/main" id="{5A0BE3D2-8B2C-463F-BD81-27F69316D787}"/>
                  </a:ext>
                </a:extLst>
              </p:cNvPr>
              <p:cNvSpPr txBox="1"/>
              <p:nvPr/>
            </p:nvSpPr>
            <p:spPr>
              <a:xfrm>
                <a:off x="4328724" y="4352879"/>
                <a:ext cx="995599" cy="307777"/>
              </a:xfrm>
              <a:prstGeom prst="rect">
                <a:avLst/>
              </a:prstGeom>
              <a:noFill/>
            </p:spPr>
            <p:txBody>
              <a:bodyPr wrap="square" rtlCol="0">
                <a:spAutoFit/>
              </a:bodyPr>
              <a:lstStyle/>
              <a:p>
                <a:pPr algn="ct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の最小解</a:t>
                </a:r>
              </a:p>
            </p:txBody>
          </p:sp>
        </mc:Choice>
        <mc:Fallback xmlns="">
          <p:sp>
            <p:nvSpPr>
              <p:cNvPr id="106" name="テキスト ボックス 105">
                <a:extLst>
                  <a:ext uri="{FF2B5EF4-FFF2-40B4-BE49-F238E27FC236}">
                    <a16:creationId xmlns:a16="http://schemas.microsoft.com/office/drawing/2014/main" id="{5A0BE3D2-8B2C-463F-BD81-27F69316D787}"/>
                  </a:ext>
                </a:extLst>
              </p:cNvPr>
              <p:cNvSpPr txBox="1">
                <a:spLocks noRot="1" noChangeAspect="1" noMove="1" noResize="1" noEditPoints="1" noAdjustHandles="1" noChangeArrowheads="1" noChangeShapeType="1" noTextEdit="1"/>
              </p:cNvSpPr>
              <p:nvPr/>
            </p:nvSpPr>
            <p:spPr>
              <a:xfrm>
                <a:off x="4328724" y="4352879"/>
                <a:ext cx="995599" cy="307777"/>
              </a:xfrm>
              <a:prstGeom prst="rect">
                <a:avLst/>
              </a:prstGeom>
              <a:blipFill>
                <a:blip r:embed="rId15"/>
                <a:stretch>
                  <a:fillRect t="-3922" b="-19608"/>
                </a:stretch>
              </a:blipFill>
            </p:spPr>
            <p:txBody>
              <a:bodyPr/>
              <a:lstStyle/>
              <a:p>
                <a:r>
                  <a:rPr lang="ja-JP" altLang="en-US">
                    <a:noFill/>
                  </a:rPr>
                  <a:t> </a:t>
                </a:r>
              </a:p>
            </p:txBody>
          </p:sp>
        </mc:Fallback>
      </mc:AlternateContent>
      <p:pic>
        <p:nvPicPr>
          <p:cNvPr id="108" name="図 107">
            <a:extLst>
              <a:ext uri="{FF2B5EF4-FFF2-40B4-BE49-F238E27FC236}">
                <a16:creationId xmlns:a16="http://schemas.microsoft.com/office/drawing/2014/main" id="{07B294F1-3175-461E-8747-28AA5C8F4D3F}"/>
              </a:ext>
            </a:extLst>
          </p:cNvPr>
          <p:cNvPicPr>
            <a:picLocks noChangeAspect="1"/>
          </p:cNvPicPr>
          <p:nvPr/>
        </p:nvPicPr>
        <p:blipFill>
          <a:blip r:embed="rId16"/>
          <a:stretch>
            <a:fillRect/>
          </a:stretch>
        </p:blipFill>
        <p:spPr>
          <a:xfrm>
            <a:off x="2532400" y="5435440"/>
            <a:ext cx="2549052" cy="792625"/>
          </a:xfrm>
          <a:prstGeom prst="rect">
            <a:avLst/>
          </a:prstGeom>
        </p:spPr>
      </p:pic>
      <p:sp>
        <p:nvSpPr>
          <p:cNvPr id="109" name="テキスト ボックス 108">
            <a:extLst>
              <a:ext uri="{FF2B5EF4-FFF2-40B4-BE49-F238E27FC236}">
                <a16:creationId xmlns:a16="http://schemas.microsoft.com/office/drawing/2014/main" id="{94D72A32-01C7-4501-9ED1-BA7B4AB23BE6}"/>
              </a:ext>
            </a:extLst>
          </p:cNvPr>
          <p:cNvSpPr txBox="1"/>
          <p:nvPr/>
        </p:nvSpPr>
        <p:spPr>
          <a:xfrm>
            <a:off x="4328724" y="3660374"/>
            <a:ext cx="1600867" cy="307777"/>
          </a:xfrm>
          <a:prstGeom prst="rect">
            <a:avLst/>
          </a:prstGeom>
          <a:noFill/>
        </p:spPr>
        <p:txBody>
          <a:bodyPr wrap="square" rtlCol="0">
            <a:spAutoFit/>
          </a:bodyPr>
          <a:lstStyle/>
          <a:p>
            <a:pPr algn="ctr"/>
            <a:r>
              <a:rPr kumimoji="1" lang="ja-JP" altLang="en-US" sz="1400" dirty="0"/>
              <a:t>実行可能な最適解</a:t>
            </a:r>
          </a:p>
        </p:txBody>
      </p:sp>
      <p:cxnSp>
        <p:nvCxnSpPr>
          <p:cNvPr id="15" name="直線コネクタ 14">
            <a:extLst>
              <a:ext uri="{FF2B5EF4-FFF2-40B4-BE49-F238E27FC236}">
                <a16:creationId xmlns:a16="http://schemas.microsoft.com/office/drawing/2014/main" id="{7123D990-9F23-405C-A868-89CCDFDF07D9}"/>
              </a:ext>
            </a:extLst>
          </p:cNvPr>
          <p:cNvCxnSpPr>
            <a:cxnSpLocks/>
            <a:stCxn id="109" idx="3"/>
            <a:endCxn id="111" idx="1"/>
          </p:cNvCxnSpPr>
          <p:nvPr/>
        </p:nvCxnSpPr>
        <p:spPr>
          <a:xfrm>
            <a:off x="5929591" y="3814263"/>
            <a:ext cx="395804" cy="186266"/>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B9737CED-486D-4319-B221-74394F54DBA2}"/>
              </a:ext>
            </a:extLst>
          </p:cNvPr>
          <p:cNvCxnSpPr>
            <a:cxnSpLocks/>
            <a:stCxn id="106" idx="3"/>
            <a:endCxn id="24" idx="1"/>
          </p:cNvCxnSpPr>
          <p:nvPr/>
        </p:nvCxnSpPr>
        <p:spPr>
          <a:xfrm>
            <a:off x="5324323" y="4506768"/>
            <a:ext cx="328459" cy="84972"/>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星: 5 pt 23">
            <a:extLst>
              <a:ext uri="{FF2B5EF4-FFF2-40B4-BE49-F238E27FC236}">
                <a16:creationId xmlns:a16="http://schemas.microsoft.com/office/drawing/2014/main" id="{9BD45543-5171-495D-BE28-B656A6F0CF18}"/>
              </a:ext>
            </a:extLst>
          </p:cNvPr>
          <p:cNvSpPr/>
          <p:nvPr/>
        </p:nvSpPr>
        <p:spPr>
          <a:xfrm>
            <a:off x="5652782" y="4514530"/>
            <a:ext cx="190645" cy="202138"/>
          </a:xfrm>
          <a:prstGeom prst="star5">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1" name="星: 5 pt 110">
            <a:extLst>
              <a:ext uri="{FF2B5EF4-FFF2-40B4-BE49-F238E27FC236}">
                <a16:creationId xmlns:a16="http://schemas.microsoft.com/office/drawing/2014/main" id="{64172318-A7FC-4C61-BD6D-EE5438B395E7}"/>
              </a:ext>
            </a:extLst>
          </p:cNvPr>
          <p:cNvSpPr/>
          <p:nvPr/>
        </p:nvSpPr>
        <p:spPr>
          <a:xfrm>
            <a:off x="6325395" y="3923319"/>
            <a:ext cx="190645" cy="202138"/>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4" name="星: 5 pt 113">
            <a:extLst>
              <a:ext uri="{FF2B5EF4-FFF2-40B4-BE49-F238E27FC236}">
                <a16:creationId xmlns:a16="http://schemas.microsoft.com/office/drawing/2014/main" id="{56E42E38-B00A-41D8-8873-0E9FF42B2D74}"/>
              </a:ext>
            </a:extLst>
          </p:cNvPr>
          <p:cNvSpPr/>
          <p:nvPr/>
        </p:nvSpPr>
        <p:spPr>
          <a:xfrm>
            <a:off x="10305921" y="3486743"/>
            <a:ext cx="190645" cy="202138"/>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6" name="星: 5 pt 115">
            <a:extLst>
              <a:ext uri="{FF2B5EF4-FFF2-40B4-BE49-F238E27FC236}">
                <a16:creationId xmlns:a16="http://schemas.microsoft.com/office/drawing/2014/main" id="{E9E89810-BC0E-4B16-81D5-123A6A61E3CF}"/>
              </a:ext>
            </a:extLst>
          </p:cNvPr>
          <p:cNvSpPr/>
          <p:nvPr/>
        </p:nvSpPr>
        <p:spPr>
          <a:xfrm>
            <a:off x="9183737" y="4717126"/>
            <a:ext cx="190645" cy="202138"/>
          </a:xfrm>
          <a:prstGeom prst="star5">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18" name="直線コネクタ 117">
            <a:extLst>
              <a:ext uri="{FF2B5EF4-FFF2-40B4-BE49-F238E27FC236}">
                <a16:creationId xmlns:a16="http://schemas.microsoft.com/office/drawing/2014/main" id="{66987158-9FA1-44FF-A14C-29CA9C4BE21F}"/>
              </a:ext>
            </a:extLst>
          </p:cNvPr>
          <p:cNvCxnSpPr>
            <a:stCxn id="114" idx="2"/>
            <a:endCxn id="116" idx="4"/>
          </p:cNvCxnSpPr>
          <p:nvPr/>
        </p:nvCxnSpPr>
        <p:spPr>
          <a:xfrm flipH="1">
            <a:off x="9374382" y="3688880"/>
            <a:ext cx="967949" cy="1105456"/>
          </a:xfrm>
          <a:prstGeom prst="line">
            <a:avLst/>
          </a:prstGeom>
          <a:ln w="19050">
            <a:solidFill>
              <a:schemeClr val="accent3">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0" name="テキスト ボックス 119">
                <a:extLst>
                  <a:ext uri="{FF2B5EF4-FFF2-40B4-BE49-F238E27FC236}">
                    <a16:creationId xmlns:a16="http://schemas.microsoft.com/office/drawing/2014/main" id="{7920642D-16BC-4EA3-A5D3-244F08114357}"/>
                  </a:ext>
                </a:extLst>
              </p:cNvPr>
              <p:cNvSpPr txBox="1"/>
              <p:nvPr/>
            </p:nvSpPr>
            <p:spPr>
              <a:xfrm>
                <a:off x="10102742" y="4815870"/>
                <a:ext cx="2105449" cy="307777"/>
              </a:xfrm>
              <a:prstGeom prst="rect">
                <a:avLst/>
              </a:prstGeom>
              <a:noFill/>
            </p:spPr>
            <p:txBody>
              <a:bodyPr wrap="none" rtlCol="0">
                <a:spAutoFit/>
              </a:bodyPr>
              <a:lstStyle/>
              <a:p>
                <a:pPr algn="ctr"/>
                <a14:m>
                  <m:oMath xmlns:m="http://schemas.openxmlformats.org/officeDocument/2006/math">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b="0" i="1" smtClean="0">
                        <a:latin typeface="Cambria Math" panose="02040503050406030204" pitchFamily="18" charset="0"/>
                      </a:rPr>
                      <m:t>)</m:t>
                    </m:r>
                  </m:oMath>
                </a14:m>
                <a:r>
                  <a:rPr kumimoji="1" lang="ja-JP" altLang="en-US" sz="1400" dirty="0"/>
                  <a:t>のパレートフロンティア</a:t>
                </a:r>
              </a:p>
            </p:txBody>
          </p:sp>
        </mc:Choice>
        <mc:Fallback xmlns="">
          <p:sp>
            <p:nvSpPr>
              <p:cNvPr id="120" name="テキスト ボックス 119">
                <a:extLst>
                  <a:ext uri="{FF2B5EF4-FFF2-40B4-BE49-F238E27FC236}">
                    <a16:creationId xmlns:a16="http://schemas.microsoft.com/office/drawing/2014/main" id="{7920642D-16BC-4EA3-A5D3-244F08114357}"/>
                  </a:ext>
                </a:extLst>
              </p:cNvPr>
              <p:cNvSpPr txBox="1">
                <a:spLocks noRot="1" noChangeAspect="1" noMove="1" noResize="1" noEditPoints="1" noAdjustHandles="1" noChangeArrowheads="1" noChangeShapeType="1" noTextEdit="1"/>
              </p:cNvSpPr>
              <p:nvPr/>
            </p:nvSpPr>
            <p:spPr>
              <a:xfrm>
                <a:off x="10102742" y="4815870"/>
                <a:ext cx="2105449" cy="307777"/>
              </a:xfrm>
              <a:prstGeom prst="rect">
                <a:avLst/>
              </a:prstGeom>
              <a:blipFill>
                <a:blip r:embed="rId17"/>
                <a:stretch>
                  <a:fillRect t="-4000" b="-22000"/>
                </a:stretch>
              </a:blipFill>
            </p:spPr>
            <p:txBody>
              <a:bodyPr/>
              <a:lstStyle/>
              <a:p>
                <a:r>
                  <a:rPr lang="ja-JP" altLang="en-US">
                    <a:noFill/>
                  </a:rPr>
                  <a:t> </a:t>
                </a:r>
              </a:p>
            </p:txBody>
          </p:sp>
        </mc:Fallback>
      </mc:AlternateContent>
      <p:cxnSp>
        <p:nvCxnSpPr>
          <p:cNvPr id="121" name="直線コネクタ 120">
            <a:extLst>
              <a:ext uri="{FF2B5EF4-FFF2-40B4-BE49-F238E27FC236}">
                <a16:creationId xmlns:a16="http://schemas.microsoft.com/office/drawing/2014/main" id="{FB787F6C-3936-4878-B749-45BF7A3E6FB4}"/>
              </a:ext>
            </a:extLst>
          </p:cNvPr>
          <p:cNvCxnSpPr>
            <a:cxnSpLocks/>
            <a:endCxn id="120" idx="1"/>
          </p:cNvCxnSpPr>
          <p:nvPr/>
        </p:nvCxnSpPr>
        <p:spPr>
          <a:xfrm>
            <a:off x="9857506" y="4287583"/>
            <a:ext cx="245236" cy="682176"/>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6" name="テキスト ボックス 125">
            <a:extLst>
              <a:ext uri="{FF2B5EF4-FFF2-40B4-BE49-F238E27FC236}">
                <a16:creationId xmlns:a16="http://schemas.microsoft.com/office/drawing/2014/main" id="{E73F363F-15E4-4355-9322-A572AA9D05AD}"/>
              </a:ext>
            </a:extLst>
          </p:cNvPr>
          <p:cNvSpPr txBox="1"/>
          <p:nvPr/>
        </p:nvSpPr>
        <p:spPr>
          <a:xfrm>
            <a:off x="430696" y="3334278"/>
            <a:ext cx="1261884" cy="307777"/>
          </a:xfrm>
          <a:prstGeom prst="rect">
            <a:avLst/>
          </a:prstGeom>
          <a:noFill/>
        </p:spPr>
        <p:txBody>
          <a:bodyPr wrap="none" rtlCol="0">
            <a:spAutoFit/>
          </a:bodyPr>
          <a:lstStyle/>
          <a:p>
            <a:pPr algn="ctr"/>
            <a:r>
              <a:rPr kumimoji="1" lang="ja-JP" altLang="en-US" sz="1400" dirty="0"/>
              <a:t>初期配置領域</a:t>
            </a:r>
          </a:p>
        </p:txBody>
      </p:sp>
      <mc:AlternateContent xmlns:mc="http://schemas.openxmlformats.org/markup-compatibility/2006" xmlns:a14="http://schemas.microsoft.com/office/drawing/2010/main">
        <mc:Choice Requires="a14">
          <p:sp>
            <p:nvSpPr>
              <p:cNvPr id="128" name="テキスト ボックス 127">
                <a:extLst>
                  <a:ext uri="{FF2B5EF4-FFF2-40B4-BE49-F238E27FC236}">
                    <a16:creationId xmlns:a16="http://schemas.microsoft.com/office/drawing/2014/main" id="{A8A5B0F2-E820-4401-A845-A5A83E2041E1}"/>
                  </a:ext>
                </a:extLst>
              </p:cNvPr>
              <p:cNvSpPr txBox="1"/>
              <p:nvPr/>
            </p:nvSpPr>
            <p:spPr>
              <a:xfrm>
                <a:off x="9784426" y="2139691"/>
                <a:ext cx="2048724"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kumimoji="1" lang="en-US" altLang="ja-JP" sz="1400" b="1" i="1" smtClean="0">
                              <a:latin typeface="Cambria Math" panose="02040503050406030204" pitchFamily="18" charset="0"/>
                            </a:rPr>
                          </m:ctrlPr>
                        </m:sSupPr>
                        <m:e>
                          <m:r>
                            <a:rPr kumimoji="1" lang="en-US" altLang="ja-JP" sz="1400" b="1" i="1" smtClean="0">
                              <a:latin typeface="Cambria Math" panose="02040503050406030204" pitchFamily="18" charset="0"/>
                            </a:rPr>
                            <m:t>𝒙</m:t>
                          </m:r>
                        </m:e>
                        <m:sup>
                          <m:r>
                            <a:rPr kumimoji="1" lang="en-US" altLang="ja-JP" sz="1400" b="1" i="1" smtClean="0">
                              <a:latin typeface="Cambria Math" panose="02040503050406030204" pitchFamily="18" charset="0"/>
                            </a:rPr>
                            <m:t>∗</m:t>
                          </m:r>
                        </m:sup>
                      </m:sSup>
                      <m:r>
                        <a:rPr kumimoji="1" lang="en-US" altLang="ja-JP" sz="1400" b="1"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0.6</m:t>
                      </m:r>
                      <m:r>
                        <a:rPr kumimoji="1" lang="en-US" altLang="ja-JP" sz="1400" b="0" i="1" smtClean="0">
                          <a:latin typeface="Cambria Math" panose="02040503050406030204" pitchFamily="18" charset="0"/>
                          <a:ea typeface="Cambria Math" panose="02040503050406030204" pitchFamily="18" charset="0"/>
                        </a:rPr>
                        <m:t>×</m:t>
                      </m:r>
                      <m:r>
                        <a:rPr kumimoji="1" lang="en-US" altLang="ja-JP" sz="1400" b="1" i="1" smtClean="0">
                          <a:latin typeface="Cambria Math" panose="02040503050406030204" pitchFamily="18" charset="0"/>
                          <a:ea typeface="Cambria Math" panose="02040503050406030204" pitchFamily="18" charset="0"/>
                        </a:rPr>
                        <m:t>𝟏</m:t>
                      </m:r>
                      <m:r>
                        <a:rPr kumimoji="1" lang="en-US" altLang="ja-JP" sz="1400" b="1" i="1" smtClean="0">
                          <a:latin typeface="Cambria Math" panose="02040503050406030204" pitchFamily="18" charset="0"/>
                          <a:ea typeface="Cambria Math" panose="02040503050406030204" pitchFamily="18" charset="0"/>
                        </a:rPr>
                        <m:t>,</m:t>
                      </m:r>
                      <m:sSup>
                        <m:sSupPr>
                          <m:ctrlPr>
                            <a:rPr kumimoji="1" lang="en-US" altLang="ja-JP" sz="1400" i="1" smtClean="0">
                              <a:latin typeface="Cambria Math" panose="02040503050406030204" pitchFamily="18" charset="0"/>
                              <a:ea typeface="Cambria Math" panose="02040503050406030204" pitchFamily="18" charset="0"/>
                            </a:rPr>
                          </m:ctrlPr>
                        </m:sSupPr>
                        <m:e>
                          <m:r>
                            <a:rPr kumimoji="1" lang="en-US" altLang="ja-JP" sz="1400" b="0" i="1" smtClean="0">
                              <a:latin typeface="Cambria Math" panose="02040503050406030204" pitchFamily="18" charset="0"/>
                              <a:ea typeface="Cambria Math" panose="02040503050406030204" pitchFamily="18" charset="0"/>
                            </a:rPr>
                            <m:t>𝑓</m:t>
                          </m:r>
                        </m:e>
                        <m:sup>
                          <m:r>
                            <a:rPr kumimoji="1" lang="en-US" altLang="ja-JP" sz="1400" b="0" i="1" smtClean="0">
                              <a:latin typeface="Cambria Math" panose="02040503050406030204" pitchFamily="18" charset="0"/>
                              <a:ea typeface="Cambria Math" panose="02040503050406030204" pitchFamily="18" charset="0"/>
                            </a:rPr>
                            <m:t>∗</m:t>
                          </m:r>
                        </m:sup>
                      </m:sSup>
                      <m:r>
                        <a:rPr kumimoji="1" lang="en-US" altLang="ja-JP" sz="1400" b="1" i="1">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0.36</m:t>
                      </m:r>
                    </m:oMath>
                  </m:oMathPara>
                </a14:m>
                <a:endParaRPr kumimoji="1" lang="ja-JP" altLang="en-US" sz="1400" dirty="0"/>
              </a:p>
            </p:txBody>
          </p:sp>
        </mc:Choice>
        <mc:Fallback xmlns="">
          <p:sp>
            <p:nvSpPr>
              <p:cNvPr id="128" name="テキスト ボックス 127">
                <a:extLst>
                  <a:ext uri="{FF2B5EF4-FFF2-40B4-BE49-F238E27FC236}">
                    <a16:creationId xmlns:a16="http://schemas.microsoft.com/office/drawing/2014/main" id="{A8A5B0F2-E820-4401-A845-A5A83E2041E1}"/>
                  </a:ext>
                </a:extLst>
              </p:cNvPr>
              <p:cNvSpPr txBox="1">
                <a:spLocks noRot="1" noChangeAspect="1" noMove="1" noResize="1" noEditPoints="1" noAdjustHandles="1" noChangeArrowheads="1" noChangeShapeType="1" noTextEdit="1"/>
              </p:cNvSpPr>
              <p:nvPr/>
            </p:nvSpPr>
            <p:spPr>
              <a:xfrm>
                <a:off x="9784426" y="2139691"/>
                <a:ext cx="2048724" cy="307777"/>
              </a:xfrm>
              <a:prstGeom prst="rect">
                <a:avLst/>
              </a:prstGeom>
              <a:blipFill>
                <a:blip r:embed="rId18"/>
                <a:stretch>
                  <a:fillRect b="-10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520111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19</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結果まとめ</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10603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両手法は、実行可能解かつ同等の準最適解を獲得できた。</a:t>
            </a:r>
            <a:endParaRPr lang="en-US" altLang="ja-JP" sz="2800" dirty="0"/>
          </a:p>
          <a:p>
            <a:pPr>
              <a:defRPr/>
            </a:pPr>
            <a:r>
              <a:rPr lang="ja-JP" altLang="en-US" sz="2800" dirty="0"/>
              <a:t>一方、計算時間では違反量削減優先の方法が優れている。</a:t>
            </a:r>
            <a:endParaRPr lang="en-US" altLang="ja-JP" sz="2800" dirty="0"/>
          </a:p>
        </p:txBody>
      </p:sp>
      <mc:AlternateContent xmlns:mc="http://schemas.openxmlformats.org/markup-compatibility/2006" xmlns:a14="http://schemas.microsoft.com/office/drawing/2010/main">
        <mc:Choice Requires="a14">
          <p:graphicFrame>
            <p:nvGraphicFramePr>
              <p:cNvPr id="9" name="表 8">
                <a:extLst>
                  <a:ext uri="{FF2B5EF4-FFF2-40B4-BE49-F238E27FC236}">
                    <a16:creationId xmlns:a16="http://schemas.microsoft.com/office/drawing/2014/main" id="{CC576021-9B1D-4A85-9C17-4817AF46E654}"/>
                  </a:ext>
                </a:extLst>
              </p:cNvPr>
              <p:cNvGraphicFramePr>
                <a:graphicFrameLocks noGrp="1"/>
              </p:cNvGraphicFramePr>
              <p:nvPr>
                <p:extLst>
                  <p:ext uri="{D42A27DB-BD31-4B8C-83A1-F6EECF244321}">
                    <p14:modId xmlns:p14="http://schemas.microsoft.com/office/powerpoint/2010/main" val="129103869"/>
                  </p:ext>
                </p:extLst>
              </p:nvPr>
            </p:nvGraphicFramePr>
            <p:xfrm>
              <a:off x="400050" y="2309964"/>
              <a:ext cx="11345867" cy="2468880"/>
            </p:xfrm>
            <a:graphic>
              <a:graphicData uri="http://schemas.openxmlformats.org/drawingml/2006/table">
                <a:tbl>
                  <a:tblPr firstRow="1" bandRow="1">
                    <a:tableStyleId>{5C22544A-7EE6-4342-B048-85BDC9FD1C3A}</a:tableStyleId>
                  </a:tblPr>
                  <a:tblGrid>
                    <a:gridCol w="2654971">
                      <a:extLst>
                        <a:ext uri="{9D8B030D-6E8A-4147-A177-3AD203B41FA5}">
                          <a16:colId xmlns:a16="http://schemas.microsoft.com/office/drawing/2014/main" val="937617659"/>
                        </a:ext>
                      </a:extLst>
                    </a:gridCol>
                    <a:gridCol w="2172724">
                      <a:extLst>
                        <a:ext uri="{9D8B030D-6E8A-4147-A177-3AD203B41FA5}">
                          <a16:colId xmlns:a16="http://schemas.microsoft.com/office/drawing/2014/main" val="422137597"/>
                        </a:ext>
                      </a:extLst>
                    </a:gridCol>
                    <a:gridCol w="2172724">
                      <a:extLst>
                        <a:ext uri="{9D8B030D-6E8A-4147-A177-3AD203B41FA5}">
                          <a16:colId xmlns:a16="http://schemas.microsoft.com/office/drawing/2014/main" val="640262614"/>
                        </a:ext>
                      </a:extLst>
                    </a:gridCol>
                    <a:gridCol w="2172724">
                      <a:extLst>
                        <a:ext uri="{9D8B030D-6E8A-4147-A177-3AD203B41FA5}">
                          <a16:colId xmlns:a16="http://schemas.microsoft.com/office/drawing/2014/main" val="1998136728"/>
                        </a:ext>
                      </a:extLst>
                    </a:gridCol>
                    <a:gridCol w="2172724">
                      <a:extLst>
                        <a:ext uri="{9D8B030D-6E8A-4147-A177-3AD203B41FA5}">
                          <a16:colId xmlns:a16="http://schemas.microsoft.com/office/drawing/2014/main" val="1130734182"/>
                        </a:ext>
                      </a:extLst>
                    </a:gridCol>
                  </a:tblGrid>
                  <a:tr h="227660">
                    <a:tc rowSpan="2">
                      <a:txBody>
                        <a:bodyPr/>
                        <a:lstStyle/>
                        <a:p>
                          <a:pPr algn="ctr"/>
                          <a:r>
                            <a:rPr kumimoji="1" lang="ja-JP" altLang="en-US" sz="1800" dirty="0"/>
                            <a:t>項目</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問題分割</a:t>
                          </a:r>
                          <a:endParaRPr kumimoji="1" lang="en-US" altLang="ja-JP" sz="18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Adaptive MOEA/D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違反量削減優先</a:t>
                          </a:r>
                          <a:endParaRPr kumimoji="1" lang="en-US" altLang="ja-JP" sz="18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SHADE + Feasibility Rule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9157261"/>
                      </a:ext>
                    </a:extLst>
                  </a:tr>
                  <a:tr h="227660">
                    <a:tc vMerge="1">
                      <a:txBody>
                        <a:bodyPr/>
                        <a:lstStyle/>
                        <a:p>
                          <a:pPr algn="ctr"/>
                          <a:r>
                            <a:rPr kumimoji="1" lang="ja-JP" altLang="en-US" sz="1800" dirty="0"/>
                            <a:t>項目</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最良解</a:t>
                          </a:r>
                          <a14:m>
                            <m:oMath xmlns:m="http://schemas.openxmlformats.org/officeDocument/2006/math">
                              <m:r>
                                <a:rPr kumimoji="1" lang="en-US" altLang="ja-JP" sz="1800" b="1" i="1" smtClean="0">
                                  <a:latin typeface="Cambria Math" panose="02040503050406030204" pitchFamily="18" charset="0"/>
                                </a:rPr>
                                <m:t>𝒙</m:t>
                              </m:r>
                            </m:oMath>
                          </a14:m>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(0.56,0.87,0.33)</m:t>
                                </m:r>
                              </m:oMath>
                            </m:oMathPara>
                          </a14:m>
                          <a:endParaRPr kumimoji="1" lang="ja-JP" altLang="en-US" sz="1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(0.96,0.41,0.36)</m:t>
                                </m:r>
                              </m:oMath>
                            </m:oMathPara>
                          </a14:m>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(0.74,0.53,0.60)</m:t>
                                </m:r>
                              </m:oMath>
                            </m:oMathPara>
                          </a14:m>
                          <a:endParaRPr kumimoji="1" lang="ja-JP" altLang="en-US" sz="1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(0.58,0.82,0.39)</m:t>
                                </m:r>
                              </m:oMath>
                            </m:oMathPara>
                          </a14:m>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4237924"/>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最良解の目的関数値</a:t>
                          </a:r>
                          <a14:m>
                            <m:oMath xmlns:m="http://schemas.openxmlformats.org/officeDocument/2006/math">
                              <m:r>
                                <a:rPr kumimoji="1" lang="en-US" altLang="ja-JP" sz="1800" b="0" i="1" smtClean="0">
                                  <a:latin typeface="Cambria Math" panose="02040503050406030204" pitchFamily="18" charset="0"/>
                                </a:rPr>
                                <m:t>𝑓</m:t>
                              </m:r>
                            </m:oMath>
                          </a14:m>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0.392</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0.404</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0.396</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0.384</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3831089"/>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探索終了までの計算時間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65.8</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10.8</a:t>
                          </a:r>
                          <a:r>
                            <a:rPr kumimoji="1" lang="ja-JP" altLang="en-US" sz="1800" dirty="0"/>
                            <a:t>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21.8</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26.4</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1621648"/>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可能解獲得までの時間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54.0</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26.0</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6.32</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1.06</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504164"/>
                      </a:ext>
                    </a:extLst>
                  </a:tr>
                </a:tbl>
              </a:graphicData>
            </a:graphic>
          </p:graphicFrame>
        </mc:Choice>
        <mc:Fallback xmlns="">
          <p:graphicFrame>
            <p:nvGraphicFramePr>
              <p:cNvPr id="9" name="表 8">
                <a:extLst>
                  <a:ext uri="{FF2B5EF4-FFF2-40B4-BE49-F238E27FC236}">
                    <a16:creationId xmlns:a16="http://schemas.microsoft.com/office/drawing/2014/main" id="{CC576021-9B1D-4A85-9C17-4817AF46E654}"/>
                  </a:ext>
                </a:extLst>
              </p:cNvPr>
              <p:cNvGraphicFramePr>
                <a:graphicFrameLocks noGrp="1"/>
              </p:cNvGraphicFramePr>
              <p:nvPr>
                <p:extLst>
                  <p:ext uri="{D42A27DB-BD31-4B8C-83A1-F6EECF244321}">
                    <p14:modId xmlns:p14="http://schemas.microsoft.com/office/powerpoint/2010/main" val="129103869"/>
                  </p:ext>
                </p:extLst>
              </p:nvPr>
            </p:nvGraphicFramePr>
            <p:xfrm>
              <a:off x="400050" y="2309964"/>
              <a:ext cx="11345867" cy="2468880"/>
            </p:xfrm>
            <a:graphic>
              <a:graphicData uri="http://schemas.openxmlformats.org/drawingml/2006/table">
                <a:tbl>
                  <a:tblPr firstRow="1" bandRow="1">
                    <a:tableStyleId>{5C22544A-7EE6-4342-B048-85BDC9FD1C3A}</a:tableStyleId>
                  </a:tblPr>
                  <a:tblGrid>
                    <a:gridCol w="2654971">
                      <a:extLst>
                        <a:ext uri="{9D8B030D-6E8A-4147-A177-3AD203B41FA5}">
                          <a16:colId xmlns:a16="http://schemas.microsoft.com/office/drawing/2014/main" val="937617659"/>
                        </a:ext>
                      </a:extLst>
                    </a:gridCol>
                    <a:gridCol w="2172724">
                      <a:extLst>
                        <a:ext uri="{9D8B030D-6E8A-4147-A177-3AD203B41FA5}">
                          <a16:colId xmlns:a16="http://schemas.microsoft.com/office/drawing/2014/main" val="422137597"/>
                        </a:ext>
                      </a:extLst>
                    </a:gridCol>
                    <a:gridCol w="2172724">
                      <a:extLst>
                        <a:ext uri="{9D8B030D-6E8A-4147-A177-3AD203B41FA5}">
                          <a16:colId xmlns:a16="http://schemas.microsoft.com/office/drawing/2014/main" val="640262614"/>
                        </a:ext>
                      </a:extLst>
                    </a:gridCol>
                    <a:gridCol w="2172724">
                      <a:extLst>
                        <a:ext uri="{9D8B030D-6E8A-4147-A177-3AD203B41FA5}">
                          <a16:colId xmlns:a16="http://schemas.microsoft.com/office/drawing/2014/main" val="1998136728"/>
                        </a:ext>
                      </a:extLst>
                    </a:gridCol>
                    <a:gridCol w="2172724">
                      <a:extLst>
                        <a:ext uri="{9D8B030D-6E8A-4147-A177-3AD203B41FA5}">
                          <a16:colId xmlns:a16="http://schemas.microsoft.com/office/drawing/2014/main" val="1130734182"/>
                        </a:ext>
                      </a:extLst>
                    </a:gridCol>
                  </a:tblGrid>
                  <a:tr h="640080">
                    <a:tc rowSpan="2">
                      <a:txBody>
                        <a:bodyPr/>
                        <a:lstStyle/>
                        <a:p>
                          <a:pPr algn="ctr"/>
                          <a:r>
                            <a:rPr kumimoji="1" lang="ja-JP" altLang="en-US" sz="1800" dirty="0"/>
                            <a:t>項目</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問題分割</a:t>
                          </a:r>
                          <a:endParaRPr kumimoji="1" lang="en-US" altLang="ja-JP" sz="18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Adaptive MOEA/D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違反量削減優先</a:t>
                          </a:r>
                          <a:endParaRPr kumimoji="1" lang="en-US" altLang="ja-JP" sz="18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SHADE + Feasibility Rule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9157261"/>
                      </a:ext>
                    </a:extLst>
                  </a:tr>
                  <a:tr h="365760">
                    <a:tc vMerge="1">
                      <a:txBody>
                        <a:bodyPr/>
                        <a:lstStyle/>
                        <a:p>
                          <a:pPr algn="ctr"/>
                          <a:r>
                            <a:rPr kumimoji="1" lang="ja-JP" altLang="en-US" sz="1800" dirty="0"/>
                            <a:t>項目</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365760">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9" t="-278689" r="-327523" b="-322951"/>
                          </a:stretch>
                        </a:blip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22753" t="-278689" r="-301124" b="-322951"/>
                          </a:stretch>
                        </a:blip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2129" t="-278689" r="-200280" b="-322951"/>
                          </a:stretch>
                        </a:blip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23034" t="-278689" r="-100843" b="-322951"/>
                          </a:stretch>
                        </a:blip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21849" t="-278689" r="-560" b="-322951"/>
                          </a:stretch>
                        </a:blipFill>
                      </a:tcPr>
                    </a:tc>
                    <a:extLst>
                      <a:ext uri="{0D108BD9-81ED-4DB2-BD59-A6C34878D82A}">
                        <a16:rowId xmlns:a16="http://schemas.microsoft.com/office/drawing/2014/main" val="1154237924"/>
                      </a:ext>
                    </a:extLst>
                  </a:tr>
                  <a:tr h="365760">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9" t="-385000" r="-327523" b="-2283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0.392</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0.404</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0.396</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0.384</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3831089"/>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探索終了までの計算時間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65.8</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10.8</a:t>
                          </a:r>
                          <a:r>
                            <a:rPr kumimoji="1" lang="ja-JP" altLang="en-US" sz="1800" dirty="0"/>
                            <a:t>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21.8</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26.4</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1621648"/>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可能解獲得までの時間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54.0</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26.0</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6.32</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1.06</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504164"/>
                      </a:ext>
                    </a:extLst>
                  </a:tr>
                </a:tbl>
              </a:graphicData>
            </a:graphic>
          </p:graphicFrame>
        </mc:Fallback>
      </mc:AlternateContent>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6238391" cy="338554"/>
          </a:xfrm>
          <a:prstGeom prst="rect">
            <a:avLst/>
          </a:prstGeom>
          <a:noFill/>
        </p:spPr>
        <p:txBody>
          <a:bodyPr wrap="square" rtlCol="0">
            <a:spAutoFit/>
          </a:bodyPr>
          <a:lstStyle/>
          <a:p>
            <a:r>
              <a:rPr lang="en-US" altLang="ja-JP" sz="1600" b="1" dirty="0">
                <a:solidFill>
                  <a:schemeClr val="bg1"/>
                </a:solidFill>
              </a:rPr>
              <a:t>2.3 </a:t>
            </a:r>
            <a:r>
              <a:rPr kumimoji="1" lang="ja-JP" altLang="en-US" sz="1600" b="1" dirty="0">
                <a:solidFill>
                  <a:schemeClr val="bg1"/>
                </a:solidFill>
              </a:rPr>
              <a:t>データ駆動制約問題での検証</a:t>
            </a:r>
          </a:p>
        </p:txBody>
      </p:sp>
      <p:sp>
        <p:nvSpPr>
          <p:cNvPr id="7" name="テキスト ボックス 6">
            <a:extLst>
              <a:ext uri="{FF2B5EF4-FFF2-40B4-BE49-F238E27FC236}">
                <a16:creationId xmlns:a16="http://schemas.microsoft.com/office/drawing/2014/main" id="{08BC6B93-A56B-4553-979C-C1B4457B4434}"/>
              </a:ext>
            </a:extLst>
          </p:cNvPr>
          <p:cNvSpPr txBox="1"/>
          <p:nvPr/>
        </p:nvSpPr>
        <p:spPr>
          <a:xfrm>
            <a:off x="408178" y="5616643"/>
            <a:ext cx="8843152" cy="338554"/>
          </a:xfrm>
          <a:prstGeom prst="rect">
            <a:avLst/>
          </a:prstGeom>
          <a:noFill/>
        </p:spPr>
        <p:txBody>
          <a:bodyPr wrap="square" rtlCol="0">
            <a:spAutoFit/>
          </a:bodyPr>
          <a:lstStyle/>
          <a:p>
            <a:r>
              <a:rPr kumimoji="1" lang="en-US" altLang="ja-JP" sz="1600" dirty="0"/>
              <a:t>※Google </a:t>
            </a:r>
            <a:r>
              <a:rPr kumimoji="1" lang="en-US" altLang="ja-JP" sz="1600" dirty="0" err="1"/>
              <a:t>Colaboratory</a:t>
            </a:r>
            <a:r>
              <a:rPr kumimoji="1" lang="ja-JP" altLang="en-US" sz="1600" dirty="0"/>
              <a:t>上で、</a:t>
            </a:r>
            <a:r>
              <a:rPr kumimoji="1" lang="en-US" altLang="ja-JP" sz="1600" dirty="0"/>
              <a:t>python</a:t>
            </a:r>
            <a:r>
              <a:rPr kumimoji="1" lang="ja-JP" altLang="en-US" sz="1600" dirty="0"/>
              <a:t>実装のもとで計算した</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485E6918-2B74-4641-B34B-4A2A27887269}"/>
                  </a:ext>
                </a:extLst>
              </p:cNvPr>
              <p:cNvSpPr txBox="1"/>
              <p:nvPr/>
            </p:nvSpPr>
            <p:spPr>
              <a:xfrm>
                <a:off x="408178" y="5301307"/>
                <a:ext cx="5184239" cy="338554"/>
              </a:xfrm>
              <a:prstGeom prst="rect">
                <a:avLst/>
              </a:prstGeom>
              <a:noFill/>
            </p:spPr>
            <p:txBody>
              <a:bodyPr wrap="square" rtlCol="0">
                <a:spAutoFit/>
              </a:bodyPr>
              <a:lstStyle/>
              <a:p>
                <a:r>
                  <a:rPr kumimoji="1" lang="en-US" altLang="ja-JP" sz="1600" dirty="0"/>
                  <a:t>※</a:t>
                </a:r>
                <a:r>
                  <a:rPr kumimoji="1" lang="ja-JP" altLang="en-US" sz="1600" dirty="0"/>
                  <a:t>最適解</a:t>
                </a:r>
                <a14:m>
                  <m:oMath xmlns:m="http://schemas.openxmlformats.org/officeDocument/2006/math">
                    <m:sSup>
                      <m:sSupPr>
                        <m:ctrlPr>
                          <a:rPr kumimoji="1" lang="en-US" altLang="ja-JP" sz="1600" b="1" i="1" smtClean="0">
                            <a:latin typeface="Cambria Math" panose="02040503050406030204" pitchFamily="18" charset="0"/>
                          </a:rPr>
                        </m:ctrlPr>
                      </m:sSupPr>
                      <m:e>
                        <m:r>
                          <a:rPr kumimoji="1" lang="en-US" altLang="ja-JP" sz="1600" b="1" i="1" smtClean="0">
                            <a:latin typeface="Cambria Math" panose="02040503050406030204" pitchFamily="18" charset="0"/>
                          </a:rPr>
                          <m:t>𝒙</m:t>
                        </m:r>
                      </m:e>
                      <m:sup>
                        <m:r>
                          <a:rPr kumimoji="1" lang="en-US" altLang="ja-JP" sz="1600" b="1" i="1" smtClean="0">
                            <a:latin typeface="Cambria Math" panose="02040503050406030204" pitchFamily="18" charset="0"/>
                          </a:rPr>
                          <m:t>∗</m:t>
                        </m:r>
                      </m:sup>
                    </m:sSup>
                    <m:r>
                      <a:rPr kumimoji="1" lang="en-US" altLang="ja-JP" sz="1600" b="1" i="1" smtClean="0">
                        <a:latin typeface="Cambria Math" panose="02040503050406030204" pitchFamily="18" charset="0"/>
                        <a:ea typeface="Cambria Math" panose="02040503050406030204" pitchFamily="18" charset="0"/>
                      </a:rPr>
                      <m:t>≅</m:t>
                    </m:r>
                    <m:r>
                      <a:rPr kumimoji="1" lang="en-US" altLang="ja-JP" sz="1600" b="0" i="1" smtClean="0">
                        <a:latin typeface="Cambria Math" panose="02040503050406030204" pitchFamily="18" charset="0"/>
                      </a:rPr>
                      <m:t>0.6</m:t>
                    </m:r>
                    <m:r>
                      <a:rPr kumimoji="1" lang="en-US" altLang="ja-JP" sz="1600" b="0" i="1" smtClean="0">
                        <a:latin typeface="Cambria Math" panose="02040503050406030204" pitchFamily="18" charset="0"/>
                        <a:ea typeface="Cambria Math" panose="02040503050406030204" pitchFamily="18" charset="0"/>
                      </a:rPr>
                      <m:t>×</m:t>
                    </m:r>
                    <m:r>
                      <a:rPr kumimoji="1" lang="en-US" altLang="ja-JP" sz="1600" b="1" i="1" smtClean="0">
                        <a:latin typeface="Cambria Math" panose="02040503050406030204" pitchFamily="18" charset="0"/>
                        <a:ea typeface="Cambria Math" panose="02040503050406030204" pitchFamily="18" charset="0"/>
                      </a:rPr>
                      <m:t>𝟏</m:t>
                    </m:r>
                  </m:oMath>
                </a14:m>
                <a:r>
                  <a:rPr kumimoji="1" lang="ja-JP" altLang="en-US" sz="1600" dirty="0"/>
                  <a:t>、最適値</a:t>
                </a:r>
                <a14:m>
                  <m:oMath xmlns:m="http://schemas.openxmlformats.org/officeDocument/2006/math">
                    <m:sSup>
                      <m:sSupPr>
                        <m:ctrlPr>
                          <a:rPr kumimoji="1" lang="en-US" altLang="ja-JP" sz="1600" i="1">
                            <a:latin typeface="Cambria Math" panose="02040503050406030204" pitchFamily="18" charset="0"/>
                            <a:ea typeface="Cambria Math" panose="02040503050406030204" pitchFamily="18" charset="0"/>
                          </a:rPr>
                        </m:ctrlPr>
                      </m:sSupPr>
                      <m:e>
                        <m:r>
                          <a:rPr kumimoji="1" lang="en-US" altLang="ja-JP" sz="1600" i="1">
                            <a:latin typeface="Cambria Math" panose="02040503050406030204" pitchFamily="18" charset="0"/>
                            <a:ea typeface="Cambria Math" panose="02040503050406030204" pitchFamily="18" charset="0"/>
                          </a:rPr>
                          <m:t>𝑓</m:t>
                        </m:r>
                      </m:e>
                      <m:sup>
                        <m:r>
                          <a:rPr kumimoji="1" lang="en-US" altLang="ja-JP" sz="1600" i="1">
                            <a:latin typeface="Cambria Math" panose="02040503050406030204" pitchFamily="18" charset="0"/>
                            <a:ea typeface="Cambria Math" panose="02040503050406030204" pitchFamily="18" charset="0"/>
                          </a:rPr>
                          <m:t>∗</m:t>
                        </m:r>
                      </m:sup>
                    </m:sSup>
                    <m:r>
                      <a:rPr kumimoji="1" lang="en-US" altLang="ja-JP" sz="1600" b="1" i="1">
                        <a:latin typeface="Cambria Math" panose="02040503050406030204" pitchFamily="18" charset="0"/>
                        <a:ea typeface="Cambria Math" panose="02040503050406030204" pitchFamily="18" charset="0"/>
                      </a:rPr>
                      <m:t>≅</m:t>
                    </m:r>
                    <m:r>
                      <a:rPr kumimoji="1" lang="en-US" altLang="ja-JP" sz="1600" i="1">
                        <a:latin typeface="Cambria Math" panose="02040503050406030204" pitchFamily="18" charset="0"/>
                        <a:ea typeface="Cambria Math" panose="02040503050406030204" pitchFamily="18" charset="0"/>
                      </a:rPr>
                      <m:t>0.36</m:t>
                    </m:r>
                  </m:oMath>
                </a14:m>
                <a:endParaRPr kumimoji="1" lang="ja-JP" altLang="en-US" sz="1600" dirty="0"/>
              </a:p>
            </p:txBody>
          </p:sp>
        </mc:Choice>
        <mc:Fallback xmlns="">
          <p:sp>
            <p:nvSpPr>
              <p:cNvPr id="12" name="テキスト ボックス 11">
                <a:extLst>
                  <a:ext uri="{FF2B5EF4-FFF2-40B4-BE49-F238E27FC236}">
                    <a16:creationId xmlns:a16="http://schemas.microsoft.com/office/drawing/2014/main" id="{485E6918-2B74-4641-B34B-4A2A27887269}"/>
                  </a:ext>
                </a:extLst>
              </p:cNvPr>
              <p:cNvSpPr txBox="1">
                <a:spLocks noRot="1" noChangeAspect="1" noMove="1" noResize="1" noEditPoints="1" noAdjustHandles="1" noChangeArrowheads="1" noChangeShapeType="1" noTextEdit="1"/>
              </p:cNvSpPr>
              <p:nvPr/>
            </p:nvSpPr>
            <p:spPr>
              <a:xfrm>
                <a:off x="408178" y="5301307"/>
                <a:ext cx="5184239" cy="338554"/>
              </a:xfrm>
              <a:prstGeom prst="rect">
                <a:avLst/>
              </a:prstGeom>
              <a:blipFill>
                <a:blip r:embed="rId3"/>
                <a:stretch>
                  <a:fillRect l="-706" t="-7273" b="-23636"/>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5714ED89-945D-4828-8E34-8F81A6E5BF16}"/>
              </a:ext>
            </a:extLst>
          </p:cNvPr>
          <p:cNvSpPr txBox="1"/>
          <p:nvPr/>
        </p:nvSpPr>
        <p:spPr>
          <a:xfrm>
            <a:off x="408178" y="4958635"/>
            <a:ext cx="5184239" cy="338554"/>
          </a:xfrm>
          <a:prstGeom prst="rect">
            <a:avLst/>
          </a:prstGeom>
          <a:noFill/>
        </p:spPr>
        <p:txBody>
          <a:bodyPr wrap="square" rtlCol="0">
            <a:spAutoFit/>
          </a:bodyPr>
          <a:lstStyle/>
          <a:p>
            <a:r>
              <a:rPr kumimoji="1" lang="en-US" altLang="ja-JP" sz="1600" dirty="0"/>
              <a:t>※</a:t>
            </a:r>
            <a:r>
              <a:rPr kumimoji="1" lang="ja-JP" altLang="en-US" sz="1600" dirty="0"/>
              <a:t>条件</a:t>
            </a:r>
            <a:r>
              <a:rPr kumimoji="1" lang="en-US" altLang="ja-JP" sz="1600" dirty="0"/>
              <a:t>1</a:t>
            </a:r>
            <a:r>
              <a:rPr kumimoji="1" lang="ja-JP" altLang="en-US" sz="1600" dirty="0"/>
              <a:t>：</a:t>
            </a:r>
            <a:r>
              <a:rPr kumimoji="1" lang="en-US" altLang="ja-JP" sz="1600" dirty="0"/>
              <a:t>100</a:t>
            </a:r>
            <a:r>
              <a:rPr kumimoji="1" lang="ja-JP" altLang="en-US" sz="1600" dirty="0"/>
              <a:t>反復</a:t>
            </a:r>
            <a:r>
              <a:rPr kumimoji="1" lang="en-US" altLang="ja-JP" sz="1600" dirty="0"/>
              <a:t>/10</a:t>
            </a:r>
            <a:r>
              <a:rPr kumimoji="1" lang="ja-JP" altLang="en-US" sz="1600" dirty="0"/>
              <a:t>個体、条件</a:t>
            </a:r>
            <a:r>
              <a:rPr kumimoji="1" lang="en-US" altLang="ja-JP" sz="1600" dirty="0"/>
              <a:t>2</a:t>
            </a:r>
            <a:r>
              <a:rPr kumimoji="1" lang="ja-JP" altLang="en-US" sz="1600" dirty="0"/>
              <a:t>：</a:t>
            </a:r>
            <a:r>
              <a:rPr kumimoji="1" lang="en-US" altLang="ja-JP" sz="1600" dirty="0"/>
              <a:t>100</a:t>
            </a:r>
            <a:r>
              <a:rPr kumimoji="1" lang="ja-JP" altLang="en-US" sz="1600" dirty="0"/>
              <a:t>反復</a:t>
            </a:r>
            <a:r>
              <a:rPr kumimoji="1" lang="en-US" altLang="ja-JP" sz="1600" dirty="0"/>
              <a:t>/100</a:t>
            </a:r>
            <a:r>
              <a:rPr kumimoji="1" lang="ja-JP" altLang="en-US" sz="1600" dirty="0"/>
              <a:t>個体</a:t>
            </a:r>
          </a:p>
        </p:txBody>
      </p:sp>
    </p:spTree>
    <p:extLst>
      <p:ext uri="{BB962C8B-B14F-4D97-AF65-F5344CB8AC3E}">
        <p14:creationId xmlns:p14="http://schemas.microsoft.com/office/powerpoint/2010/main" val="4007547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p:txBody>
          <a:bodyPr/>
          <a:lstStyle/>
          <a:p>
            <a:r>
              <a:rPr lang="ja-JP" altLang="en-US" dirty="0"/>
              <a:t>今回のお打合せの目的と概要</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1071267"/>
            <a:ext cx="11341887" cy="1271100"/>
          </a:xfrm>
        </p:spPr>
        <p:txBody>
          <a:bodyPr/>
          <a:lstStyle/>
          <a:p>
            <a:r>
              <a:rPr lang="en-US" altLang="ja-JP" sz="3200" dirty="0"/>
              <a:t>2022</a:t>
            </a:r>
            <a:r>
              <a:rPr lang="ja-JP" altLang="en-US" sz="3200" dirty="0"/>
              <a:t>年度の研究成果についてご報告する。</a:t>
            </a:r>
            <a:endParaRPr lang="en-US" altLang="ja-JP" sz="3200" dirty="0"/>
          </a:p>
          <a:p>
            <a:r>
              <a:rPr lang="ja-JP" altLang="en-US" sz="3200" dirty="0"/>
              <a:t>成果と課題を踏まえ、来年度も共同研究の継続を希望しており、ご依頼させていただきたい。</a:t>
            </a:r>
            <a:endParaRPr lang="en-US" altLang="ja-JP" sz="3200" dirty="0"/>
          </a:p>
          <a:p>
            <a:r>
              <a:rPr lang="ja-JP" altLang="en-US" sz="3200" dirty="0"/>
              <a:t>来年度の内容と計画をご相談し、来年度の継続について内諾をいただきたい。</a:t>
            </a:r>
            <a:endParaRPr lang="en-US" altLang="ja-JP" sz="3200" dirty="0"/>
          </a:p>
        </p:txBody>
      </p:sp>
    </p:spTree>
    <p:extLst>
      <p:ext uri="{BB962C8B-B14F-4D97-AF65-F5344CB8AC3E}">
        <p14:creationId xmlns:p14="http://schemas.microsoft.com/office/powerpoint/2010/main" val="2538294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グラフ, ヒストグラム&#10;&#10;自動的に生成された説明">
            <a:extLst>
              <a:ext uri="{FF2B5EF4-FFF2-40B4-BE49-F238E27FC236}">
                <a16:creationId xmlns:a16="http://schemas.microsoft.com/office/drawing/2014/main" id="{6BDE6230-B670-4D17-A884-A55C54D631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827" y="2935505"/>
            <a:ext cx="3008033" cy="1986436"/>
          </a:xfrm>
          <a:prstGeom prst="rect">
            <a:avLst/>
          </a:prstGeom>
        </p:spPr>
      </p:pic>
      <p:pic>
        <p:nvPicPr>
          <p:cNvPr id="12" name="図 11" descr="グラフ&#10;&#10;自動的に生成された説明">
            <a:extLst>
              <a:ext uri="{FF2B5EF4-FFF2-40B4-BE49-F238E27FC236}">
                <a16:creationId xmlns:a16="http://schemas.microsoft.com/office/drawing/2014/main" id="{58457322-A367-42F4-B61B-79D99273B0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8" y="2937989"/>
            <a:ext cx="3008032" cy="1986436"/>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20</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探索性能：最良解の推移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違反量削減優先は、</a:t>
            </a:r>
            <a:r>
              <a:rPr lang="en-US" altLang="ja-JP" sz="2800" dirty="0"/>
              <a:t>MOEA/D</a:t>
            </a:r>
            <a:r>
              <a:rPr lang="ja-JP" altLang="en-US" sz="2800" dirty="0"/>
              <a:t>よりも少ない計算時間で可能解が得られた。</a:t>
            </a:r>
            <a:endParaRPr lang="en-US" altLang="ja-JP" sz="2800" dirty="0"/>
          </a:p>
          <a:p>
            <a:pPr lvl="1">
              <a:defRPr/>
            </a:pPr>
            <a:r>
              <a:rPr lang="ja-JP" altLang="en-US" sz="2400" dirty="0"/>
              <a:t>ただし、</a:t>
            </a:r>
            <a:r>
              <a:rPr lang="en-US" altLang="ja-JP" sz="2400" dirty="0"/>
              <a:t>100</a:t>
            </a:r>
            <a:r>
              <a:rPr lang="ja-JP" altLang="en-US" sz="2400" dirty="0"/>
              <a:t>個体なら、</a:t>
            </a:r>
            <a:r>
              <a:rPr lang="en-US" altLang="ja-JP" sz="2400" dirty="0"/>
              <a:t>3</a:t>
            </a:r>
            <a:r>
              <a:rPr lang="ja-JP" altLang="en-US" sz="2400" dirty="0"/>
              <a:t>次元空間で可能解獲得は容易</a:t>
            </a:r>
            <a:endParaRPr lang="en-US" altLang="ja-JP" sz="2400" dirty="0"/>
          </a:p>
        </p:txBody>
      </p:sp>
      <p:sp>
        <p:nvSpPr>
          <p:cNvPr id="57" name="テキスト ボックス 56">
            <a:extLst>
              <a:ext uri="{FF2B5EF4-FFF2-40B4-BE49-F238E27FC236}">
                <a16:creationId xmlns:a16="http://schemas.microsoft.com/office/drawing/2014/main" id="{9DF164C9-AF0C-41DC-BBBF-D0F865038797}"/>
              </a:ext>
            </a:extLst>
          </p:cNvPr>
          <p:cNvSpPr txBox="1"/>
          <p:nvPr/>
        </p:nvSpPr>
        <p:spPr>
          <a:xfrm>
            <a:off x="643131" y="2553386"/>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3" y="-20412"/>
            <a:ext cx="6114567" cy="338554"/>
          </a:xfrm>
          <a:prstGeom prst="rect">
            <a:avLst/>
          </a:prstGeom>
          <a:noFill/>
        </p:spPr>
        <p:txBody>
          <a:bodyPr wrap="square" rtlCol="0">
            <a:spAutoFit/>
          </a:bodyPr>
          <a:lstStyle/>
          <a:p>
            <a:r>
              <a:rPr lang="en-US" altLang="ja-JP" sz="1600" b="1" dirty="0">
                <a:solidFill>
                  <a:schemeClr val="bg1"/>
                </a:solidFill>
              </a:rPr>
              <a:t>2.3 </a:t>
            </a:r>
            <a:r>
              <a:rPr kumimoji="1" lang="ja-JP" altLang="en-US" sz="1600" b="1" dirty="0">
                <a:solidFill>
                  <a:schemeClr val="bg1"/>
                </a:solidFill>
              </a:rPr>
              <a:t>データ駆動制約問題での検証</a:t>
            </a:r>
            <a:endParaRPr kumimoji="1" lang="en-US" altLang="ja-JP" sz="1600" b="1" dirty="0">
              <a:solidFill>
                <a:schemeClr val="bg1"/>
              </a:solidFill>
            </a:endParaRPr>
          </a:p>
        </p:txBody>
      </p:sp>
      <p:sp>
        <p:nvSpPr>
          <p:cNvPr id="35" name="テキスト ボックス 34">
            <a:extLst>
              <a:ext uri="{FF2B5EF4-FFF2-40B4-BE49-F238E27FC236}">
                <a16:creationId xmlns:a16="http://schemas.microsoft.com/office/drawing/2014/main" id="{A762FC4F-5AF2-43DF-A843-CC23F91BCB23}"/>
              </a:ext>
            </a:extLst>
          </p:cNvPr>
          <p:cNvSpPr txBox="1"/>
          <p:nvPr/>
        </p:nvSpPr>
        <p:spPr>
          <a:xfrm>
            <a:off x="2915351" y="2553386"/>
            <a:ext cx="3146983" cy="338554"/>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p:pic>
        <p:nvPicPr>
          <p:cNvPr id="24" name="図 23" descr="グラフ, ヒストグラム&#10;&#10;自動的に生成された説明">
            <a:extLst>
              <a:ext uri="{FF2B5EF4-FFF2-40B4-BE49-F238E27FC236}">
                <a16:creationId xmlns:a16="http://schemas.microsoft.com/office/drawing/2014/main" id="{B94A2AF4-E3A9-4872-92D6-3D62FC4AB9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0185" y="2935505"/>
            <a:ext cx="3008033" cy="1986436"/>
          </a:xfrm>
          <a:prstGeom prst="rect">
            <a:avLst/>
          </a:prstGeom>
        </p:spPr>
      </p:pic>
      <p:pic>
        <p:nvPicPr>
          <p:cNvPr id="25" name="図 24" descr="グラフ, ヒストグラム&#10;&#10;自動的に生成された説明">
            <a:extLst>
              <a:ext uri="{FF2B5EF4-FFF2-40B4-BE49-F238E27FC236}">
                <a16:creationId xmlns:a16="http://schemas.microsoft.com/office/drawing/2014/main" id="{491FB5B8-EAD1-4508-A132-EE3E505917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4699" y="2935505"/>
            <a:ext cx="3008033" cy="1986437"/>
          </a:xfrm>
          <a:prstGeom prst="rect">
            <a:avLst/>
          </a:prstGeom>
        </p:spPr>
      </p:pic>
      <p:sp>
        <p:nvSpPr>
          <p:cNvPr id="26" name="テキスト ボックス 25">
            <a:extLst>
              <a:ext uri="{FF2B5EF4-FFF2-40B4-BE49-F238E27FC236}">
                <a16:creationId xmlns:a16="http://schemas.microsoft.com/office/drawing/2014/main" id="{EE38C4D8-BB01-4678-8D0C-52FF6CFDA829}"/>
              </a:ext>
            </a:extLst>
          </p:cNvPr>
          <p:cNvSpPr txBox="1"/>
          <p:nvPr/>
        </p:nvSpPr>
        <p:spPr>
          <a:xfrm>
            <a:off x="6686550" y="2553386"/>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27" name="テキスト ボックス 26">
            <a:extLst>
              <a:ext uri="{FF2B5EF4-FFF2-40B4-BE49-F238E27FC236}">
                <a16:creationId xmlns:a16="http://schemas.microsoft.com/office/drawing/2014/main" id="{AD4D3442-CCFB-41F4-B79B-CE5B30E4813C}"/>
              </a:ext>
            </a:extLst>
          </p:cNvPr>
          <p:cNvSpPr txBox="1"/>
          <p:nvPr/>
        </p:nvSpPr>
        <p:spPr>
          <a:xfrm>
            <a:off x="8958770" y="2553386"/>
            <a:ext cx="3146983" cy="338554"/>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57213118-1CAE-47FE-8EC7-883E815F0D3A}"/>
                  </a:ext>
                </a:extLst>
              </p:cNvPr>
              <p:cNvSpPr txBox="1"/>
              <p:nvPr/>
            </p:nvSpPr>
            <p:spPr>
              <a:xfrm>
                <a:off x="359893" y="5101643"/>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 0.3920</a:t>
                </a:r>
                <a:endParaRPr kumimoji="1" lang="ja-JP" altLang="en-US" sz="1400" dirty="0"/>
              </a:p>
            </p:txBody>
          </p:sp>
        </mc:Choice>
        <mc:Fallback xmlns="">
          <p:sp>
            <p:nvSpPr>
              <p:cNvPr id="28" name="テキスト ボックス 27">
                <a:extLst>
                  <a:ext uri="{FF2B5EF4-FFF2-40B4-BE49-F238E27FC236}">
                    <a16:creationId xmlns:a16="http://schemas.microsoft.com/office/drawing/2014/main" id="{57213118-1CAE-47FE-8EC7-883E815F0D3A}"/>
                  </a:ext>
                </a:extLst>
              </p:cNvPr>
              <p:cNvSpPr txBox="1">
                <a:spLocks noRot="1" noChangeAspect="1" noMove="1" noResize="1" noEditPoints="1" noAdjustHandles="1" noChangeArrowheads="1" noChangeShapeType="1" noTextEdit="1"/>
              </p:cNvSpPr>
              <p:nvPr/>
            </p:nvSpPr>
            <p:spPr>
              <a:xfrm>
                <a:off x="359893" y="5101643"/>
                <a:ext cx="2326627" cy="307777"/>
              </a:xfrm>
              <a:prstGeom prst="rect">
                <a:avLst/>
              </a:prstGeom>
              <a:blipFill>
                <a:blip r:embed="rId6"/>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D044EDE5-EB72-4596-84E2-2185804CF31D}"/>
                  </a:ext>
                </a:extLst>
              </p:cNvPr>
              <p:cNvSpPr txBox="1"/>
              <p:nvPr/>
            </p:nvSpPr>
            <p:spPr>
              <a:xfrm>
                <a:off x="359893" y="5361654"/>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33" name="テキスト ボックス 32">
                <a:extLst>
                  <a:ext uri="{FF2B5EF4-FFF2-40B4-BE49-F238E27FC236}">
                    <a16:creationId xmlns:a16="http://schemas.microsoft.com/office/drawing/2014/main" id="{D044EDE5-EB72-4596-84E2-2185804CF31D}"/>
                  </a:ext>
                </a:extLst>
              </p:cNvPr>
              <p:cNvSpPr txBox="1">
                <a:spLocks noRot="1" noChangeAspect="1" noMove="1" noResize="1" noEditPoints="1" noAdjustHandles="1" noChangeArrowheads="1" noChangeShapeType="1" noTextEdit="1"/>
              </p:cNvSpPr>
              <p:nvPr/>
            </p:nvSpPr>
            <p:spPr>
              <a:xfrm>
                <a:off x="359893" y="5361654"/>
                <a:ext cx="2326627" cy="307777"/>
              </a:xfrm>
              <a:prstGeom prst="rect">
                <a:avLst/>
              </a:prstGeom>
              <a:blipFill>
                <a:blip r:embed="rId7"/>
                <a:stretch>
                  <a:fillRect l="-785" t="-4000" b="-22000"/>
                </a:stretch>
              </a:blipFill>
            </p:spPr>
            <p:txBody>
              <a:bodyPr/>
              <a:lstStyle/>
              <a:p>
                <a:r>
                  <a:rPr lang="ja-JP" altLang="en-US">
                    <a:noFill/>
                  </a:rPr>
                  <a:t> </a:t>
                </a:r>
              </a:p>
            </p:txBody>
          </p:sp>
        </mc:Fallback>
      </mc:AlternateContent>
      <p:sp>
        <p:nvSpPr>
          <p:cNvPr id="34" name="テキスト ボックス 33">
            <a:extLst>
              <a:ext uri="{FF2B5EF4-FFF2-40B4-BE49-F238E27FC236}">
                <a16:creationId xmlns:a16="http://schemas.microsoft.com/office/drawing/2014/main" id="{849B9E9B-0B6C-4CB0-8B3B-FD4BEEC5D696}"/>
              </a:ext>
            </a:extLst>
          </p:cNvPr>
          <p:cNvSpPr txBox="1"/>
          <p:nvPr/>
        </p:nvSpPr>
        <p:spPr>
          <a:xfrm>
            <a:off x="359893" y="5621806"/>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66</a:t>
            </a:r>
            <a:r>
              <a:rPr kumimoji="1" lang="ja-JP" altLang="en-US" sz="1400" dirty="0"/>
              <a:t>秒</a:t>
            </a:r>
            <a:endParaRPr kumimoji="1" lang="en-US" altLang="ja-JP" sz="1400" dirty="0"/>
          </a:p>
          <a:p>
            <a:r>
              <a:rPr kumimoji="1" lang="ja-JP" altLang="en-US" sz="1400" dirty="0"/>
              <a:t>（</a:t>
            </a:r>
            <a:r>
              <a:rPr kumimoji="1" lang="en-US" altLang="ja-JP" sz="1400" dirty="0"/>
              <a:t>54</a:t>
            </a:r>
            <a:r>
              <a:rPr kumimoji="1" lang="ja-JP" altLang="en-US" sz="1400" dirty="0"/>
              <a:t>秒で可能解獲得）</a:t>
            </a:r>
            <a:endParaRPr kumimoji="1" lang="en-US" altLang="ja-JP" sz="1400" dirty="0"/>
          </a:p>
        </p:txBody>
      </p:sp>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0445786A-D3FC-470E-8CD2-E04D8BBA6AA9}"/>
                  </a:ext>
                </a:extLst>
              </p:cNvPr>
              <p:cNvSpPr txBox="1"/>
              <p:nvPr/>
            </p:nvSpPr>
            <p:spPr>
              <a:xfrm>
                <a:off x="3541205" y="50647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0.3964</a:t>
                </a:r>
                <a:endParaRPr kumimoji="1" lang="ja-JP" altLang="en-US" sz="1400" dirty="0"/>
              </a:p>
            </p:txBody>
          </p:sp>
        </mc:Choice>
        <mc:Fallback xmlns="">
          <p:sp>
            <p:nvSpPr>
              <p:cNvPr id="40" name="テキスト ボックス 39">
                <a:extLst>
                  <a:ext uri="{FF2B5EF4-FFF2-40B4-BE49-F238E27FC236}">
                    <a16:creationId xmlns:a16="http://schemas.microsoft.com/office/drawing/2014/main" id="{0445786A-D3FC-470E-8CD2-E04D8BBA6AA9}"/>
                  </a:ext>
                </a:extLst>
              </p:cNvPr>
              <p:cNvSpPr txBox="1">
                <a:spLocks noRot="1" noChangeAspect="1" noMove="1" noResize="1" noEditPoints="1" noAdjustHandles="1" noChangeArrowheads="1" noChangeShapeType="1" noTextEdit="1"/>
              </p:cNvSpPr>
              <p:nvPr/>
            </p:nvSpPr>
            <p:spPr>
              <a:xfrm>
                <a:off x="3541205" y="5064775"/>
                <a:ext cx="2326627" cy="307777"/>
              </a:xfrm>
              <a:prstGeom prst="rect">
                <a:avLst/>
              </a:prstGeom>
              <a:blipFill>
                <a:blip r:embed="rId8"/>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9FB712BA-B114-433B-8A11-7E1B114732E5}"/>
                  </a:ext>
                </a:extLst>
              </p:cNvPr>
              <p:cNvSpPr txBox="1"/>
              <p:nvPr/>
            </p:nvSpPr>
            <p:spPr>
              <a:xfrm>
                <a:off x="3541205" y="53247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43" name="テキスト ボックス 42">
                <a:extLst>
                  <a:ext uri="{FF2B5EF4-FFF2-40B4-BE49-F238E27FC236}">
                    <a16:creationId xmlns:a16="http://schemas.microsoft.com/office/drawing/2014/main" id="{9FB712BA-B114-433B-8A11-7E1B114732E5}"/>
                  </a:ext>
                </a:extLst>
              </p:cNvPr>
              <p:cNvSpPr txBox="1">
                <a:spLocks noRot="1" noChangeAspect="1" noMove="1" noResize="1" noEditPoints="1" noAdjustHandles="1" noChangeArrowheads="1" noChangeShapeType="1" noTextEdit="1"/>
              </p:cNvSpPr>
              <p:nvPr/>
            </p:nvSpPr>
            <p:spPr>
              <a:xfrm>
                <a:off x="3541205" y="5324786"/>
                <a:ext cx="2326627" cy="307777"/>
              </a:xfrm>
              <a:prstGeom prst="rect">
                <a:avLst/>
              </a:prstGeom>
              <a:blipFill>
                <a:blip r:embed="rId7"/>
                <a:stretch>
                  <a:fillRect l="-785" t="-1961" b="-21569"/>
                </a:stretch>
              </a:blipFill>
            </p:spPr>
            <p:txBody>
              <a:bodyPr/>
              <a:lstStyle/>
              <a:p>
                <a:r>
                  <a:rPr lang="ja-JP" altLang="en-US">
                    <a:noFill/>
                  </a:rPr>
                  <a:t> </a:t>
                </a:r>
              </a:p>
            </p:txBody>
          </p:sp>
        </mc:Fallback>
      </mc:AlternateContent>
      <p:sp>
        <p:nvSpPr>
          <p:cNvPr id="44" name="テキスト ボックス 43">
            <a:extLst>
              <a:ext uri="{FF2B5EF4-FFF2-40B4-BE49-F238E27FC236}">
                <a16:creationId xmlns:a16="http://schemas.microsoft.com/office/drawing/2014/main" id="{784BB336-BF9F-44AF-B3BC-8A5F6FDE706B}"/>
              </a:ext>
            </a:extLst>
          </p:cNvPr>
          <p:cNvSpPr txBox="1"/>
          <p:nvPr/>
        </p:nvSpPr>
        <p:spPr>
          <a:xfrm>
            <a:off x="3541205" y="5584938"/>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22</a:t>
            </a:r>
            <a:r>
              <a:rPr kumimoji="1" lang="ja-JP" altLang="en-US" sz="1400" dirty="0"/>
              <a:t>秒</a:t>
            </a:r>
            <a:endParaRPr kumimoji="1" lang="en-US" altLang="ja-JP" sz="1400" dirty="0"/>
          </a:p>
          <a:p>
            <a:r>
              <a:rPr kumimoji="1" lang="ja-JP" altLang="en-US" sz="1400" dirty="0"/>
              <a:t>（</a:t>
            </a:r>
            <a:r>
              <a:rPr kumimoji="1" lang="en-US" altLang="ja-JP" sz="1400" dirty="0"/>
              <a:t>6</a:t>
            </a:r>
            <a:r>
              <a:rPr kumimoji="1" lang="ja-JP" altLang="en-US" sz="1400" dirty="0"/>
              <a:t>秒で可能解獲得）</a:t>
            </a:r>
            <a:endParaRPr kumimoji="1" lang="en-US" altLang="ja-JP" sz="1400" dirty="0"/>
          </a:p>
        </p:txBody>
      </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20CEFCB0-1CD1-4D35-84BD-592AE111142D}"/>
                  </a:ext>
                </a:extLst>
              </p:cNvPr>
              <p:cNvSpPr txBox="1"/>
              <p:nvPr/>
            </p:nvSpPr>
            <p:spPr>
              <a:xfrm>
                <a:off x="6570549" y="50647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0.4043</a:t>
                </a:r>
                <a:endParaRPr kumimoji="1" lang="ja-JP" altLang="en-US" sz="1400" dirty="0"/>
              </a:p>
            </p:txBody>
          </p:sp>
        </mc:Choice>
        <mc:Fallback xmlns="">
          <p:sp>
            <p:nvSpPr>
              <p:cNvPr id="45" name="テキスト ボックス 44">
                <a:extLst>
                  <a:ext uri="{FF2B5EF4-FFF2-40B4-BE49-F238E27FC236}">
                    <a16:creationId xmlns:a16="http://schemas.microsoft.com/office/drawing/2014/main" id="{20CEFCB0-1CD1-4D35-84BD-592AE111142D}"/>
                  </a:ext>
                </a:extLst>
              </p:cNvPr>
              <p:cNvSpPr txBox="1">
                <a:spLocks noRot="1" noChangeAspect="1" noMove="1" noResize="1" noEditPoints="1" noAdjustHandles="1" noChangeArrowheads="1" noChangeShapeType="1" noTextEdit="1"/>
              </p:cNvSpPr>
              <p:nvPr/>
            </p:nvSpPr>
            <p:spPr>
              <a:xfrm>
                <a:off x="6570549" y="5064775"/>
                <a:ext cx="2326627" cy="307777"/>
              </a:xfrm>
              <a:prstGeom prst="rect">
                <a:avLst/>
              </a:prstGeom>
              <a:blipFill>
                <a:blip r:embed="rId9"/>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10D8E09F-7EE7-45F9-A5D9-FDB57327E788}"/>
                  </a:ext>
                </a:extLst>
              </p:cNvPr>
              <p:cNvSpPr txBox="1"/>
              <p:nvPr/>
            </p:nvSpPr>
            <p:spPr>
              <a:xfrm>
                <a:off x="6570549" y="53247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46" name="テキスト ボックス 45">
                <a:extLst>
                  <a:ext uri="{FF2B5EF4-FFF2-40B4-BE49-F238E27FC236}">
                    <a16:creationId xmlns:a16="http://schemas.microsoft.com/office/drawing/2014/main" id="{10D8E09F-7EE7-45F9-A5D9-FDB57327E788}"/>
                  </a:ext>
                </a:extLst>
              </p:cNvPr>
              <p:cNvSpPr txBox="1">
                <a:spLocks noRot="1" noChangeAspect="1" noMove="1" noResize="1" noEditPoints="1" noAdjustHandles="1" noChangeArrowheads="1" noChangeShapeType="1" noTextEdit="1"/>
              </p:cNvSpPr>
              <p:nvPr/>
            </p:nvSpPr>
            <p:spPr>
              <a:xfrm>
                <a:off x="6570549" y="5324786"/>
                <a:ext cx="2326627" cy="307777"/>
              </a:xfrm>
              <a:prstGeom prst="rect">
                <a:avLst/>
              </a:prstGeom>
              <a:blipFill>
                <a:blip r:embed="rId7"/>
                <a:stretch>
                  <a:fillRect l="-785" t="-1961" b="-21569"/>
                </a:stretch>
              </a:blipFill>
            </p:spPr>
            <p:txBody>
              <a:bodyPr/>
              <a:lstStyle/>
              <a:p>
                <a:r>
                  <a:rPr lang="ja-JP" altLang="en-US">
                    <a:noFill/>
                  </a:rPr>
                  <a:t> </a:t>
                </a:r>
              </a:p>
            </p:txBody>
          </p:sp>
        </mc:Fallback>
      </mc:AlternateContent>
      <p:sp>
        <p:nvSpPr>
          <p:cNvPr id="48" name="テキスト ボックス 47">
            <a:extLst>
              <a:ext uri="{FF2B5EF4-FFF2-40B4-BE49-F238E27FC236}">
                <a16:creationId xmlns:a16="http://schemas.microsoft.com/office/drawing/2014/main" id="{E2B13794-C8A5-471D-91F8-F112891FE157}"/>
              </a:ext>
            </a:extLst>
          </p:cNvPr>
          <p:cNvSpPr txBox="1"/>
          <p:nvPr/>
        </p:nvSpPr>
        <p:spPr>
          <a:xfrm>
            <a:off x="6570549" y="5584938"/>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10.8</a:t>
            </a:r>
            <a:r>
              <a:rPr kumimoji="1" lang="ja-JP" altLang="en-US" sz="1400" dirty="0"/>
              <a:t>分</a:t>
            </a:r>
            <a:endParaRPr kumimoji="1" lang="en-US" altLang="ja-JP" sz="1400" dirty="0"/>
          </a:p>
          <a:p>
            <a:r>
              <a:rPr kumimoji="1" lang="ja-JP" altLang="en-US" sz="1400" dirty="0"/>
              <a:t>（</a:t>
            </a:r>
            <a:r>
              <a:rPr kumimoji="1" lang="en-US" altLang="ja-JP" sz="1400" dirty="0"/>
              <a:t>26</a:t>
            </a:r>
            <a:r>
              <a:rPr kumimoji="1" lang="ja-JP" altLang="en-US" sz="1400" dirty="0"/>
              <a:t>秒で可能解獲得）</a:t>
            </a:r>
            <a:endParaRPr kumimoji="1" lang="en-US" altLang="ja-JP" sz="1400" dirty="0"/>
          </a:p>
        </p:txBody>
      </p:sp>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C6DB2CD5-0D7C-4370-BC10-0446B5E6F01F}"/>
                  </a:ext>
                </a:extLst>
              </p:cNvPr>
              <p:cNvSpPr txBox="1"/>
              <p:nvPr/>
            </p:nvSpPr>
            <p:spPr>
              <a:xfrm>
                <a:off x="9574796" y="5060874"/>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0.3855</a:t>
                </a:r>
                <a:endParaRPr kumimoji="1" lang="ja-JP" altLang="en-US" sz="1400" dirty="0"/>
              </a:p>
            </p:txBody>
          </p:sp>
        </mc:Choice>
        <mc:Fallback xmlns="">
          <p:sp>
            <p:nvSpPr>
              <p:cNvPr id="49" name="テキスト ボックス 48">
                <a:extLst>
                  <a:ext uri="{FF2B5EF4-FFF2-40B4-BE49-F238E27FC236}">
                    <a16:creationId xmlns:a16="http://schemas.microsoft.com/office/drawing/2014/main" id="{C6DB2CD5-0D7C-4370-BC10-0446B5E6F01F}"/>
                  </a:ext>
                </a:extLst>
              </p:cNvPr>
              <p:cNvSpPr txBox="1">
                <a:spLocks noRot="1" noChangeAspect="1" noMove="1" noResize="1" noEditPoints="1" noAdjustHandles="1" noChangeArrowheads="1" noChangeShapeType="1" noTextEdit="1"/>
              </p:cNvSpPr>
              <p:nvPr/>
            </p:nvSpPr>
            <p:spPr>
              <a:xfrm>
                <a:off x="9574796" y="5060874"/>
                <a:ext cx="2326627" cy="307777"/>
              </a:xfrm>
              <a:prstGeom prst="rect">
                <a:avLst/>
              </a:prstGeom>
              <a:blipFill>
                <a:blip r:embed="rId10"/>
                <a:stretch>
                  <a:fillRect l="-787" t="-3922" b="-215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BC3C8BCB-8732-4583-9E41-E5EF82C7DC03}"/>
                  </a:ext>
                </a:extLst>
              </p:cNvPr>
              <p:cNvSpPr txBox="1"/>
              <p:nvPr/>
            </p:nvSpPr>
            <p:spPr>
              <a:xfrm>
                <a:off x="9574796" y="5320885"/>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50" name="テキスト ボックス 49">
                <a:extLst>
                  <a:ext uri="{FF2B5EF4-FFF2-40B4-BE49-F238E27FC236}">
                    <a16:creationId xmlns:a16="http://schemas.microsoft.com/office/drawing/2014/main" id="{BC3C8BCB-8732-4583-9E41-E5EF82C7DC03}"/>
                  </a:ext>
                </a:extLst>
              </p:cNvPr>
              <p:cNvSpPr txBox="1">
                <a:spLocks noRot="1" noChangeAspect="1" noMove="1" noResize="1" noEditPoints="1" noAdjustHandles="1" noChangeArrowheads="1" noChangeShapeType="1" noTextEdit="1"/>
              </p:cNvSpPr>
              <p:nvPr/>
            </p:nvSpPr>
            <p:spPr>
              <a:xfrm>
                <a:off x="9574796" y="5320885"/>
                <a:ext cx="2326627" cy="307777"/>
              </a:xfrm>
              <a:prstGeom prst="rect">
                <a:avLst/>
              </a:prstGeom>
              <a:blipFill>
                <a:blip r:embed="rId11"/>
                <a:stretch>
                  <a:fillRect l="-787" t="-4000" b="-22000"/>
                </a:stretch>
              </a:blipFill>
            </p:spPr>
            <p:txBody>
              <a:bodyPr/>
              <a:lstStyle/>
              <a:p>
                <a:r>
                  <a:rPr lang="ja-JP" altLang="en-US">
                    <a:noFill/>
                  </a:rPr>
                  <a:t> </a:t>
                </a:r>
              </a:p>
            </p:txBody>
          </p:sp>
        </mc:Fallback>
      </mc:AlternateContent>
      <p:sp>
        <p:nvSpPr>
          <p:cNvPr id="51" name="テキスト ボックス 50">
            <a:extLst>
              <a:ext uri="{FF2B5EF4-FFF2-40B4-BE49-F238E27FC236}">
                <a16:creationId xmlns:a16="http://schemas.microsoft.com/office/drawing/2014/main" id="{56160CFC-B02A-4ACD-95E3-325E2AD50E77}"/>
              </a:ext>
            </a:extLst>
          </p:cNvPr>
          <p:cNvSpPr txBox="1"/>
          <p:nvPr/>
        </p:nvSpPr>
        <p:spPr>
          <a:xfrm>
            <a:off x="9574796" y="5581037"/>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26</a:t>
            </a:r>
            <a:r>
              <a:rPr kumimoji="1" lang="ja-JP" altLang="en-US" sz="1400" dirty="0"/>
              <a:t>秒</a:t>
            </a:r>
            <a:endParaRPr kumimoji="1" lang="en-US" altLang="ja-JP" sz="1400" dirty="0"/>
          </a:p>
          <a:p>
            <a:r>
              <a:rPr kumimoji="1" lang="ja-JP" altLang="en-US" sz="1400" dirty="0"/>
              <a:t>（</a:t>
            </a:r>
            <a:r>
              <a:rPr kumimoji="1" lang="en-US" altLang="ja-JP" sz="1400" dirty="0"/>
              <a:t>1</a:t>
            </a:r>
            <a:r>
              <a:rPr kumimoji="1" lang="ja-JP" altLang="en-US" sz="1400" dirty="0"/>
              <a:t>秒で可能解獲得）</a:t>
            </a:r>
            <a:endParaRPr kumimoji="1" lang="en-US" altLang="ja-JP" sz="1400" dirty="0"/>
          </a:p>
        </p:txBody>
      </p:sp>
      <p:sp>
        <p:nvSpPr>
          <p:cNvPr id="52" name="テキスト ボックス 51">
            <a:extLst>
              <a:ext uri="{FF2B5EF4-FFF2-40B4-BE49-F238E27FC236}">
                <a16:creationId xmlns:a16="http://schemas.microsoft.com/office/drawing/2014/main" id="{62016497-E7EF-4708-8CDE-B1FB1617BFDF}"/>
              </a:ext>
            </a:extLst>
          </p:cNvPr>
          <p:cNvSpPr txBox="1"/>
          <p:nvPr/>
        </p:nvSpPr>
        <p:spPr>
          <a:xfrm>
            <a:off x="1879063" y="2087042"/>
            <a:ext cx="2225782" cy="369332"/>
          </a:xfrm>
          <a:prstGeom prst="rect">
            <a:avLst/>
          </a:prstGeom>
          <a:noFill/>
        </p:spPr>
        <p:txBody>
          <a:bodyPr wrap="square" rtlCol="0">
            <a:spAutoFit/>
          </a:bodyPr>
          <a:lstStyle/>
          <a:p>
            <a:pPr algn="ctr"/>
            <a:r>
              <a:rPr lang="ja-JP" altLang="en-US" dirty="0"/>
              <a:t>条件</a:t>
            </a:r>
            <a:r>
              <a:rPr lang="en-US" altLang="ja-JP" dirty="0"/>
              <a:t>1</a:t>
            </a:r>
            <a:r>
              <a:rPr lang="ja-JP" altLang="en-US" dirty="0"/>
              <a:t>（個体数</a:t>
            </a:r>
            <a:r>
              <a:rPr lang="en-US" altLang="ja-JP" dirty="0"/>
              <a:t>10</a:t>
            </a:r>
            <a:r>
              <a:rPr lang="ja-JP" altLang="en-US" dirty="0"/>
              <a:t>）</a:t>
            </a:r>
          </a:p>
        </p:txBody>
      </p:sp>
      <p:sp>
        <p:nvSpPr>
          <p:cNvPr id="53" name="テキスト ボックス 52">
            <a:extLst>
              <a:ext uri="{FF2B5EF4-FFF2-40B4-BE49-F238E27FC236}">
                <a16:creationId xmlns:a16="http://schemas.microsoft.com/office/drawing/2014/main" id="{659EB3CD-7709-4EBA-A8C0-EFA25C108AB8}"/>
              </a:ext>
            </a:extLst>
          </p:cNvPr>
          <p:cNvSpPr txBox="1"/>
          <p:nvPr/>
        </p:nvSpPr>
        <p:spPr>
          <a:xfrm>
            <a:off x="7928954" y="2087042"/>
            <a:ext cx="2472768" cy="369332"/>
          </a:xfrm>
          <a:prstGeom prst="rect">
            <a:avLst/>
          </a:prstGeom>
          <a:noFill/>
        </p:spPr>
        <p:txBody>
          <a:bodyPr wrap="square" rtlCol="0">
            <a:spAutoFit/>
          </a:bodyPr>
          <a:lstStyle/>
          <a:p>
            <a:pPr algn="ctr"/>
            <a:r>
              <a:rPr lang="ja-JP" altLang="en-US" dirty="0"/>
              <a:t>条件</a:t>
            </a:r>
            <a:r>
              <a:rPr lang="en-US" altLang="ja-JP" dirty="0"/>
              <a:t>2</a:t>
            </a:r>
            <a:r>
              <a:rPr lang="ja-JP" altLang="en-US" dirty="0"/>
              <a:t>（個体数</a:t>
            </a:r>
            <a:r>
              <a:rPr lang="en-US" altLang="ja-JP" dirty="0"/>
              <a:t>100</a:t>
            </a:r>
            <a:r>
              <a:rPr lang="ja-JP" altLang="en-US" dirty="0"/>
              <a:t>）</a:t>
            </a:r>
          </a:p>
        </p:txBody>
      </p:sp>
      <p:cxnSp>
        <p:nvCxnSpPr>
          <p:cNvPr id="54" name="直線コネクタ 53">
            <a:extLst>
              <a:ext uri="{FF2B5EF4-FFF2-40B4-BE49-F238E27FC236}">
                <a16:creationId xmlns:a16="http://schemas.microsoft.com/office/drawing/2014/main" id="{8C1F9FE5-9C6A-4AB0-ACED-9EB30EFA6136}"/>
              </a:ext>
            </a:extLst>
          </p:cNvPr>
          <p:cNvCxnSpPr>
            <a:cxnSpLocks/>
          </p:cNvCxnSpPr>
          <p:nvPr/>
        </p:nvCxnSpPr>
        <p:spPr>
          <a:xfrm flipH="1" flipV="1">
            <a:off x="6391154" y="2513109"/>
            <a:ext cx="5548369"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C47D8145-0E29-4E02-ACE9-14E153B89E93}"/>
              </a:ext>
            </a:extLst>
          </p:cNvPr>
          <p:cNvCxnSpPr>
            <a:cxnSpLocks/>
          </p:cNvCxnSpPr>
          <p:nvPr/>
        </p:nvCxnSpPr>
        <p:spPr>
          <a:xfrm flipH="1" flipV="1">
            <a:off x="217770" y="2513109"/>
            <a:ext cx="5548369"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05952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アルゴリズム開発・検証の進捗</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21</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53538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制約対処法と近傍生成法について、別々に改良・検証を進めた。</a:t>
            </a:r>
            <a:endParaRPr lang="en-US" altLang="ja-JP" sz="2800" dirty="0"/>
          </a:p>
        </p:txBody>
      </p:sp>
      <p:sp>
        <p:nvSpPr>
          <p:cNvPr id="11" name="テキスト ボックス 10">
            <a:extLst>
              <a:ext uri="{FF2B5EF4-FFF2-40B4-BE49-F238E27FC236}">
                <a16:creationId xmlns:a16="http://schemas.microsoft.com/office/drawing/2014/main" id="{E34ABD51-F839-4248-9067-3256F0F116A5}"/>
              </a:ext>
            </a:extLst>
          </p:cNvPr>
          <p:cNvSpPr txBox="1"/>
          <p:nvPr/>
        </p:nvSpPr>
        <p:spPr>
          <a:xfrm>
            <a:off x="571983" y="-20412"/>
            <a:ext cx="6695591" cy="338554"/>
          </a:xfrm>
          <a:prstGeom prst="rect">
            <a:avLst/>
          </a:prstGeom>
          <a:noFill/>
        </p:spPr>
        <p:txBody>
          <a:bodyPr wrap="square" rtlCol="0">
            <a:spAutoFit/>
          </a:bodyPr>
          <a:lstStyle/>
          <a:p>
            <a:r>
              <a:rPr lang="en-US" altLang="ja-JP" sz="1600" b="1" dirty="0">
                <a:solidFill>
                  <a:schemeClr val="bg1"/>
                </a:solidFill>
              </a:rPr>
              <a:t>2.4 </a:t>
            </a:r>
            <a:r>
              <a:rPr kumimoji="1" lang="ja-JP" altLang="en-US" sz="1600" b="1" dirty="0">
                <a:solidFill>
                  <a:schemeClr val="bg1"/>
                </a:solidFill>
              </a:rPr>
              <a:t>アルゴリズム要素検討</a:t>
            </a:r>
          </a:p>
        </p:txBody>
      </p:sp>
      <p:sp>
        <p:nvSpPr>
          <p:cNvPr id="12" name="テキスト ボックス 11">
            <a:extLst>
              <a:ext uri="{FF2B5EF4-FFF2-40B4-BE49-F238E27FC236}">
                <a16:creationId xmlns:a16="http://schemas.microsoft.com/office/drawing/2014/main" id="{EA6B4B9B-CB6A-4A73-8AED-AC68086B55FA}"/>
              </a:ext>
            </a:extLst>
          </p:cNvPr>
          <p:cNvSpPr txBox="1"/>
          <p:nvPr/>
        </p:nvSpPr>
        <p:spPr>
          <a:xfrm>
            <a:off x="347145" y="4681694"/>
            <a:ext cx="1467068" cy="400110"/>
          </a:xfrm>
          <a:prstGeom prst="rect">
            <a:avLst/>
          </a:prstGeom>
          <a:noFill/>
        </p:spPr>
        <p:txBody>
          <a:bodyPr wrap="none" rtlCol="0">
            <a:spAutoFit/>
          </a:bodyPr>
          <a:lstStyle/>
          <a:p>
            <a:r>
              <a:rPr kumimoji="1" lang="ja-JP" altLang="en-US" sz="2000" b="1" dirty="0"/>
              <a:t>近傍生成法</a:t>
            </a:r>
          </a:p>
        </p:txBody>
      </p:sp>
      <p:sp>
        <p:nvSpPr>
          <p:cNvPr id="13" name="テキスト ボックス 12">
            <a:extLst>
              <a:ext uri="{FF2B5EF4-FFF2-40B4-BE49-F238E27FC236}">
                <a16:creationId xmlns:a16="http://schemas.microsoft.com/office/drawing/2014/main" id="{C61C0772-EA65-4A5E-8500-88FF936C7C5C}"/>
              </a:ext>
            </a:extLst>
          </p:cNvPr>
          <p:cNvSpPr txBox="1"/>
          <p:nvPr/>
        </p:nvSpPr>
        <p:spPr>
          <a:xfrm>
            <a:off x="347145" y="2884126"/>
            <a:ext cx="1467068" cy="400110"/>
          </a:xfrm>
          <a:prstGeom prst="rect">
            <a:avLst/>
          </a:prstGeom>
          <a:noFill/>
        </p:spPr>
        <p:txBody>
          <a:bodyPr wrap="none" rtlCol="0">
            <a:spAutoFit/>
          </a:bodyPr>
          <a:lstStyle/>
          <a:p>
            <a:r>
              <a:rPr kumimoji="1" lang="ja-JP" altLang="en-US" sz="2000" b="1" dirty="0"/>
              <a:t>制約対処法</a:t>
            </a:r>
          </a:p>
        </p:txBody>
      </p:sp>
      <p:cxnSp>
        <p:nvCxnSpPr>
          <p:cNvPr id="17" name="直線コネクタ 16">
            <a:extLst>
              <a:ext uri="{FF2B5EF4-FFF2-40B4-BE49-F238E27FC236}">
                <a16:creationId xmlns:a16="http://schemas.microsoft.com/office/drawing/2014/main" id="{8860B63E-9A83-4BF6-8647-5A6D73A86542}"/>
              </a:ext>
            </a:extLst>
          </p:cNvPr>
          <p:cNvCxnSpPr/>
          <p:nvPr/>
        </p:nvCxnSpPr>
        <p:spPr>
          <a:xfrm>
            <a:off x="2155593" y="1740317"/>
            <a:ext cx="0" cy="4340351"/>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FE152613-5F85-4D4E-8086-D269337DA0E9}"/>
              </a:ext>
            </a:extLst>
          </p:cNvPr>
          <p:cNvSpPr txBox="1"/>
          <p:nvPr/>
        </p:nvSpPr>
        <p:spPr>
          <a:xfrm>
            <a:off x="2301761" y="4681694"/>
            <a:ext cx="3256212" cy="400110"/>
          </a:xfrm>
          <a:prstGeom prst="rect">
            <a:avLst/>
          </a:prstGeom>
          <a:noFill/>
        </p:spPr>
        <p:txBody>
          <a:bodyPr wrap="none" rtlCol="0">
            <a:spAutoFit/>
          </a:bodyPr>
          <a:lstStyle/>
          <a:p>
            <a:r>
              <a:rPr kumimoji="1" lang="en-US" altLang="ja-JP" sz="2000" dirty="0"/>
              <a:t>Differential Evolution</a:t>
            </a:r>
            <a:r>
              <a:rPr kumimoji="1" lang="ja-JP" altLang="en-US" sz="2000" dirty="0"/>
              <a:t>の改良</a:t>
            </a:r>
          </a:p>
        </p:txBody>
      </p:sp>
      <p:sp>
        <p:nvSpPr>
          <p:cNvPr id="21" name="テキスト ボックス 20">
            <a:extLst>
              <a:ext uri="{FF2B5EF4-FFF2-40B4-BE49-F238E27FC236}">
                <a16:creationId xmlns:a16="http://schemas.microsoft.com/office/drawing/2014/main" id="{17DF28A8-B205-421A-8602-4238C4E52A25}"/>
              </a:ext>
            </a:extLst>
          </p:cNvPr>
          <p:cNvSpPr txBox="1"/>
          <p:nvPr/>
        </p:nvSpPr>
        <p:spPr>
          <a:xfrm>
            <a:off x="2575169" y="2709601"/>
            <a:ext cx="2709396" cy="400110"/>
          </a:xfrm>
          <a:prstGeom prst="rect">
            <a:avLst/>
          </a:prstGeom>
          <a:noFill/>
        </p:spPr>
        <p:txBody>
          <a:bodyPr wrap="none" rtlCol="0">
            <a:spAutoFit/>
          </a:bodyPr>
          <a:lstStyle/>
          <a:p>
            <a:pPr algn="ctr"/>
            <a:r>
              <a:rPr kumimoji="1" lang="ja-JP" altLang="en-US" sz="2000" dirty="0"/>
              <a:t>多目的最適化アプローチ</a:t>
            </a:r>
          </a:p>
        </p:txBody>
      </p:sp>
      <p:sp>
        <p:nvSpPr>
          <p:cNvPr id="23" name="テキスト ボックス 22">
            <a:extLst>
              <a:ext uri="{FF2B5EF4-FFF2-40B4-BE49-F238E27FC236}">
                <a16:creationId xmlns:a16="http://schemas.microsoft.com/office/drawing/2014/main" id="{403F6131-6D93-4F5E-AE44-A89755427704}"/>
              </a:ext>
            </a:extLst>
          </p:cNvPr>
          <p:cNvSpPr txBox="1"/>
          <p:nvPr/>
        </p:nvSpPr>
        <p:spPr>
          <a:xfrm>
            <a:off x="2612840" y="3118831"/>
            <a:ext cx="2634054" cy="369332"/>
          </a:xfrm>
          <a:prstGeom prst="rect">
            <a:avLst/>
          </a:prstGeom>
          <a:noFill/>
        </p:spPr>
        <p:txBody>
          <a:bodyPr wrap="none" rtlCol="0">
            <a:spAutoFit/>
          </a:bodyPr>
          <a:lstStyle/>
          <a:p>
            <a:pPr algn="ctr"/>
            <a:r>
              <a:rPr kumimoji="1" lang="ja-JP" altLang="en-US" dirty="0"/>
              <a:t>（問題分割、</a:t>
            </a:r>
            <a:r>
              <a:rPr kumimoji="1" lang="en-US" altLang="ja-JP" dirty="0"/>
              <a:t>MOEA/D</a:t>
            </a:r>
            <a:r>
              <a:rPr kumimoji="1" lang="ja-JP" altLang="en-US" dirty="0"/>
              <a:t>）</a:t>
            </a:r>
          </a:p>
        </p:txBody>
      </p:sp>
      <p:sp>
        <p:nvSpPr>
          <p:cNvPr id="26" name="テキスト ボックス 25">
            <a:extLst>
              <a:ext uri="{FF2B5EF4-FFF2-40B4-BE49-F238E27FC236}">
                <a16:creationId xmlns:a16="http://schemas.microsoft.com/office/drawing/2014/main" id="{3BD7A66B-1BB1-4281-B5CC-26BE821CF4F1}"/>
              </a:ext>
            </a:extLst>
          </p:cNvPr>
          <p:cNvSpPr txBox="1"/>
          <p:nvPr/>
        </p:nvSpPr>
        <p:spPr>
          <a:xfrm>
            <a:off x="6054189" y="4681694"/>
            <a:ext cx="1794252" cy="400110"/>
          </a:xfrm>
          <a:prstGeom prst="rect">
            <a:avLst/>
          </a:prstGeom>
          <a:noFill/>
        </p:spPr>
        <p:txBody>
          <a:bodyPr wrap="square" rtlCol="0">
            <a:spAutoFit/>
          </a:bodyPr>
          <a:lstStyle/>
          <a:p>
            <a:pPr algn="ctr"/>
            <a:r>
              <a:rPr kumimoji="1" lang="ja-JP" altLang="en-US" sz="2000" dirty="0"/>
              <a:t>佐藤さん検討</a:t>
            </a:r>
          </a:p>
        </p:txBody>
      </p:sp>
      <p:sp>
        <p:nvSpPr>
          <p:cNvPr id="5" name="二等辺三角形 4">
            <a:extLst>
              <a:ext uri="{FF2B5EF4-FFF2-40B4-BE49-F238E27FC236}">
                <a16:creationId xmlns:a16="http://schemas.microsoft.com/office/drawing/2014/main" id="{629941FD-13CE-549B-414A-6D0EA4415F3D}"/>
              </a:ext>
            </a:extLst>
          </p:cNvPr>
          <p:cNvSpPr/>
          <p:nvPr/>
        </p:nvSpPr>
        <p:spPr>
          <a:xfrm rot="5400000">
            <a:off x="7972612" y="2883752"/>
            <a:ext cx="489755" cy="437606"/>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二等辺三角形 6">
            <a:extLst>
              <a:ext uri="{FF2B5EF4-FFF2-40B4-BE49-F238E27FC236}">
                <a16:creationId xmlns:a16="http://schemas.microsoft.com/office/drawing/2014/main" id="{96ABB5B1-33F3-C42C-05B6-94A93BA13D2E}"/>
              </a:ext>
            </a:extLst>
          </p:cNvPr>
          <p:cNvSpPr/>
          <p:nvPr/>
        </p:nvSpPr>
        <p:spPr>
          <a:xfrm rot="5400000">
            <a:off x="7972612" y="4662946"/>
            <a:ext cx="489755" cy="437606"/>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テキスト ボックス 8">
            <a:extLst>
              <a:ext uri="{FF2B5EF4-FFF2-40B4-BE49-F238E27FC236}">
                <a16:creationId xmlns:a16="http://schemas.microsoft.com/office/drawing/2014/main" id="{44948413-03F0-4DFF-14F4-DC753E6EA0B3}"/>
              </a:ext>
            </a:extLst>
          </p:cNvPr>
          <p:cNvSpPr txBox="1"/>
          <p:nvPr/>
        </p:nvSpPr>
        <p:spPr>
          <a:xfrm>
            <a:off x="5993070" y="2589122"/>
            <a:ext cx="1916490" cy="1015663"/>
          </a:xfrm>
          <a:prstGeom prst="rect">
            <a:avLst/>
          </a:prstGeom>
          <a:noFill/>
        </p:spPr>
        <p:txBody>
          <a:bodyPr wrap="square" rtlCol="0">
            <a:spAutoFit/>
          </a:bodyPr>
          <a:lstStyle/>
          <a:p>
            <a:pPr algn="ctr"/>
            <a:r>
              <a:rPr kumimoji="1" lang="ja-JP" altLang="en-US" sz="2000" dirty="0"/>
              <a:t>安田さん・</a:t>
            </a:r>
            <a:endParaRPr kumimoji="1" lang="en-US" altLang="ja-JP" sz="2000" dirty="0"/>
          </a:p>
          <a:p>
            <a:pPr algn="ctr"/>
            <a:r>
              <a:rPr kumimoji="1" lang="ja-JP" altLang="en-US" sz="2000" dirty="0"/>
              <a:t>小嶋さん・</a:t>
            </a:r>
            <a:endParaRPr kumimoji="1" lang="en-US" altLang="ja-JP" sz="2000" dirty="0"/>
          </a:p>
          <a:p>
            <a:pPr algn="ctr"/>
            <a:r>
              <a:rPr kumimoji="1" lang="ja-JP" altLang="en-US" sz="2000" dirty="0"/>
              <a:t>宇津本さん検討</a:t>
            </a:r>
          </a:p>
        </p:txBody>
      </p:sp>
      <p:sp>
        <p:nvSpPr>
          <p:cNvPr id="24" name="テキスト ボックス 23">
            <a:extLst>
              <a:ext uri="{FF2B5EF4-FFF2-40B4-BE49-F238E27FC236}">
                <a16:creationId xmlns:a16="http://schemas.microsoft.com/office/drawing/2014/main" id="{6029E157-54C8-8EBF-F723-F6EFC5A182ED}"/>
              </a:ext>
            </a:extLst>
          </p:cNvPr>
          <p:cNvSpPr txBox="1"/>
          <p:nvPr/>
        </p:nvSpPr>
        <p:spPr>
          <a:xfrm>
            <a:off x="8974239" y="4527806"/>
            <a:ext cx="2650807" cy="707886"/>
          </a:xfrm>
          <a:prstGeom prst="rect">
            <a:avLst/>
          </a:prstGeom>
          <a:noFill/>
        </p:spPr>
        <p:txBody>
          <a:bodyPr wrap="square" rtlCol="0">
            <a:spAutoFit/>
          </a:bodyPr>
          <a:lstStyle/>
          <a:p>
            <a:pPr algn="ctr"/>
            <a:r>
              <a:rPr kumimoji="1" lang="ja-JP" altLang="en-US" sz="2000" dirty="0"/>
              <a:t>有制約最適化における近傍生成の改善</a:t>
            </a:r>
          </a:p>
        </p:txBody>
      </p:sp>
      <p:sp>
        <p:nvSpPr>
          <p:cNvPr id="25" name="テキスト ボックス 24">
            <a:extLst>
              <a:ext uri="{FF2B5EF4-FFF2-40B4-BE49-F238E27FC236}">
                <a16:creationId xmlns:a16="http://schemas.microsoft.com/office/drawing/2014/main" id="{923C72DF-2EDE-81A6-A518-526D0C0D44B2}"/>
              </a:ext>
            </a:extLst>
          </p:cNvPr>
          <p:cNvSpPr txBox="1"/>
          <p:nvPr/>
        </p:nvSpPr>
        <p:spPr>
          <a:xfrm>
            <a:off x="9051545" y="2592949"/>
            <a:ext cx="2740405" cy="707886"/>
          </a:xfrm>
          <a:prstGeom prst="rect">
            <a:avLst/>
          </a:prstGeom>
          <a:noFill/>
        </p:spPr>
        <p:txBody>
          <a:bodyPr wrap="square" rtlCol="0">
            <a:spAutoFit/>
          </a:bodyPr>
          <a:lstStyle/>
          <a:p>
            <a:r>
              <a:rPr kumimoji="1" lang="ja-JP" altLang="en-US" sz="2000" dirty="0"/>
              <a:t>スケール差の影響分析と正規化法の開発</a:t>
            </a:r>
          </a:p>
        </p:txBody>
      </p:sp>
      <p:cxnSp>
        <p:nvCxnSpPr>
          <p:cNvPr id="32" name="直線コネクタ 31">
            <a:extLst>
              <a:ext uri="{FF2B5EF4-FFF2-40B4-BE49-F238E27FC236}">
                <a16:creationId xmlns:a16="http://schemas.microsoft.com/office/drawing/2014/main" id="{68CD09F4-E933-AC81-C792-2A5FD6C84CA6}"/>
              </a:ext>
            </a:extLst>
          </p:cNvPr>
          <p:cNvCxnSpPr/>
          <p:nvPr/>
        </p:nvCxnSpPr>
        <p:spPr>
          <a:xfrm>
            <a:off x="5718562" y="1670633"/>
            <a:ext cx="0" cy="4340351"/>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7DE7EE87-0DD3-4663-87CA-62B82E6B7789}"/>
              </a:ext>
            </a:extLst>
          </p:cNvPr>
          <p:cNvSpPr txBox="1"/>
          <p:nvPr/>
        </p:nvSpPr>
        <p:spPr>
          <a:xfrm>
            <a:off x="8914156" y="3250533"/>
            <a:ext cx="2373356" cy="369332"/>
          </a:xfrm>
          <a:prstGeom prst="rect">
            <a:avLst/>
          </a:prstGeom>
          <a:noFill/>
        </p:spPr>
        <p:txBody>
          <a:bodyPr wrap="square" rtlCol="0">
            <a:spAutoFit/>
          </a:bodyPr>
          <a:lstStyle/>
          <a:p>
            <a:pPr algn="ctr"/>
            <a:r>
              <a:rPr kumimoji="1" lang="ja-JP" altLang="en-US" dirty="0">
                <a:solidFill>
                  <a:schemeClr val="accent4"/>
                </a:solidFill>
              </a:rPr>
              <a:t>⇒一部成果を抜粋</a:t>
            </a:r>
          </a:p>
        </p:txBody>
      </p:sp>
    </p:spTree>
    <p:extLst>
      <p:ext uri="{BB962C8B-B14F-4D97-AF65-F5344CB8AC3E}">
        <p14:creationId xmlns:p14="http://schemas.microsoft.com/office/powerpoint/2010/main" val="5490076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F9229AA3-2AD5-4621-B437-C24A392E7968}"/>
              </a:ext>
            </a:extLst>
          </p:cNvPr>
          <p:cNvPicPr>
            <a:picLocks noChangeAspect="1"/>
          </p:cNvPicPr>
          <p:nvPr/>
        </p:nvPicPr>
        <p:blipFill>
          <a:blip r:embed="rId2"/>
          <a:stretch>
            <a:fillRect/>
          </a:stretch>
        </p:blipFill>
        <p:spPr>
          <a:xfrm>
            <a:off x="5759695" y="3547803"/>
            <a:ext cx="3121194" cy="2422083"/>
          </a:xfrm>
          <a:prstGeom prst="rect">
            <a:avLst/>
          </a:prstGeom>
        </p:spPr>
      </p:pic>
      <p:pic>
        <p:nvPicPr>
          <p:cNvPr id="8" name="図 7">
            <a:extLst>
              <a:ext uri="{FF2B5EF4-FFF2-40B4-BE49-F238E27FC236}">
                <a16:creationId xmlns:a16="http://schemas.microsoft.com/office/drawing/2014/main" id="{DF8679D1-032B-4D61-BEAE-E321C66C535E}"/>
              </a:ext>
            </a:extLst>
          </p:cNvPr>
          <p:cNvPicPr>
            <a:picLocks noChangeAspect="1"/>
          </p:cNvPicPr>
          <p:nvPr/>
        </p:nvPicPr>
        <p:blipFill>
          <a:blip r:embed="rId3"/>
          <a:stretch>
            <a:fillRect/>
          </a:stretch>
        </p:blipFill>
        <p:spPr>
          <a:xfrm>
            <a:off x="8312832" y="2157910"/>
            <a:ext cx="1454227" cy="1266940"/>
          </a:xfrm>
          <a:prstGeom prst="rect">
            <a:avLst/>
          </a:prstGeom>
        </p:spPr>
      </p:pic>
      <p:pic>
        <p:nvPicPr>
          <p:cNvPr id="5" name="図 4">
            <a:extLst>
              <a:ext uri="{FF2B5EF4-FFF2-40B4-BE49-F238E27FC236}">
                <a16:creationId xmlns:a16="http://schemas.microsoft.com/office/drawing/2014/main" id="{AFDE521C-E6BA-46F2-8A0C-58E00B9E405F}"/>
              </a:ext>
            </a:extLst>
          </p:cNvPr>
          <p:cNvPicPr>
            <a:picLocks noChangeAspect="1"/>
          </p:cNvPicPr>
          <p:nvPr/>
        </p:nvPicPr>
        <p:blipFill>
          <a:blip r:embed="rId4"/>
          <a:stretch>
            <a:fillRect/>
          </a:stretch>
        </p:blipFill>
        <p:spPr>
          <a:xfrm>
            <a:off x="8929153" y="3482776"/>
            <a:ext cx="2903778" cy="248981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22</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問題分割における正規化法と問題点</a:t>
            </a:r>
            <a:endParaRPr lang="en-US" dirty="0"/>
          </a:p>
        </p:txBody>
      </p:sp>
      <mc:AlternateContent xmlns:mc="http://schemas.openxmlformats.org/markup-compatibility/2006" xmlns:a14="http://schemas.microsoft.com/office/drawing/2010/main">
        <mc:Choice Requires="a14">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142903" y="936557"/>
                <a:ext cx="12020522" cy="53928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b="1" dirty="0"/>
                  <a:t>正規化で</a:t>
                </a:r>
                <a14:m>
                  <m:oMath xmlns:m="http://schemas.openxmlformats.org/officeDocument/2006/math">
                    <m:r>
                      <a:rPr lang="en-US" altLang="ja-JP" sz="2800" b="1" i="0" smtClean="0">
                        <a:latin typeface="Cambria Math" panose="02040503050406030204" pitchFamily="18" charset="0"/>
                      </a:rPr>
                      <m:t>(</m:t>
                    </m:r>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𝑣</m:t>
                    </m:r>
                    <m:r>
                      <a:rPr lang="en-US" altLang="ja-JP" sz="2800" b="0" i="1" smtClean="0">
                        <a:latin typeface="Cambria Math" panose="02040503050406030204" pitchFamily="18" charset="0"/>
                      </a:rPr>
                      <m:t>)</m:t>
                    </m:r>
                  </m:oMath>
                </a14:m>
                <a:r>
                  <a:rPr lang="ja-JP" altLang="en-US" sz="2800" dirty="0"/>
                  <a:t>空間のスケール差を緩和したいが、選択圧の方向が安定しない。</a:t>
                </a:r>
                <a:endParaRPr lang="en-US" altLang="ja-JP" sz="2800" dirty="0"/>
              </a:p>
            </p:txBody>
          </p:sp>
        </mc:Choice>
        <mc:Fallback xmlns="">
          <p:sp>
            <p:nvSpPr>
              <p:cNvPr id="52" name="テキスト プレースホルダー 2">
                <a:extLst>
                  <a:ext uri="{FF2B5EF4-FFF2-40B4-BE49-F238E27FC236}">
                    <a16:creationId xmlns:a16="http://schemas.microsoft.com/office/drawing/2014/main" id="{C9267424-E1F2-4834-9AAF-37679E5974BA}"/>
                  </a:ext>
                </a:extLst>
              </p:cNvPr>
              <p:cNvSpPr txBox="1">
                <a:spLocks noRot="1" noChangeAspect="1" noMove="1" noResize="1" noEditPoints="1" noAdjustHandles="1" noChangeArrowheads="1" noChangeShapeType="1" noTextEdit="1"/>
              </p:cNvSpPr>
              <p:nvPr/>
            </p:nvSpPr>
            <p:spPr>
              <a:xfrm>
                <a:off x="142903" y="936557"/>
                <a:ext cx="12020522" cy="539289"/>
              </a:xfrm>
              <a:prstGeom prst="rect">
                <a:avLst/>
              </a:prstGeom>
              <a:blipFill>
                <a:blip r:embed="rId5"/>
                <a:stretch>
                  <a:fillRect l="-862" t="-21591" r="-609" b="-193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2187E3CB-072E-C9A3-1E93-0B43B21FA051}"/>
                  </a:ext>
                </a:extLst>
              </p:cNvPr>
              <p:cNvSpPr txBox="1"/>
              <p:nvPr/>
            </p:nvSpPr>
            <p:spPr>
              <a:xfrm>
                <a:off x="1082665" y="2224331"/>
                <a:ext cx="4127875"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ja-JP" sz="1400" b="0" i="1" smtClean="0">
                              <a:latin typeface="Cambria Math" panose="02040503050406030204" pitchFamily="18" charset="0"/>
                            </a:rPr>
                          </m:ctrlPr>
                        </m:sSubPr>
                        <m:e>
                          <m:r>
                            <a:rPr lang="en-US" altLang="ja-JP" sz="1400" b="0" i="1" smtClean="0">
                              <a:latin typeface="Cambria Math" panose="02040503050406030204" pitchFamily="18" charset="0"/>
                            </a:rPr>
                            <m:t>𝑆</m:t>
                          </m:r>
                        </m:e>
                        <m:sub>
                          <m:r>
                            <m:rPr>
                              <m:sty m:val="p"/>
                            </m:rPr>
                            <a:rPr lang="en-US" altLang="ja-JP" sz="1400" b="0" i="0" smtClean="0">
                              <a:latin typeface="Cambria Math" panose="02040503050406030204" pitchFamily="18" charset="0"/>
                            </a:rPr>
                            <m:t>nor</m:t>
                          </m:r>
                        </m:sub>
                      </m:sSub>
                      <m:d>
                        <m:dPr>
                          <m:ctrlPr>
                            <a:rPr lang="en-US" altLang="ja-JP" sz="1400" b="0" i="1" smtClean="0">
                              <a:latin typeface="Cambria Math" panose="02040503050406030204" pitchFamily="18" charset="0"/>
                            </a:rPr>
                          </m:ctrlPr>
                        </m:dPr>
                        <m:e>
                          <m:r>
                            <a:rPr kumimoji="1" lang="en-US" altLang="ja-JP" sz="1400" b="1" i="1">
                              <a:latin typeface="Cambria Math" panose="02040503050406030204" pitchFamily="18" charset="0"/>
                            </a:rPr>
                            <m:t>𝒙</m:t>
                          </m:r>
                          <m:r>
                            <a:rPr lang="en-US" altLang="ja-JP" sz="1400" b="0" i="1" smtClean="0">
                              <a:latin typeface="Cambria Math" panose="02040503050406030204" pitchFamily="18" charset="0"/>
                            </a:rPr>
                            <m:t>;</m:t>
                          </m:r>
                          <m:r>
                            <a:rPr lang="en-US" altLang="ja-JP" sz="1400" b="0" i="1" smtClean="0">
                              <a:latin typeface="Cambria Math" panose="02040503050406030204" pitchFamily="18" charset="0"/>
                            </a:rPr>
                            <m:t>𝑤</m:t>
                          </m:r>
                        </m:e>
                      </m:d>
                      <m:r>
                        <a:rPr lang="en-US" altLang="ja-JP" sz="1400" b="0" i="1" smtClean="0">
                          <a:latin typeface="Cambria Math" panose="02040503050406030204" pitchFamily="18" charset="0"/>
                        </a:rPr>
                        <m:t>=</m:t>
                      </m:r>
                      <m:r>
                        <a:rPr lang="en-US" altLang="ja-JP" sz="1400" b="0" i="1" smtClean="0">
                          <a:latin typeface="Cambria Math" panose="02040503050406030204" pitchFamily="18" charset="0"/>
                        </a:rPr>
                        <m:t>𝑤</m:t>
                      </m:r>
                      <m:r>
                        <m:rPr>
                          <m:sty m:val="p"/>
                        </m:rPr>
                        <a:rPr lang="en-US" altLang="ja-JP" sz="1400" b="0" i="0" smtClean="0">
                          <a:latin typeface="Cambria Math" panose="02040503050406030204" pitchFamily="18" charset="0"/>
                        </a:rPr>
                        <m:t>N</m:t>
                      </m:r>
                      <m:r>
                        <m:rPr>
                          <m:sty m:val="p"/>
                        </m:rPr>
                        <a:rPr lang="en-US" altLang="ja-JP" sz="1400" i="0">
                          <a:latin typeface="Cambria Math" panose="02040503050406030204" pitchFamily="18" charset="0"/>
                        </a:rPr>
                        <m:t>orm</m:t>
                      </m:r>
                      <m:d>
                        <m:dPr>
                          <m:ctrlPr>
                            <a:rPr lang="en-US" altLang="ja-JP" sz="1400" i="1">
                              <a:latin typeface="Cambria Math" panose="02040503050406030204" pitchFamily="18" charset="0"/>
                            </a:rPr>
                          </m:ctrlPr>
                        </m:dPr>
                        <m:e>
                          <m:r>
                            <a:rPr lang="en-US" altLang="ja-JP" sz="1400" i="1">
                              <a:latin typeface="Cambria Math" panose="02040503050406030204" pitchFamily="18" charset="0"/>
                            </a:rPr>
                            <m:t>𝑓</m:t>
                          </m:r>
                          <m:r>
                            <a:rPr lang="en-US" altLang="ja-JP" sz="1400" i="1">
                              <a:latin typeface="Cambria Math" panose="02040503050406030204" pitchFamily="18" charset="0"/>
                            </a:rPr>
                            <m:t>(</m:t>
                          </m:r>
                          <m:r>
                            <a:rPr kumimoji="1" lang="en-US" altLang="ja-JP" sz="1400" b="1" i="1" smtClean="0">
                              <a:latin typeface="Cambria Math" panose="02040503050406030204" pitchFamily="18" charset="0"/>
                            </a:rPr>
                            <m:t>𝒙</m:t>
                          </m:r>
                          <m:r>
                            <a:rPr lang="en-US" altLang="ja-JP" sz="1400" i="1">
                              <a:latin typeface="Cambria Math" panose="02040503050406030204" pitchFamily="18" charset="0"/>
                            </a:rPr>
                            <m:t>)</m:t>
                          </m:r>
                        </m:e>
                      </m:d>
                      <m:r>
                        <a:rPr lang="en-US" altLang="ja-JP" sz="1400" b="0" i="1" smtClean="0">
                          <a:latin typeface="Cambria Math" panose="02040503050406030204" pitchFamily="18" charset="0"/>
                        </a:rPr>
                        <m:t>+</m:t>
                      </m:r>
                      <m:d>
                        <m:dPr>
                          <m:ctrlPr>
                            <a:rPr lang="en-US" altLang="ja-JP" sz="1400" b="0" i="1" smtClean="0">
                              <a:latin typeface="Cambria Math" panose="02040503050406030204" pitchFamily="18" charset="0"/>
                            </a:rPr>
                          </m:ctrlPr>
                        </m:dPr>
                        <m:e>
                          <m:r>
                            <a:rPr lang="en-US" altLang="ja-JP" sz="1400" b="0" i="1" smtClean="0">
                              <a:latin typeface="Cambria Math" panose="02040503050406030204" pitchFamily="18" charset="0"/>
                            </a:rPr>
                            <m:t>1−</m:t>
                          </m:r>
                          <m:r>
                            <a:rPr lang="en-US" altLang="ja-JP" sz="1400" b="0" i="1" smtClean="0">
                              <a:latin typeface="Cambria Math" panose="02040503050406030204" pitchFamily="18" charset="0"/>
                            </a:rPr>
                            <m:t>𝑤</m:t>
                          </m:r>
                        </m:e>
                      </m:d>
                      <m:r>
                        <m:rPr>
                          <m:sty m:val="p"/>
                        </m:rPr>
                        <a:rPr lang="en-US" altLang="ja-JP" sz="1400" i="0">
                          <a:latin typeface="Cambria Math" panose="02040503050406030204" pitchFamily="18" charset="0"/>
                        </a:rPr>
                        <m:t>Norm</m:t>
                      </m:r>
                      <m:d>
                        <m:dPr>
                          <m:ctrlPr>
                            <a:rPr lang="en-US" altLang="ja-JP" sz="1400" i="1">
                              <a:latin typeface="Cambria Math" panose="02040503050406030204" pitchFamily="18" charset="0"/>
                            </a:rPr>
                          </m:ctrlPr>
                        </m:dPr>
                        <m:e>
                          <m:r>
                            <a:rPr lang="en-US" altLang="ja-JP" sz="1400" b="0" i="1" smtClean="0">
                              <a:latin typeface="Cambria Math" panose="02040503050406030204" pitchFamily="18" charset="0"/>
                            </a:rPr>
                            <m:t>𝑣</m:t>
                          </m:r>
                          <m:r>
                            <a:rPr lang="en-US" altLang="ja-JP" sz="1400" i="1">
                              <a:latin typeface="Cambria Math" panose="02040503050406030204" pitchFamily="18" charset="0"/>
                            </a:rPr>
                            <m:t>(</m:t>
                          </m:r>
                          <m:r>
                            <a:rPr kumimoji="1" lang="en-US" altLang="ja-JP" sz="1400" b="1" i="1">
                              <a:latin typeface="Cambria Math" panose="02040503050406030204" pitchFamily="18" charset="0"/>
                            </a:rPr>
                            <m:t>𝒙</m:t>
                          </m:r>
                          <m:r>
                            <a:rPr lang="en-US" altLang="ja-JP" sz="1400" i="1">
                              <a:latin typeface="Cambria Math" panose="02040503050406030204" pitchFamily="18" charset="0"/>
                            </a:rPr>
                            <m:t>)</m:t>
                          </m:r>
                        </m:e>
                      </m:d>
                    </m:oMath>
                  </m:oMathPara>
                </a14:m>
                <a:endParaRPr kumimoji="1" lang="ja-JP" altLang="en-US" sz="1400" dirty="0"/>
              </a:p>
            </p:txBody>
          </p:sp>
        </mc:Choice>
        <mc:Fallback xmlns="">
          <p:sp>
            <p:nvSpPr>
              <p:cNvPr id="4" name="テキスト ボックス 3">
                <a:extLst>
                  <a:ext uri="{FF2B5EF4-FFF2-40B4-BE49-F238E27FC236}">
                    <a16:creationId xmlns:a16="http://schemas.microsoft.com/office/drawing/2014/main" id="{2187E3CB-072E-C9A3-1E93-0B43B21FA051}"/>
                  </a:ext>
                </a:extLst>
              </p:cNvPr>
              <p:cNvSpPr txBox="1">
                <a:spLocks noRot="1" noChangeAspect="1" noMove="1" noResize="1" noEditPoints="1" noAdjustHandles="1" noChangeArrowheads="1" noChangeShapeType="1" noTextEdit="1"/>
              </p:cNvSpPr>
              <p:nvPr/>
            </p:nvSpPr>
            <p:spPr>
              <a:xfrm>
                <a:off x="1082665" y="2224331"/>
                <a:ext cx="4127875" cy="307777"/>
              </a:xfrm>
              <a:prstGeom prst="rect">
                <a:avLst/>
              </a:prstGeom>
              <a:blipFill>
                <a:blip r:embed="rId6"/>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8C02EA59-D844-2A2A-C19E-59C2FE39E94C}"/>
                  </a:ext>
                </a:extLst>
              </p:cNvPr>
              <p:cNvSpPr txBox="1"/>
              <p:nvPr/>
            </p:nvSpPr>
            <p:spPr>
              <a:xfrm>
                <a:off x="1734851" y="2569469"/>
                <a:ext cx="3755392" cy="553934"/>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m:rPr>
                          <m:sty m:val="p"/>
                        </m:rPr>
                        <a:rPr lang="en-US" altLang="ja-JP" sz="1600" b="0" i="0" smtClean="0">
                          <a:latin typeface="Cambria Math" panose="02040503050406030204" pitchFamily="18" charset="0"/>
                        </a:rPr>
                        <m:t>Norm</m:t>
                      </m:r>
                      <m:d>
                        <m:dPr>
                          <m:ctrlPr>
                            <a:rPr lang="en-US" altLang="ja-JP" sz="1600" b="0" i="1" smtClean="0">
                              <a:latin typeface="Cambria Math" panose="02040503050406030204" pitchFamily="18" charset="0"/>
                            </a:rPr>
                          </m:ctrlPr>
                        </m:dPr>
                        <m:e>
                          <m:r>
                            <a:rPr lang="en-US" altLang="ja-JP" sz="1600" i="1">
                              <a:latin typeface="Cambria Math" panose="02040503050406030204" pitchFamily="18" charset="0"/>
                            </a:rPr>
                            <m:t>𝑧</m:t>
                          </m:r>
                        </m:e>
                      </m:d>
                      <m:r>
                        <a:rPr lang="en-US" altLang="ja-JP" sz="1600" b="0" i="1" smtClean="0">
                          <a:latin typeface="Cambria Math" panose="02040503050406030204" pitchFamily="18" charset="0"/>
                        </a:rPr>
                        <m:t>=</m:t>
                      </m:r>
                      <m:f>
                        <m:fPr>
                          <m:ctrlPr>
                            <a:rPr lang="en-US" altLang="ja-JP" sz="1600" b="0" i="1" smtClean="0">
                              <a:latin typeface="Cambria Math" panose="02040503050406030204" pitchFamily="18" charset="0"/>
                            </a:rPr>
                          </m:ctrlPr>
                        </m:fPr>
                        <m:num>
                          <m:r>
                            <a:rPr lang="en-US" altLang="ja-JP" sz="1600" b="0" i="1" smtClean="0">
                              <a:latin typeface="Cambria Math" panose="02040503050406030204" pitchFamily="18" charset="0"/>
                            </a:rPr>
                            <m:t>𝑧</m:t>
                          </m:r>
                          <m:r>
                            <a:rPr kumimoji="1" lang="en-US" altLang="ja-JP" sz="1600" b="0" i="1" smtClean="0">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b="0" i="1" smtClean="0">
                                  <a:latin typeface="Cambria Math" panose="02040503050406030204" pitchFamily="18" charset="0"/>
                                </a:rPr>
                                <m:t>𝑧</m:t>
                              </m:r>
                            </m:e>
                            <m:sub>
                              <m:r>
                                <m:rPr>
                                  <m:sty m:val="p"/>
                                </m:rPr>
                                <a:rPr lang="en-US" altLang="ja-JP" sz="1600">
                                  <a:latin typeface="Cambria Math" panose="02040503050406030204" pitchFamily="18" charset="0"/>
                                </a:rPr>
                                <m:t>min</m:t>
                              </m:r>
                            </m:sub>
                          </m:sSub>
                        </m:num>
                        <m:den>
                          <m:sSub>
                            <m:sSubPr>
                              <m:ctrlPr>
                                <a:rPr lang="en-US" altLang="ja-JP" sz="1600" i="1">
                                  <a:latin typeface="Cambria Math" panose="02040503050406030204" pitchFamily="18" charset="0"/>
                                </a:rPr>
                              </m:ctrlPr>
                            </m:sSubPr>
                            <m:e>
                              <m:r>
                                <a:rPr lang="en-US" altLang="ja-JP" sz="1600" b="0" i="1" smtClean="0">
                                  <a:latin typeface="Cambria Math" panose="02040503050406030204" pitchFamily="18" charset="0"/>
                                </a:rPr>
                                <m:t>𝑧</m:t>
                              </m:r>
                            </m:e>
                            <m:sub>
                              <m:r>
                                <m:rPr>
                                  <m:sty m:val="p"/>
                                </m:rPr>
                                <a:rPr lang="en-US" altLang="ja-JP" sz="1600" i="0">
                                  <a:latin typeface="Cambria Math" panose="02040503050406030204" pitchFamily="18" charset="0"/>
                                </a:rPr>
                                <m:t>m</m:t>
                              </m:r>
                              <m:r>
                                <m:rPr>
                                  <m:sty m:val="p"/>
                                </m:rPr>
                                <a:rPr lang="en-US" altLang="ja-JP" sz="1600" b="0" i="0" smtClean="0">
                                  <a:latin typeface="Cambria Math" panose="02040503050406030204" pitchFamily="18" charset="0"/>
                                </a:rPr>
                                <m:t>ax</m:t>
                              </m:r>
                            </m:sub>
                          </m:sSub>
                          <m:r>
                            <a:rPr kumimoji="1" lang="en-US" altLang="ja-JP" sz="1600" b="0" i="1" smtClean="0">
                              <a:latin typeface="Cambria Math" panose="02040503050406030204" pitchFamily="18" charset="0"/>
                            </a:rPr>
                            <m:t>−</m:t>
                          </m:r>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𝑧</m:t>
                              </m:r>
                            </m:e>
                            <m:sub>
                              <m:r>
                                <m:rPr>
                                  <m:sty m:val="p"/>
                                </m:rPr>
                                <a:rPr lang="en-US" altLang="ja-JP" sz="1600" b="0" i="0" smtClean="0">
                                  <a:latin typeface="Cambria Math" panose="02040503050406030204" pitchFamily="18" charset="0"/>
                                </a:rPr>
                                <m:t>min</m:t>
                              </m:r>
                            </m:sub>
                          </m:sSub>
                        </m:den>
                      </m:f>
                      <m:r>
                        <a:rPr lang="en-US" altLang="ja-JP" sz="1600" b="0" i="1" smtClean="0">
                          <a:latin typeface="Cambria Math" panose="02040503050406030204" pitchFamily="18" charset="0"/>
                        </a:rPr>
                        <m:t>=</m:t>
                      </m:r>
                      <m:f>
                        <m:fPr>
                          <m:ctrlPr>
                            <a:rPr lang="en-US" altLang="ja-JP" sz="1600" i="1">
                              <a:latin typeface="Cambria Math" panose="02040503050406030204" pitchFamily="18" charset="0"/>
                            </a:rPr>
                          </m:ctrlPr>
                        </m:fPr>
                        <m:num>
                          <m:r>
                            <a:rPr lang="en-US" altLang="ja-JP" sz="1600" i="1">
                              <a:latin typeface="Cambria Math" panose="02040503050406030204" pitchFamily="18" charset="0"/>
                            </a:rPr>
                            <m:t>𝑧</m:t>
                          </m:r>
                          <m:r>
                            <a:rPr kumimoji="1" lang="en-US" altLang="ja-JP" sz="1600" i="1">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𝑧</m:t>
                              </m:r>
                            </m:e>
                            <m:sub>
                              <m:r>
                                <m:rPr>
                                  <m:sty m:val="p"/>
                                </m:rPr>
                                <a:rPr lang="en-US" altLang="ja-JP" sz="1600">
                                  <a:latin typeface="Cambria Math" panose="02040503050406030204" pitchFamily="18" charset="0"/>
                                </a:rPr>
                                <m:t>min</m:t>
                              </m:r>
                            </m:sub>
                          </m:sSub>
                        </m:num>
                        <m:den>
                          <m:r>
                            <m:rPr>
                              <m:sty m:val="p"/>
                            </m:rPr>
                            <a:rPr lang="en-US" altLang="ja-JP" sz="1600" b="0" i="0" smtClean="0">
                              <a:latin typeface="Cambria Math" panose="02040503050406030204" pitchFamily="18" charset="0"/>
                            </a:rPr>
                            <m:t>Δ</m:t>
                          </m:r>
                          <m:r>
                            <a:rPr lang="en-US" altLang="ja-JP" sz="1600" b="0" i="1" smtClean="0">
                              <a:latin typeface="Cambria Math" panose="02040503050406030204" pitchFamily="18" charset="0"/>
                            </a:rPr>
                            <m:t>𝑧</m:t>
                          </m:r>
                        </m:den>
                      </m:f>
                    </m:oMath>
                  </m:oMathPara>
                </a14:m>
                <a:endParaRPr kumimoji="1" lang="ja-JP" altLang="en-US" sz="1600" dirty="0"/>
              </a:p>
            </p:txBody>
          </p:sp>
        </mc:Choice>
        <mc:Fallback xmlns="">
          <p:sp>
            <p:nvSpPr>
              <p:cNvPr id="33" name="テキスト ボックス 32">
                <a:extLst>
                  <a:ext uri="{FF2B5EF4-FFF2-40B4-BE49-F238E27FC236}">
                    <a16:creationId xmlns:a16="http://schemas.microsoft.com/office/drawing/2014/main" id="{8C02EA59-D844-2A2A-C19E-59C2FE39E94C}"/>
                  </a:ext>
                </a:extLst>
              </p:cNvPr>
              <p:cNvSpPr txBox="1">
                <a:spLocks noRot="1" noChangeAspect="1" noMove="1" noResize="1" noEditPoints="1" noAdjustHandles="1" noChangeArrowheads="1" noChangeShapeType="1" noTextEdit="1"/>
              </p:cNvSpPr>
              <p:nvPr/>
            </p:nvSpPr>
            <p:spPr>
              <a:xfrm>
                <a:off x="1734851" y="2569469"/>
                <a:ext cx="3755392" cy="553934"/>
              </a:xfrm>
              <a:prstGeom prst="rect">
                <a:avLst/>
              </a:prstGeom>
              <a:blipFill>
                <a:blip r:embed="rId7"/>
                <a:stretch>
                  <a:fillRect b="-11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79AE1FB0-7555-EB5C-50D3-7BA7AAF1376E}"/>
                  </a:ext>
                </a:extLst>
              </p:cNvPr>
              <p:cNvSpPr txBox="1"/>
              <p:nvPr/>
            </p:nvSpPr>
            <p:spPr>
              <a:xfrm>
                <a:off x="317136" y="6028540"/>
                <a:ext cx="3228156" cy="276999"/>
              </a:xfrm>
              <a:prstGeom prst="rect">
                <a:avLst/>
              </a:prstGeom>
              <a:noFill/>
            </p:spPr>
            <p:txBody>
              <a:bodyPr wrap="square" rtlCol="0">
                <a:spAutoFit/>
              </a:bodyPr>
              <a:lstStyle/>
              <a:p>
                <a14:m>
                  <m:oMath xmlns:m="http://schemas.openxmlformats.org/officeDocument/2006/math">
                    <m:sSub>
                      <m:sSubPr>
                        <m:ctrlPr>
                          <a:rPr lang="en-US" altLang="ja-JP" sz="1200" i="1" smtClean="0">
                            <a:latin typeface="Cambria Math" panose="02040503050406030204" pitchFamily="18" charset="0"/>
                          </a:rPr>
                        </m:ctrlPr>
                      </m:sSubPr>
                      <m:e>
                        <m:r>
                          <a:rPr lang="en-US" altLang="ja-JP" sz="1200" i="1" smtClean="0">
                            <a:latin typeface="Cambria Math" panose="02040503050406030204" pitchFamily="18" charset="0"/>
                            <a:ea typeface="Cambria Math" panose="02040503050406030204" pitchFamily="18" charset="0"/>
                          </a:rPr>
                          <m:t>∙</m:t>
                        </m:r>
                      </m:e>
                      <m:sub>
                        <m:r>
                          <m:rPr>
                            <m:sty m:val="p"/>
                          </m:rPr>
                          <a:rPr lang="en-US" altLang="ja-JP" sz="1200">
                            <a:latin typeface="Cambria Math" panose="02040503050406030204" pitchFamily="18" charset="0"/>
                          </a:rPr>
                          <m:t>max</m:t>
                        </m:r>
                      </m:sub>
                    </m:sSub>
                    <m:r>
                      <a:rPr lang="en-US" altLang="ja-JP" sz="1200" b="0" i="1" smtClean="0">
                        <a:latin typeface="Cambria Math" panose="02040503050406030204" pitchFamily="18" charset="0"/>
                      </a:rPr>
                      <m:t>,</m:t>
                    </m:r>
                    <m:sSub>
                      <m:sSubPr>
                        <m:ctrlPr>
                          <a:rPr lang="en-US" altLang="ja-JP" sz="1200" i="1">
                            <a:latin typeface="Cambria Math" panose="02040503050406030204" pitchFamily="18" charset="0"/>
                          </a:rPr>
                        </m:ctrlPr>
                      </m:sSubPr>
                      <m:e>
                        <m:r>
                          <a:rPr lang="en-US" altLang="ja-JP" sz="1200" i="1">
                            <a:latin typeface="Cambria Math" panose="02040503050406030204" pitchFamily="18" charset="0"/>
                            <a:ea typeface="Cambria Math" panose="02040503050406030204" pitchFamily="18" charset="0"/>
                          </a:rPr>
                          <m:t>∙</m:t>
                        </m:r>
                      </m:e>
                      <m:sub>
                        <m:r>
                          <m:rPr>
                            <m:sty m:val="p"/>
                          </m:rPr>
                          <a:rPr lang="en-US" altLang="ja-JP" sz="1200">
                            <a:latin typeface="Cambria Math" panose="02040503050406030204" pitchFamily="18" charset="0"/>
                          </a:rPr>
                          <m:t>m</m:t>
                        </m:r>
                        <m:r>
                          <m:rPr>
                            <m:sty m:val="p"/>
                          </m:rPr>
                          <a:rPr lang="en-US" altLang="ja-JP" sz="1200" b="0" i="0" smtClean="0">
                            <a:latin typeface="Cambria Math" panose="02040503050406030204" pitchFamily="18" charset="0"/>
                          </a:rPr>
                          <m:t>in</m:t>
                        </m:r>
                      </m:sub>
                    </m:sSub>
                  </m:oMath>
                </a14:m>
                <a:r>
                  <a:rPr kumimoji="1" lang="ja-JP" altLang="en-US" sz="1200" dirty="0"/>
                  <a:t>は、探索点群内での最大値、最小値</a:t>
                </a:r>
              </a:p>
            </p:txBody>
          </p:sp>
        </mc:Choice>
        <mc:Fallback xmlns="">
          <p:sp>
            <p:nvSpPr>
              <p:cNvPr id="37" name="テキスト ボックス 36">
                <a:extLst>
                  <a:ext uri="{FF2B5EF4-FFF2-40B4-BE49-F238E27FC236}">
                    <a16:creationId xmlns:a16="http://schemas.microsoft.com/office/drawing/2014/main" id="{79AE1FB0-7555-EB5C-50D3-7BA7AAF1376E}"/>
                  </a:ext>
                </a:extLst>
              </p:cNvPr>
              <p:cNvSpPr txBox="1">
                <a:spLocks noRot="1" noChangeAspect="1" noMove="1" noResize="1" noEditPoints="1" noAdjustHandles="1" noChangeArrowheads="1" noChangeShapeType="1" noTextEdit="1"/>
              </p:cNvSpPr>
              <p:nvPr/>
            </p:nvSpPr>
            <p:spPr>
              <a:xfrm>
                <a:off x="317136" y="6028540"/>
                <a:ext cx="3228156" cy="276999"/>
              </a:xfrm>
              <a:prstGeom prst="rect">
                <a:avLst/>
              </a:prstGeom>
              <a:blipFill>
                <a:blip r:embed="rId8"/>
                <a:stretch>
                  <a:fillRect t="-4444" b="-15556"/>
                </a:stretch>
              </a:blipFill>
            </p:spPr>
            <p:txBody>
              <a:bodyPr/>
              <a:lstStyle/>
              <a:p>
                <a:r>
                  <a:rPr lang="ja-JP" altLang="en-US">
                    <a:noFill/>
                  </a:rPr>
                  <a:t> </a:t>
                </a:r>
              </a:p>
            </p:txBody>
          </p:sp>
        </mc:Fallback>
      </mc:AlternateContent>
      <p:cxnSp>
        <p:nvCxnSpPr>
          <p:cNvPr id="42" name="直線コネクタ 41">
            <a:extLst>
              <a:ext uri="{FF2B5EF4-FFF2-40B4-BE49-F238E27FC236}">
                <a16:creationId xmlns:a16="http://schemas.microsoft.com/office/drawing/2014/main" id="{299A5766-B549-720E-983D-E62D72ED3546}"/>
              </a:ext>
            </a:extLst>
          </p:cNvPr>
          <p:cNvCxnSpPr>
            <a:cxnSpLocks/>
          </p:cNvCxnSpPr>
          <p:nvPr/>
        </p:nvCxnSpPr>
        <p:spPr>
          <a:xfrm>
            <a:off x="278519" y="1951834"/>
            <a:ext cx="5454981"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91697023-881E-08CA-AC57-0211EC4A185E}"/>
              </a:ext>
            </a:extLst>
          </p:cNvPr>
          <p:cNvCxnSpPr>
            <a:cxnSpLocks/>
          </p:cNvCxnSpPr>
          <p:nvPr/>
        </p:nvCxnSpPr>
        <p:spPr>
          <a:xfrm>
            <a:off x="6031905" y="1951834"/>
            <a:ext cx="573496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57CD73F7-2DA6-CADD-BDEA-BF2C966A98BE}"/>
                  </a:ext>
                </a:extLst>
              </p:cNvPr>
              <p:cNvSpPr txBox="1"/>
              <p:nvPr/>
            </p:nvSpPr>
            <p:spPr>
              <a:xfrm>
                <a:off x="6961741" y="1574500"/>
                <a:ext cx="3958361" cy="369332"/>
              </a:xfrm>
              <a:prstGeom prst="rect">
                <a:avLst/>
              </a:prstGeom>
              <a:noFill/>
            </p:spPr>
            <p:txBody>
              <a:bodyPr wrap="square" rtlCol="0">
                <a:spAutoFit/>
              </a:bodyPr>
              <a:lstStyle/>
              <a:p>
                <a:pPr algn="ctr"/>
                <a14:m>
                  <m:oMath xmlns:m="http://schemas.openxmlformats.org/officeDocument/2006/math">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𝑓</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𝑣</m:t>
                    </m:r>
                    <m:r>
                      <a:rPr lang="en-US" altLang="ja-JP" sz="1800" b="0" i="1" smtClean="0">
                        <a:latin typeface="Cambria Math" panose="02040503050406030204" pitchFamily="18" charset="0"/>
                      </a:rPr>
                      <m:t>)</m:t>
                    </m:r>
                  </m:oMath>
                </a14:m>
                <a:r>
                  <a:rPr lang="ja-JP" altLang="en-US" dirty="0"/>
                  <a:t>空間内の選択圧力の角度</a:t>
                </a:r>
              </a:p>
            </p:txBody>
          </p:sp>
        </mc:Choice>
        <mc:Fallback xmlns="">
          <p:sp>
            <p:nvSpPr>
              <p:cNvPr id="9" name="テキスト ボックス 8">
                <a:extLst>
                  <a:ext uri="{FF2B5EF4-FFF2-40B4-BE49-F238E27FC236}">
                    <a16:creationId xmlns:a16="http://schemas.microsoft.com/office/drawing/2014/main" id="{57CD73F7-2DA6-CADD-BDEA-BF2C966A98BE}"/>
                  </a:ext>
                </a:extLst>
              </p:cNvPr>
              <p:cNvSpPr txBox="1">
                <a:spLocks noRot="1" noChangeAspect="1" noMove="1" noResize="1" noEditPoints="1" noAdjustHandles="1" noChangeArrowheads="1" noChangeShapeType="1" noTextEdit="1"/>
              </p:cNvSpPr>
              <p:nvPr/>
            </p:nvSpPr>
            <p:spPr>
              <a:xfrm>
                <a:off x="6961741" y="1574500"/>
                <a:ext cx="3958361" cy="369332"/>
              </a:xfrm>
              <a:prstGeom prst="rect">
                <a:avLst/>
              </a:prstGeom>
              <a:blipFill>
                <a:blip r:embed="rId9"/>
                <a:stretch>
                  <a:fillRect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8C542BC2-8705-AEF6-35AF-9E6A75BFF806}"/>
                  </a:ext>
                </a:extLst>
              </p:cNvPr>
              <p:cNvSpPr txBox="1"/>
              <p:nvPr/>
            </p:nvSpPr>
            <p:spPr>
              <a:xfrm>
                <a:off x="478847" y="2242954"/>
                <a:ext cx="689612" cy="27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ja-JP" altLang="en-US" sz="1200" i="1" smtClean="0">
                          <a:latin typeface="Cambria Math" panose="02040503050406030204" pitchFamily="18" charset="0"/>
                        </a:rPr>
                        <m:t>適合度</m:t>
                      </m:r>
                    </m:oMath>
                  </m:oMathPara>
                </a14:m>
                <a:endParaRPr kumimoji="1" lang="ja-JP" altLang="en-US" sz="1200" dirty="0"/>
              </a:p>
            </p:txBody>
          </p:sp>
        </mc:Choice>
        <mc:Fallback xmlns="">
          <p:sp>
            <p:nvSpPr>
              <p:cNvPr id="22" name="テキスト ボックス 21">
                <a:extLst>
                  <a:ext uri="{FF2B5EF4-FFF2-40B4-BE49-F238E27FC236}">
                    <a16:creationId xmlns:a16="http://schemas.microsoft.com/office/drawing/2014/main" id="{8C542BC2-8705-AEF6-35AF-9E6A75BFF806}"/>
                  </a:ext>
                </a:extLst>
              </p:cNvPr>
              <p:cNvSpPr txBox="1">
                <a:spLocks noRot="1" noChangeAspect="1" noMove="1" noResize="1" noEditPoints="1" noAdjustHandles="1" noChangeArrowheads="1" noChangeShapeType="1" noTextEdit="1"/>
              </p:cNvSpPr>
              <p:nvPr/>
            </p:nvSpPr>
            <p:spPr>
              <a:xfrm>
                <a:off x="478847" y="2242954"/>
                <a:ext cx="689612" cy="278025"/>
              </a:xfrm>
              <a:prstGeom prst="rect">
                <a:avLst/>
              </a:prstGeom>
              <a:blipFill>
                <a:blip r:embed="rId10"/>
                <a:stretch>
                  <a:fillRect/>
                </a:stretch>
              </a:blipFill>
            </p:spPr>
            <p:txBody>
              <a:bodyPr/>
              <a:lstStyle/>
              <a:p>
                <a:r>
                  <a:rPr lang="ja-JP" altLang="en-US">
                    <a:noFill/>
                  </a:rPr>
                  <a:t> </a:t>
                </a:r>
              </a:p>
            </p:txBody>
          </p:sp>
        </mc:Fallback>
      </mc:AlternateContent>
      <p:sp>
        <p:nvSpPr>
          <p:cNvPr id="24" name="テキスト ボックス 23">
            <a:extLst>
              <a:ext uri="{FF2B5EF4-FFF2-40B4-BE49-F238E27FC236}">
                <a16:creationId xmlns:a16="http://schemas.microsoft.com/office/drawing/2014/main" id="{F7AD26C5-454F-9C8F-CB43-00940412B672}"/>
              </a:ext>
            </a:extLst>
          </p:cNvPr>
          <p:cNvSpPr txBox="1"/>
          <p:nvPr/>
        </p:nvSpPr>
        <p:spPr>
          <a:xfrm>
            <a:off x="338771" y="2644706"/>
            <a:ext cx="954107" cy="461665"/>
          </a:xfrm>
          <a:prstGeom prst="rect">
            <a:avLst/>
          </a:prstGeom>
          <a:noFill/>
        </p:spPr>
        <p:txBody>
          <a:bodyPr wrap="none" rtlCol="0">
            <a:spAutoFit/>
          </a:bodyPr>
          <a:lstStyle/>
          <a:p>
            <a:pPr algn="ctr"/>
            <a:r>
              <a:rPr kumimoji="1" lang="ja-JP" altLang="en-US" sz="1200" dirty="0"/>
              <a:t>正規化関数</a:t>
            </a:r>
            <a:endParaRPr kumimoji="1" lang="en-US" altLang="ja-JP" sz="1200" dirty="0"/>
          </a:p>
          <a:p>
            <a:pPr algn="ctr"/>
            <a:r>
              <a:rPr kumimoji="1" lang="en-US" altLang="ja-JP" sz="1200" dirty="0"/>
              <a:t>(min-max)</a:t>
            </a:r>
            <a:endParaRPr kumimoji="1" lang="ja-JP" altLang="en-US" sz="1200" dirty="0"/>
          </a:p>
        </p:txBody>
      </p:sp>
      <p:sp>
        <p:nvSpPr>
          <p:cNvPr id="25" name="テキスト ボックス 24">
            <a:extLst>
              <a:ext uri="{FF2B5EF4-FFF2-40B4-BE49-F238E27FC236}">
                <a16:creationId xmlns:a16="http://schemas.microsoft.com/office/drawing/2014/main" id="{72F4879A-FA0E-4C36-A830-654F1E10E4BE}"/>
              </a:ext>
            </a:extLst>
          </p:cNvPr>
          <p:cNvSpPr txBox="1"/>
          <p:nvPr/>
        </p:nvSpPr>
        <p:spPr>
          <a:xfrm>
            <a:off x="571984" y="-20411"/>
            <a:ext cx="7238516" cy="338554"/>
          </a:xfrm>
          <a:prstGeom prst="rect">
            <a:avLst/>
          </a:prstGeom>
          <a:noFill/>
        </p:spPr>
        <p:txBody>
          <a:bodyPr wrap="square" rtlCol="0">
            <a:spAutoFit/>
          </a:bodyPr>
          <a:lstStyle/>
          <a:p>
            <a:r>
              <a:rPr lang="en-US" altLang="ja-JP" sz="1600" b="1" dirty="0">
                <a:solidFill>
                  <a:schemeClr val="bg1"/>
                </a:solidFill>
              </a:rPr>
              <a:t>2.4 </a:t>
            </a:r>
            <a:r>
              <a:rPr kumimoji="1" lang="ja-JP" altLang="en-US" sz="1600" b="1" dirty="0">
                <a:solidFill>
                  <a:schemeClr val="bg1"/>
                </a:solidFill>
              </a:rPr>
              <a:t>アルゴリズム要素検討　</a:t>
            </a:r>
            <a:r>
              <a:rPr kumimoji="1" lang="en-US" altLang="ja-JP" sz="1600" b="1" dirty="0">
                <a:solidFill>
                  <a:schemeClr val="bg1"/>
                </a:solidFill>
              </a:rPr>
              <a:t>&gt;</a:t>
            </a:r>
            <a:r>
              <a:rPr kumimoji="1" lang="ja-JP" altLang="en-US" sz="1600" b="1" dirty="0">
                <a:solidFill>
                  <a:schemeClr val="bg1"/>
                </a:solidFill>
              </a:rPr>
              <a:t>　正規化</a:t>
            </a:r>
          </a:p>
        </p:txBody>
      </p:sp>
      <p:sp>
        <p:nvSpPr>
          <p:cNvPr id="27" name="テキスト ボックス 26">
            <a:extLst>
              <a:ext uri="{FF2B5EF4-FFF2-40B4-BE49-F238E27FC236}">
                <a16:creationId xmlns:a16="http://schemas.microsoft.com/office/drawing/2014/main" id="{244BCC37-B3CB-402D-BF24-6C871FEC4D73}"/>
              </a:ext>
            </a:extLst>
          </p:cNvPr>
          <p:cNvSpPr txBox="1"/>
          <p:nvPr/>
        </p:nvSpPr>
        <p:spPr>
          <a:xfrm>
            <a:off x="745413" y="1574500"/>
            <a:ext cx="4512752" cy="369332"/>
          </a:xfrm>
          <a:prstGeom prst="rect">
            <a:avLst/>
          </a:prstGeom>
          <a:noFill/>
        </p:spPr>
        <p:txBody>
          <a:bodyPr wrap="square" rtlCol="0">
            <a:spAutoFit/>
          </a:bodyPr>
          <a:lstStyle/>
          <a:p>
            <a:pPr algn="ctr"/>
            <a:r>
              <a:rPr lang="ja-JP" altLang="en-US" dirty="0"/>
              <a:t>正規化と重み</a:t>
            </a:r>
            <a:r>
              <a:rPr lang="ja-JP" altLang="en-US" sz="1600" dirty="0"/>
              <a:t>（適合度の減少方向）</a:t>
            </a:r>
            <a:r>
              <a:rPr lang="ja-JP" altLang="en-US" dirty="0"/>
              <a:t>の関係</a:t>
            </a:r>
            <a:endParaRPr kumimoji="1" lang="ja-JP" altLang="en-US" dirty="0"/>
          </a:p>
        </p:txBody>
      </p:sp>
      <p:sp>
        <p:nvSpPr>
          <p:cNvPr id="28" name="二等辺三角形 27">
            <a:extLst>
              <a:ext uri="{FF2B5EF4-FFF2-40B4-BE49-F238E27FC236}">
                <a16:creationId xmlns:a16="http://schemas.microsoft.com/office/drawing/2014/main" id="{B8A6FEA8-1BA7-4600-A155-AD0A24857813}"/>
              </a:ext>
            </a:extLst>
          </p:cNvPr>
          <p:cNvSpPr/>
          <p:nvPr/>
        </p:nvSpPr>
        <p:spPr>
          <a:xfrm rot="5400000">
            <a:off x="2569339" y="3920613"/>
            <a:ext cx="653823" cy="23939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9" name="図 28">
            <a:extLst>
              <a:ext uri="{FF2B5EF4-FFF2-40B4-BE49-F238E27FC236}">
                <a16:creationId xmlns:a16="http://schemas.microsoft.com/office/drawing/2014/main" id="{0F17BCB7-9804-4423-A66D-2990E63B8496}"/>
              </a:ext>
            </a:extLst>
          </p:cNvPr>
          <p:cNvPicPr>
            <a:picLocks noChangeAspect="1"/>
          </p:cNvPicPr>
          <p:nvPr/>
        </p:nvPicPr>
        <p:blipFill>
          <a:blip r:embed="rId11"/>
          <a:stretch>
            <a:fillRect/>
          </a:stretch>
        </p:blipFill>
        <p:spPr>
          <a:xfrm>
            <a:off x="171478" y="3581467"/>
            <a:ext cx="2405705" cy="2220935"/>
          </a:xfrm>
          <a:prstGeom prst="rect">
            <a:avLst/>
          </a:prstGeom>
        </p:spPr>
      </p:pic>
      <p:pic>
        <p:nvPicPr>
          <p:cNvPr id="31" name="図 30">
            <a:extLst>
              <a:ext uri="{FF2B5EF4-FFF2-40B4-BE49-F238E27FC236}">
                <a16:creationId xmlns:a16="http://schemas.microsoft.com/office/drawing/2014/main" id="{77864457-3697-4C6D-89E0-C59A0830345D}"/>
              </a:ext>
            </a:extLst>
          </p:cNvPr>
          <p:cNvPicPr>
            <a:picLocks noChangeAspect="1"/>
          </p:cNvPicPr>
          <p:nvPr/>
        </p:nvPicPr>
        <p:blipFill>
          <a:blip r:embed="rId12"/>
          <a:stretch>
            <a:fillRect/>
          </a:stretch>
        </p:blipFill>
        <p:spPr>
          <a:xfrm>
            <a:off x="3212496" y="3581467"/>
            <a:ext cx="2405705" cy="2220935"/>
          </a:xfrm>
          <a:prstGeom prst="rect">
            <a:avLst/>
          </a:prstGeom>
        </p:spPr>
      </p:pic>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E0976F2B-82B0-48C9-875C-9F6E6A258BAB}"/>
                  </a:ext>
                </a:extLst>
              </p:cNvPr>
              <p:cNvSpPr txBox="1"/>
              <p:nvPr/>
            </p:nvSpPr>
            <p:spPr>
              <a:xfrm>
                <a:off x="620482" y="3242255"/>
                <a:ext cx="1541892" cy="338554"/>
              </a:xfrm>
              <a:prstGeom prst="rect">
                <a:avLst/>
              </a:prstGeom>
              <a:noFill/>
            </p:spPr>
            <p:txBody>
              <a:bodyPr wrap="square" rtlCol="0">
                <a:spAutoFit/>
              </a:bodyPr>
              <a:lstStyle/>
              <a:p>
                <a:pPr algn="ctr"/>
                <a14:m>
                  <m:oMath xmlns:m="http://schemas.openxmlformats.org/officeDocument/2006/math">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𝑓</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𝑣</m:t>
                    </m:r>
                    <m:r>
                      <a:rPr lang="en-US" altLang="ja-JP" sz="1600" b="0" i="1" smtClean="0">
                        <a:latin typeface="Cambria Math" panose="02040503050406030204" pitchFamily="18" charset="0"/>
                      </a:rPr>
                      <m:t>)</m:t>
                    </m:r>
                  </m:oMath>
                </a14:m>
                <a:r>
                  <a:rPr kumimoji="1" lang="ja-JP" altLang="en-US" sz="1600" dirty="0"/>
                  <a:t>空間</a:t>
                </a:r>
              </a:p>
            </p:txBody>
          </p:sp>
        </mc:Choice>
        <mc:Fallback xmlns="">
          <p:sp>
            <p:nvSpPr>
              <p:cNvPr id="32" name="テキスト ボックス 31">
                <a:extLst>
                  <a:ext uri="{FF2B5EF4-FFF2-40B4-BE49-F238E27FC236}">
                    <a16:creationId xmlns:a16="http://schemas.microsoft.com/office/drawing/2014/main" id="{E0976F2B-82B0-48C9-875C-9F6E6A258BAB}"/>
                  </a:ext>
                </a:extLst>
              </p:cNvPr>
              <p:cNvSpPr txBox="1">
                <a:spLocks noRot="1" noChangeAspect="1" noMove="1" noResize="1" noEditPoints="1" noAdjustHandles="1" noChangeArrowheads="1" noChangeShapeType="1" noTextEdit="1"/>
              </p:cNvSpPr>
              <p:nvPr/>
            </p:nvSpPr>
            <p:spPr>
              <a:xfrm>
                <a:off x="620482" y="3242255"/>
                <a:ext cx="1541892" cy="338554"/>
              </a:xfrm>
              <a:prstGeom prst="rect">
                <a:avLst/>
              </a:prstGeom>
              <a:blipFill>
                <a:blip r:embed="rId13"/>
                <a:stretch>
                  <a:fillRect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F6BA9177-DDDC-4680-BFF1-ABAA64D84168}"/>
                  </a:ext>
                </a:extLst>
              </p:cNvPr>
              <p:cNvSpPr txBox="1"/>
              <p:nvPr/>
            </p:nvSpPr>
            <p:spPr>
              <a:xfrm>
                <a:off x="3722617" y="3242255"/>
                <a:ext cx="1590086" cy="338554"/>
              </a:xfrm>
              <a:prstGeom prst="rect">
                <a:avLst/>
              </a:prstGeom>
              <a:noFill/>
            </p:spPr>
            <p:txBody>
              <a:bodyPr wrap="square" rtlCol="0">
                <a:spAutoFit/>
              </a:bodyPr>
              <a:lstStyle/>
              <a:p>
                <a:pPr algn="ctr"/>
                <a14:m>
                  <m:oMath xmlns:m="http://schemas.openxmlformats.org/officeDocument/2006/math">
                    <m:r>
                      <a:rPr lang="en-US" altLang="ja-JP" sz="1600" b="0" i="1" smtClean="0">
                        <a:latin typeface="Cambria Math" panose="02040503050406030204" pitchFamily="18" charset="0"/>
                      </a:rPr>
                      <m:t>(</m:t>
                    </m:r>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𝑓</m:t>
                        </m:r>
                      </m:e>
                      <m:sub>
                        <m:r>
                          <m:rPr>
                            <m:sty m:val="p"/>
                          </m:rPr>
                          <a:rPr lang="en-US" altLang="ja-JP" sz="1600" b="0" i="0" smtClean="0">
                            <a:latin typeface="Cambria Math" panose="02040503050406030204" pitchFamily="18" charset="0"/>
                          </a:rPr>
                          <m:t>nor</m:t>
                        </m:r>
                      </m:sub>
                    </m:sSub>
                    <m:r>
                      <a:rPr lang="en-US" altLang="ja-JP" sz="1600" b="0" i="1" smtClean="0">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b="0" i="1" smtClean="0">
                            <a:latin typeface="Cambria Math" panose="02040503050406030204" pitchFamily="18" charset="0"/>
                          </a:rPr>
                          <m:t>𝑣</m:t>
                        </m:r>
                      </m:e>
                      <m:sub>
                        <m:r>
                          <m:rPr>
                            <m:sty m:val="p"/>
                          </m:rPr>
                          <a:rPr lang="en-US" altLang="ja-JP" sz="1600">
                            <a:latin typeface="Cambria Math" panose="02040503050406030204" pitchFamily="18" charset="0"/>
                          </a:rPr>
                          <m:t>nor</m:t>
                        </m:r>
                      </m:sub>
                    </m:sSub>
                    <m:r>
                      <a:rPr lang="en-US" altLang="ja-JP" sz="1600" b="0" i="1" smtClean="0">
                        <a:latin typeface="Cambria Math" panose="02040503050406030204" pitchFamily="18" charset="0"/>
                      </a:rPr>
                      <m:t>)</m:t>
                    </m:r>
                  </m:oMath>
                </a14:m>
                <a:r>
                  <a:rPr kumimoji="1" lang="ja-JP" altLang="en-US" sz="1600" dirty="0"/>
                  <a:t>空間</a:t>
                </a:r>
              </a:p>
            </p:txBody>
          </p:sp>
        </mc:Choice>
        <mc:Fallback xmlns="">
          <p:sp>
            <p:nvSpPr>
              <p:cNvPr id="34" name="テキスト ボックス 33">
                <a:extLst>
                  <a:ext uri="{FF2B5EF4-FFF2-40B4-BE49-F238E27FC236}">
                    <a16:creationId xmlns:a16="http://schemas.microsoft.com/office/drawing/2014/main" id="{F6BA9177-DDDC-4680-BFF1-ABAA64D84168}"/>
                  </a:ext>
                </a:extLst>
              </p:cNvPr>
              <p:cNvSpPr txBox="1">
                <a:spLocks noRot="1" noChangeAspect="1" noMove="1" noResize="1" noEditPoints="1" noAdjustHandles="1" noChangeArrowheads="1" noChangeShapeType="1" noTextEdit="1"/>
              </p:cNvSpPr>
              <p:nvPr/>
            </p:nvSpPr>
            <p:spPr>
              <a:xfrm>
                <a:off x="3722617" y="3242255"/>
                <a:ext cx="1590086" cy="338554"/>
              </a:xfrm>
              <a:prstGeom prst="rect">
                <a:avLst/>
              </a:prstGeom>
              <a:blipFill>
                <a:blip r:embed="rId14"/>
                <a:stretch>
                  <a:fillRect t="-5455" b="-23636"/>
                </a:stretch>
              </a:blipFill>
            </p:spPr>
            <p:txBody>
              <a:bodyPr/>
              <a:lstStyle/>
              <a:p>
                <a:r>
                  <a:rPr lang="ja-JP" altLang="en-US">
                    <a:noFill/>
                  </a:rPr>
                  <a:t> </a:t>
                </a:r>
              </a:p>
            </p:txBody>
          </p:sp>
        </mc:Fallback>
      </mc:AlternateContent>
      <p:sp>
        <p:nvSpPr>
          <p:cNvPr id="36" name="テキスト ボックス 35">
            <a:extLst>
              <a:ext uri="{FF2B5EF4-FFF2-40B4-BE49-F238E27FC236}">
                <a16:creationId xmlns:a16="http://schemas.microsoft.com/office/drawing/2014/main" id="{4CC5F57A-5CC3-4CFF-AE78-B64FC5EE8E8F}"/>
              </a:ext>
            </a:extLst>
          </p:cNvPr>
          <p:cNvSpPr txBox="1"/>
          <p:nvPr/>
        </p:nvSpPr>
        <p:spPr>
          <a:xfrm>
            <a:off x="2645478" y="5718561"/>
            <a:ext cx="617371" cy="338554"/>
          </a:xfrm>
          <a:prstGeom prst="rect">
            <a:avLst/>
          </a:prstGeom>
          <a:noFill/>
        </p:spPr>
        <p:txBody>
          <a:bodyPr wrap="square" rtlCol="0">
            <a:spAutoFit/>
          </a:bodyPr>
          <a:lstStyle/>
          <a:p>
            <a:pPr algn="ctr"/>
            <a:r>
              <a:rPr lang="ja-JP" altLang="en-US" sz="1600" dirty="0"/>
              <a:t>重み</a:t>
            </a:r>
            <a:endParaRPr kumimoji="1" lang="ja-JP" altLang="en-US" sz="1600" dirty="0"/>
          </a:p>
        </p:txBody>
      </p:sp>
      <p:sp>
        <p:nvSpPr>
          <p:cNvPr id="38" name="テキスト ボックス 37">
            <a:extLst>
              <a:ext uri="{FF2B5EF4-FFF2-40B4-BE49-F238E27FC236}">
                <a16:creationId xmlns:a16="http://schemas.microsoft.com/office/drawing/2014/main" id="{FC055DDB-1DB1-4F4A-BB92-4B9D026E3572}"/>
              </a:ext>
            </a:extLst>
          </p:cNvPr>
          <p:cNvSpPr txBox="1"/>
          <p:nvPr/>
        </p:nvSpPr>
        <p:spPr>
          <a:xfrm>
            <a:off x="2290296" y="3250226"/>
            <a:ext cx="1267998" cy="338554"/>
          </a:xfrm>
          <a:prstGeom prst="rect">
            <a:avLst/>
          </a:prstGeom>
          <a:noFill/>
        </p:spPr>
        <p:txBody>
          <a:bodyPr wrap="square" rtlCol="0">
            <a:spAutoFit/>
          </a:bodyPr>
          <a:lstStyle/>
          <a:p>
            <a:pPr algn="ctr"/>
            <a:r>
              <a:rPr lang="ja-JP" altLang="en-US" sz="1600" dirty="0"/>
              <a:t>正規化</a:t>
            </a:r>
            <a:endParaRPr kumimoji="1" lang="ja-JP" altLang="en-US" sz="1600" dirty="0"/>
          </a:p>
        </p:txBody>
      </p:sp>
      <p:sp>
        <p:nvSpPr>
          <p:cNvPr id="39" name="二等辺三角形 38">
            <a:extLst>
              <a:ext uri="{FF2B5EF4-FFF2-40B4-BE49-F238E27FC236}">
                <a16:creationId xmlns:a16="http://schemas.microsoft.com/office/drawing/2014/main" id="{F768CA58-A6BC-4899-B7B9-D87D317457BB}"/>
              </a:ext>
            </a:extLst>
          </p:cNvPr>
          <p:cNvSpPr/>
          <p:nvPr/>
        </p:nvSpPr>
        <p:spPr>
          <a:xfrm rot="16200000">
            <a:off x="2569339" y="5271952"/>
            <a:ext cx="653823" cy="23939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テキスト ボックス 40">
            <a:extLst>
              <a:ext uri="{FF2B5EF4-FFF2-40B4-BE49-F238E27FC236}">
                <a16:creationId xmlns:a16="http://schemas.microsoft.com/office/drawing/2014/main" id="{1D12BBD8-65F2-4AF8-82F5-193162CE0D62}"/>
              </a:ext>
            </a:extLst>
          </p:cNvPr>
          <p:cNvSpPr txBox="1"/>
          <p:nvPr/>
        </p:nvSpPr>
        <p:spPr>
          <a:xfrm>
            <a:off x="660668" y="5753643"/>
            <a:ext cx="1609736" cy="276999"/>
          </a:xfrm>
          <a:prstGeom prst="rect">
            <a:avLst/>
          </a:prstGeom>
          <a:noFill/>
        </p:spPr>
        <p:txBody>
          <a:bodyPr wrap="none" rtlCol="0">
            <a:spAutoFit/>
          </a:bodyPr>
          <a:lstStyle/>
          <a:p>
            <a:pPr algn="ctr"/>
            <a:r>
              <a:rPr kumimoji="1" lang="ja-JP" altLang="en-US" sz="1200" dirty="0"/>
              <a:t>実際に生じる選択圧力</a:t>
            </a:r>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1E4B7715-35D5-4ED7-AB1D-B1EEA44900EF}"/>
                  </a:ext>
                </a:extLst>
              </p:cNvPr>
              <p:cNvSpPr txBox="1"/>
              <p:nvPr/>
            </p:nvSpPr>
            <p:spPr>
              <a:xfrm>
                <a:off x="8740867" y="3585220"/>
                <a:ext cx="400110" cy="2115351"/>
              </a:xfrm>
              <a:prstGeom prst="rect">
                <a:avLst/>
              </a:prstGeom>
              <a:solidFill>
                <a:schemeClr val="bg1"/>
              </a:solidFill>
            </p:spPr>
            <p:txBody>
              <a:bodyPr vert="vert270" wrap="square" rtlCol="0">
                <a:spAutoFit/>
              </a:bodyPr>
              <a:lstStyle/>
              <a:p>
                <a:pPr algn="ctr"/>
                <a14:m>
                  <m:oMath xmlns:m="http://schemas.openxmlformats.org/officeDocument/2006/math">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𝜃</m:t>
                        </m:r>
                      </m:e>
                      <m:sub>
                        <m:r>
                          <a:rPr kumimoji="1" lang="en-US" altLang="ja-JP" sz="1400" i="1">
                            <a:latin typeface="Cambria Math" panose="02040503050406030204" pitchFamily="18" charset="0"/>
                          </a:rPr>
                          <m:t>𝑤</m:t>
                        </m:r>
                      </m:sub>
                    </m:sSub>
                  </m:oMath>
                </a14:m>
                <a:r>
                  <a:rPr kumimoji="1" lang="en-US" altLang="ja-JP" sz="1400" dirty="0"/>
                  <a:t> [deg]</a:t>
                </a:r>
                <a:endParaRPr kumimoji="1" lang="ja-JP" altLang="en-US" sz="1400" dirty="0"/>
              </a:p>
            </p:txBody>
          </p:sp>
        </mc:Choice>
        <mc:Fallback xmlns="">
          <p:sp>
            <p:nvSpPr>
              <p:cNvPr id="48" name="テキスト ボックス 47">
                <a:extLst>
                  <a:ext uri="{FF2B5EF4-FFF2-40B4-BE49-F238E27FC236}">
                    <a16:creationId xmlns:a16="http://schemas.microsoft.com/office/drawing/2014/main" id="{1E4B7715-35D5-4ED7-AB1D-B1EEA44900EF}"/>
                  </a:ext>
                </a:extLst>
              </p:cNvPr>
              <p:cNvSpPr txBox="1">
                <a:spLocks noRot="1" noChangeAspect="1" noMove="1" noResize="1" noEditPoints="1" noAdjustHandles="1" noChangeArrowheads="1" noChangeShapeType="1" noTextEdit="1"/>
              </p:cNvSpPr>
              <p:nvPr/>
            </p:nvSpPr>
            <p:spPr>
              <a:xfrm>
                <a:off x="8740867" y="3585220"/>
                <a:ext cx="400110" cy="2115351"/>
              </a:xfrm>
              <a:prstGeom prst="rect">
                <a:avLst/>
              </a:prstGeom>
              <a:blipFill>
                <a:blip r:embed="rId15"/>
                <a:stretch>
                  <a:fillRect r="-30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3B739703-C6CC-4243-9BC1-46819CAE5392}"/>
                  </a:ext>
                </a:extLst>
              </p:cNvPr>
              <p:cNvSpPr txBox="1"/>
              <p:nvPr/>
            </p:nvSpPr>
            <p:spPr>
              <a:xfrm>
                <a:off x="9348066" y="4696251"/>
                <a:ext cx="2498531" cy="57637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b="0" i="1" smtClean="0">
                              <a:latin typeface="Cambria Math" panose="02040503050406030204" pitchFamily="18" charset="0"/>
                            </a:rPr>
                          </m:ctrlPr>
                        </m:sSubPr>
                        <m:e>
                          <m:r>
                            <a:rPr kumimoji="1" lang="en-US" altLang="ja-JP" sz="1400" i="1" smtClean="0">
                              <a:latin typeface="Cambria Math" panose="02040503050406030204" pitchFamily="18" charset="0"/>
                            </a:rPr>
                            <m:t>𝜃</m:t>
                          </m:r>
                        </m:e>
                        <m:sub>
                          <m:r>
                            <a:rPr kumimoji="1" lang="en-US" altLang="ja-JP" sz="1400" b="0" i="1" smtClean="0">
                              <a:latin typeface="Cambria Math" panose="02040503050406030204" pitchFamily="18" charset="0"/>
                            </a:rPr>
                            <m:t>𝑤</m:t>
                          </m:r>
                        </m:sub>
                      </m:sSub>
                      <m:r>
                        <a:rPr kumimoji="1" lang="en-US" altLang="ja-JP" sz="1400" b="0" i="1" smtClean="0">
                          <a:latin typeface="Cambria Math" panose="02040503050406030204" pitchFamily="18" charset="0"/>
                        </a:rPr>
                        <m:t>=</m:t>
                      </m:r>
                      <m:r>
                        <m:rPr>
                          <m:sty m:val="p"/>
                        </m:rPr>
                        <a:rPr kumimoji="1" lang="en-US" altLang="ja-JP" sz="1400" b="0" i="0" smtClean="0">
                          <a:latin typeface="Cambria Math" panose="02040503050406030204" pitchFamily="18" charset="0"/>
                        </a:rPr>
                        <m:t>arctan</m:t>
                      </m:r>
                      <m:r>
                        <a:rPr kumimoji="1" lang="en-US" altLang="ja-JP" sz="1400" b="0" i="1" smtClean="0">
                          <a:latin typeface="Cambria Math" panose="02040503050406030204" pitchFamily="18" charset="0"/>
                        </a:rPr>
                        <m:t>⁡</m:t>
                      </m:r>
                      <m:d>
                        <m:dPr>
                          <m:ctrlPr>
                            <a:rPr kumimoji="1" lang="en-US" altLang="ja-JP" sz="1400" i="1">
                              <a:latin typeface="Cambria Math" panose="02040503050406030204" pitchFamily="18" charset="0"/>
                            </a:rPr>
                          </m:ctrlPr>
                        </m:dPr>
                        <m:e>
                          <m:f>
                            <m:fPr>
                              <m:ctrlPr>
                                <a:rPr kumimoji="1" lang="en-US" altLang="ja-JP" sz="1400" i="1">
                                  <a:latin typeface="Cambria Math" panose="02040503050406030204" pitchFamily="18" charset="0"/>
                                </a:rPr>
                              </m:ctrlPr>
                            </m:fPr>
                            <m:num>
                              <m:r>
                                <a:rPr kumimoji="1" lang="en-US" altLang="ja-JP" sz="1400" i="1" smtClean="0">
                                  <a:latin typeface="Cambria Math" panose="02040503050406030204" pitchFamily="18" charset="0"/>
                                </a:rPr>
                                <m:t>1</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𝑤</m:t>
                              </m:r>
                            </m:num>
                            <m:den>
                              <m:r>
                                <a:rPr kumimoji="1" lang="en-US" altLang="ja-JP" sz="1400" b="0" i="1" smtClean="0">
                                  <a:latin typeface="Cambria Math" panose="02040503050406030204" pitchFamily="18" charset="0"/>
                                </a:rPr>
                                <m:t>𝑤</m:t>
                              </m:r>
                            </m:den>
                          </m:f>
                          <m:r>
                            <a:rPr kumimoji="1" lang="en-US" altLang="ja-JP" sz="1400" i="1">
                              <a:latin typeface="Cambria Math" panose="02040503050406030204" pitchFamily="18" charset="0"/>
                              <a:ea typeface="Cambria Math" panose="02040503050406030204" pitchFamily="18" charset="0"/>
                            </a:rPr>
                            <m:t>∙</m:t>
                          </m:r>
                          <m:f>
                            <m:fPr>
                              <m:ctrlPr>
                                <a:rPr kumimoji="1" lang="en-US" altLang="ja-JP" sz="1400" i="1">
                                  <a:latin typeface="Cambria Math" panose="02040503050406030204" pitchFamily="18" charset="0"/>
                                </a:rPr>
                              </m:ctrlPr>
                            </m:fPr>
                            <m:num>
                              <m:r>
                                <m:rPr>
                                  <m:sty m:val="p"/>
                                </m:rPr>
                                <a:rPr kumimoji="1" lang="en-US" altLang="ja-JP" sz="1400">
                                  <a:latin typeface="Cambria Math" panose="02040503050406030204" pitchFamily="18" charset="0"/>
                                </a:rPr>
                                <m:t>Δ</m:t>
                              </m:r>
                              <m:r>
                                <a:rPr kumimoji="1" lang="en-US" altLang="ja-JP" sz="1400" b="0" i="1" smtClean="0">
                                  <a:latin typeface="Cambria Math" panose="02040503050406030204" pitchFamily="18" charset="0"/>
                                </a:rPr>
                                <m:t>𝑓</m:t>
                              </m:r>
                            </m:num>
                            <m:den>
                              <m:r>
                                <m:rPr>
                                  <m:sty m:val="p"/>
                                </m:rPr>
                                <a:rPr kumimoji="1" lang="en-US" altLang="ja-JP" sz="1400" b="0" i="0" smtClean="0">
                                  <a:latin typeface="Cambria Math" panose="02040503050406030204" pitchFamily="18" charset="0"/>
                                </a:rPr>
                                <m:t>Δ</m:t>
                              </m:r>
                              <m:r>
                                <a:rPr kumimoji="1" lang="en-US" altLang="ja-JP" sz="1400" b="0" i="1" smtClean="0">
                                  <a:latin typeface="Cambria Math" panose="02040503050406030204" pitchFamily="18" charset="0"/>
                                </a:rPr>
                                <m:t>𝑣</m:t>
                              </m:r>
                            </m:den>
                          </m:f>
                        </m:e>
                      </m:d>
                    </m:oMath>
                  </m:oMathPara>
                </a14:m>
                <a:endParaRPr kumimoji="1" lang="ja-JP" altLang="en-US" sz="1400" dirty="0"/>
              </a:p>
            </p:txBody>
          </p:sp>
        </mc:Choice>
        <mc:Fallback xmlns="">
          <p:sp>
            <p:nvSpPr>
              <p:cNvPr id="63" name="テキスト ボックス 62">
                <a:extLst>
                  <a:ext uri="{FF2B5EF4-FFF2-40B4-BE49-F238E27FC236}">
                    <a16:creationId xmlns:a16="http://schemas.microsoft.com/office/drawing/2014/main" id="{3B739703-C6CC-4243-9BC1-46819CAE5392}"/>
                  </a:ext>
                </a:extLst>
              </p:cNvPr>
              <p:cNvSpPr txBox="1">
                <a:spLocks noRot="1" noChangeAspect="1" noMove="1" noResize="1" noEditPoints="1" noAdjustHandles="1" noChangeArrowheads="1" noChangeShapeType="1" noTextEdit="1"/>
              </p:cNvSpPr>
              <p:nvPr/>
            </p:nvSpPr>
            <p:spPr>
              <a:xfrm>
                <a:off x="9348066" y="4696251"/>
                <a:ext cx="2498531" cy="576376"/>
              </a:xfrm>
              <a:prstGeom prst="rect">
                <a:avLst/>
              </a:prstGeom>
              <a:blipFill>
                <a:blip r:embed="rId16"/>
                <a:stretch>
                  <a:fillRect/>
                </a:stretch>
              </a:blipFill>
            </p:spPr>
            <p:txBody>
              <a:bodyPr/>
              <a:lstStyle/>
              <a:p>
                <a:r>
                  <a:rPr lang="ja-JP" altLang="en-US">
                    <a:noFill/>
                  </a:rPr>
                  <a:t> </a:t>
                </a:r>
              </a:p>
            </p:txBody>
          </p:sp>
        </mc:Fallback>
      </mc:AlternateContent>
      <p:sp>
        <p:nvSpPr>
          <p:cNvPr id="71" name="テキスト ボックス 70">
            <a:extLst>
              <a:ext uri="{FF2B5EF4-FFF2-40B4-BE49-F238E27FC236}">
                <a16:creationId xmlns:a16="http://schemas.microsoft.com/office/drawing/2014/main" id="{89A1AF53-B20C-4FF8-83C7-A58C7B620EF8}"/>
              </a:ext>
            </a:extLst>
          </p:cNvPr>
          <p:cNvSpPr txBox="1"/>
          <p:nvPr/>
        </p:nvSpPr>
        <p:spPr>
          <a:xfrm>
            <a:off x="5871935" y="5928516"/>
            <a:ext cx="6045245" cy="338554"/>
          </a:xfrm>
          <a:prstGeom prst="rect">
            <a:avLst/>
          </a:prstGeom>
          <a:noFill/>
        </p:spPr>
        <p:txBody>
          <a:bodyPr wrap="none" rtlCol="0">
            <a:spAutoFit/>
          </a:bodyPr>
          <a:lstStyle/>
          <a:p>
            <a:r>
              <a:rPr kumimoji="1" lang="ja-JP" altLang="en-US" sz="1600" dirty="0">
                <a:solidFill>
                  <a:schemeClr val="accent1"/>
                </a:solidFill>
              </a:rPr>
              <a:t>重み調整があっても正規化による悪影響で、選択圧の方向が安定しない</a:t>
            </a:r>
          </a:p>
        </p:txBody>
      </p:sp>
      <p:pic>
        <p:nvPicPr>
          <p:cNvPr id="72" name="図 71">
            <a:extLst>
              <a:ext uri="{FF2B5EF4-FFF2-40B4-BE49-F238E27FC236}">
                <a16:creationId xmlns:a16="http://schemas.microsoft.com/office/drawing/2014/main" id="{1BDB6829-01E7-4C98-937A-6317966C5A24}"/>
              </a:ext>
            </a:extLst>
          </p:cNvPr>
          <p:cNvPicPr>
            <a:picLocks/>
          </p:cNvPicPr>
          <p:nvPr/>
        </p:nvPicPr>
        <p:blipFill rotWithShape="1">
          <a:blip r:embed="rId17"/>
          <a:srcRect l="19098" t="73055" b="21105"/>
          <a:stretch/>
        </p:blipFill>
        <p:spPr>
          <a:xfrm>
            <a:off x="9452679" y="109178"/>
            <a:ext cx="2434705" cy="255711"/>
          </a:xfrm>
          <a:prstGeom prst="rect">
            <a:avLst/>
          </a:prstGeom>
        </p:spPr>
      </p:pic>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29A0590D-4D22-4420-B6E1-0E69B5C94DF3}"/>
                  </a:ext>
                </a:extLst>
              </p:cNvPr>
              <p:cNvSpPr txBox="1"/>
              <p:nvPr/>
            </p:nvSpPr>
            <p:spPr>
              <a:xfrm>
                <a:off x="502085" y="4847123"/>
                <a:ext cx="64563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i="1">
                              <a:latin typeface="Cambria Math" panose="02040503050406030204" pitchFamily="18" charset="0"/>
                            </a:rPr>
                          </m:ctrlPr>
                        </m:sSubPr>
                        <m:e>
                          <m:r>
                            <a:rPr kumimoji="1" lang="en-US" altLang="ja-JP" sz="1400" b="1" i="1">
                              <a:latin typeface="Cambria Math" panose="02040503050406030204" pitchFamily="18" charset="0"/>
                            </a:rPr>
                            <m:t>𝒛</m:t>
                          </m:r>
                        </m:e>
                        <m:sub>
                          <m:r>
                            <m:rPr>
                              <m:sty m:val="p"/>
                            </m:rPr>
                            <a:rPr kumimoji="1" lang="en-US" altLang="ja-JP" sz="1400">
                              <a:latin typeface="Cambria Math" panose="02040503050406030204" pitchFamily="18" charset="0"/>
                            </a:rPr>
                            <m:t>m</m:t>
                          </m:r>
                          <m:r>
                            <m:rPr>
                              <m:sty m:val="p"/>
                            </m:rPr>
                            <a:rPr kumimoji="1" lang="en-US" altLang="ja-JP" sz="1400" b="0" i="0" smtClean="0">
                              <a:latin typeface="Cambria Math" panose="02040503050406030204" pitchFamily="18" charset="0"/>
                            </a:rPr>
                            <m:t>in</m:t>
                          </m:r>
                        </m:sub>
                      </m:sSub>
                    </m:oMath>
                  </m:oMathPara>
                </a14:m>
                <a:endParaRPr kumimoji="1" lang="en-US" altLang="ja-JP" sz="1400" b="0" i="1" dirty="0">
                  <a:latin typeface="Cambria Math" panose="02040503050406030204" pitchFamily="18" charset="0"/>
                </a:endParaRPr>
              </a:p>
            </p:txBody>
          </p:sp>
        </mc:Choice>
        <mc:Fallback xmlns="">
          <p:sp>
            <p:nvSpPr>
              <p:cNvPr id="80" name="テキスト ボックス 79">
                <a:extLst>
                  <a:ext uri="{FF2B5EF4-FFF2-40B4-BE49-F238E27FC236}">
                    <a16:creationId xmlns:a16="http://schemas.microsoft.com/office/drawing/2014/main" id="{29A0590D-4D22-4420-B6E1-0E69B5C94DF3}"/>
                  </a:ext>
                </a:extLst>
              </p:cNvPr>
              <p:cNvSpPr txBox="1">
                <a:spLocks noRot="1" noChangeAspect="1" noMove="1" noResize="1" noEditPoints="1" noAdjustHandles="1" noChangeArrowheads="1" noChangeShapeType="1" noTextEdit="1"/>
              </p:cNvSpPr>
              <p:nvPr/>
            </p:nvSpPr>
            <p:spPr>
              <a:xfrm>
                <a:off x="502085" y="4847123"/>
                <a:ext cx="645631" cy="307777"/>
              </a:xfrm>
              <a:prstGeom prst="rect">
                <a:avLst/>
              </a:prstGeom>
              <a:blipFill>
                <a:blip r:embed="rId2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31C4E075-1480-464E-8A50-3BF0743FA1DD}"/>
                  </a:ext>
                </a:extLst>
              </p:cNvPr>
              <p:cNvSpPr txBox="1"/>
              <p:nvPr/>
            </p:nvSpPr>
            <p:spPr>
              <a:xfrm>
                <a:off x="2210336" y="4150500"/>
                <a:ext cx="64563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i="1">
                              <a:latin typeface="Cambria Math" panose="02040503050406030204" pitchFamily="18" charset="0"/>
                            </a:rPr>
                          </m:ctrlPr>
                        </m:sSubPr>
                        <m:e>
                          <m:r>
                            <a:rPr kumimoji="1" lang="en-US" altLang="ja-JP" sz="1400" b="1" i="1">
                              <a:latin typeface="Cambria Math" panose="02040503050406030204" pitchFamily="18" charset="0"/>
                            </a:rPr>
                            <m:t>𝒛</m:t>
                          </m:r>
                        </m:e>
                        <m:sub>
                          <m:r>
                            <m:rPr>
                              <m:sty m:val="p"/>
                            </m:rPr>
                            <a:rPr kumimoji="1" lang="en-US" altLang="ja-JP" sz="1400">
                              <a:latin typeface="Cambria Math" panose="02040503050406030204" pitchFamily="18" charset="0"/>
                            </a:rPr>
                            <m:t>max</m:t>
                          </m:r>
                        </m:sub>
                      </m:sSub>
                    </m:oMath>
                  </m:oMathPara>
                </a14:m>
                <a:endParaRPr kumimoji="1" lang="en-US" altLang="ja-JP" sz="1400" b="0" i="1" dirty="0">
                  <a:latin typeface="Cambria Math" panose="02040503050406030204" pitchFamily="18" charset="0"/>
                </a:endParaRPr>
              </a:p>
            </p:txBody>
          </p:sp>
        </mc:Choice>
        <mc:Fallback xmlns="">
          <p:sp>
            <p:nvSpPr>
              <p:cNvPr id="81" name="テキスト ボックス 80">
                <a:extLst>
                  <a:ext uri="{FF2B5EF4-FFF2-40B4-BE49-F238E27FC236}">
                    <a16:creationId xmlns:a16="http://schemas.microsoft.com/office/drawing/2014/main" id="{31C4E075-1480-464E-8A50-3BF0743FA1DD}"/>
                  </a:ext>
                </a:extLst>
              </p:cNvPr>
              <p:cNvSpPr txBox="1">
                <a:spLocks noRot="1" noChangeAspect="1" noMove="1" noResize="1" noEditPoints="1" noAdjustHandles="1" noChangeArrowheads="1" noChangeShapeType="1" noTextEdit="1"/>
              </p:cNvSpPr>
              <p:nvPr/>
            </p:nvSpPr>
            <p:spPr>
              <a:xfrm>
                <a:off x="2210336" y="4150500"/>
                <a:ext cx="645631" cy="307777"/>
              </a:xfrm>
              <a:prstGeom prst="rect">
                <a:avLst/>
              </a:prstGeom>
              <a:blipFill>
                <a:blip r:embed="rId26"/>
                <a:stretch>
                  <a:fillRect/>
                </a:stretch>
              </a:blipFill>
            </p:spPr>
            <p:txBody>
              <a:bodyPr/>
              <a:lstStyle/>
              <a:p>
                <a:r>
                  <a:rPr lang="ja-JP" altLang="en-US">
                    <a:noFill/>
                  </a:rPr>
                  <a:t> </a:t>
                </a:r>
              </a:p>
            </p:txBody>
          </p:sp>
        </mc:Fallback>
      </mc:AlternateContent>
      <p:sp>
        <p:nvSpPr>
          <p:cNvPr id="85" name="テキスト ボックス 84">
            <a:extLst>
              <a:ext uri="{FF2B5EF4-FFF2-40B4-BE49-F238E27FC236}">
                <a16:creationId xmlns:a16="http://schemas.microsoft.com/office/drawing/2014/main" id="{0623DFD4-27E6-4C63-B402-942BA05BA4EC}"/>
              </a:ext>
            </a:extLst>
          </p:cNvPr>
          <p:cNvSpPr txBox="1"/>
          <p:nvPr/>
        </p:nvSpPr>
        <p:spPr>
          <a:xfrm>
            <a:off x="7321749" y="212190"/>
            <a:ext cx="2178555" cy="338554"/>
          </a:xfrm>
          <a:prstGeom prst="rect">
            <a:avLst/>
          </a:prstGeom>
          <a:noFill/>
        </p:spPr>
        <p:txBody>
          <a:bodyPr wrap="square" rtlCol="0">
            <a:spAutoFit/>
          </a:bodyPr>
          <a:lstStyle/>
          <a:p>
            <a:pPr algn="ctr"/>
            <a:r>
              <a:rPr lang="ja-JP" altLang="en-US" sz="1600" b="1" dirty="0">
                <a:solidFill>
                  <a:schemeClr val="bg1"/>
                </a:solidFill>
              </a:rPr>
              <a:t>個体番号と色の対応</a:t>
            </a:r>
            <a:endParaRPr kumimoji="1" lang="ja-JP" altLang="en-US" sz="1600" b="1" dirty="0">
              <a:solidFill>
                <a:schemeClr val="bg1"/>
              </a:solidFill>
            </a:endParaRPr>
          </a:p>
        </p:txBody>
      </p:sp>
      <mc:AlternateContent xmlns:mc="http://schemas.openxmlformats.org/markup-compatibility/2006" xmlns:a14="http://schemas.microsoft.com/office/drawing/2010/main">
        <mc:Choice Requires="a14">
          <p:sp>
            <p:nvSpPr>
              <p:cNvPr id="87" name="テキスト ボックス 86">
                <a:extLst>
                  <a:ext uri="{FF2B5EF4-FFF2-40B4-BE49-F238E27FC236}">
                    <a16:creationId xmlns:a16="http://schemas.microsoft.com/office/drawing/2014/main" id="{5CD08824-76F0-40EB-9BEA-BAC07F890567}"/>
                  </a:ext>
                </a:extLst>
              </p:cNvPr>
              <p:cNvSpPr txBox="1"/>
              <p:nvPr/>
            </p:nvSpPr>
            <p:spPr>
              <a:xfrm>
                <a:off x="9481789" y="382812"/>
                <a:ext cx="2366960" cy="307777"/>
              </a:xfrm>
              <a:prstGeom prst="rect">
                <a:avLst/>
              </a:prstGeom>
              <a:solidFill>
                <a:schemeClr val="bg1"/>
              </a:solidFill>
            </p:spPr>
            <p:txBody>
              <a:bodyPr wrap="square" rtlCol="0">
                <a:spAutoFit/>
              </a:bodyPr>
              <a:lstStyle/>
              <a:p>
                <a:pPr algn="ctr"/>
                <a14:m>
                  <m:oMath xmlns:m="http://schemas.openxmlformats.org/officeDocument/2006/math">
                    <m:r>
                      <a:rPr lang="en-US" altLang="ja-JP" sz="1400" b="0" i="1" smtClean="0">
                        <a:latin typeface="Cambria Math" panose="02040503050406030204" pitchFamily="18" charset="0"/>
                      </a:rPr>
                      <m:t>𝑖</m:t>
                    </m:r>
                    <m:r>
                      <a:rPr lang="en-US" altLang="ja-JP" sz="1400" b="0" i="1" smtClean="0">
                        <a:latin typeface="Cambria Math" panose="02040503050406030204" pitchFamily="18" charset="0"/>
                      </a:rPr>
                      <m:t>=1</m:t>
                    </m:r>
                  </m:oMath>
                </a14:m>
                <a:r>
                  <a:rPr lang="ja-JP" altLang="en-US" sz="1400" dirty="0">
                    <a:solidFill>
                      <a:schemeClr val="accent1"/>
                    </a:solidFill>
                  </a:rPr>
                  <a:t>　　　　　　　 　　</a:t>
                </a:r>
                <a:r>
                  <a:rPr lang="en-US" altLang="ja-JP" sz="1400" dirty="0"/>
                  <a:t> </a:t>
                </a:r>
                <a14:m>
                  <m:oMath xmlns:m="http://schemas.openxmlformats.org/officeDocument/2006/math">
                    <m:r>
                      <a:rPr lang="en-US" altLang="ja-JP" sz="1400" i="1">
                        <a:latin typeface="Cambria Math" panose="02040503050406030204" pitchFamily="18" charset="0"/>
                      </a:rPr>
                      <m:t>𝑖</m:t>
                    </m:r>
                    <m:r>
                      <a:rPr lang="en-US" altLang="ja-JP" sz="1400" i="1" smtClean="0">
                        <a:latin typeface="Cambria Math" panose="02040503050406030204" pitchFamily="18" charset="0"/>
                      </a:rPr>
                      <m:t>=</m:t>
                    </m:r>
                    <m:r>
                      <a:rPr lang="en-US" altLang="ja-JP" sz="1400" b="0" i="1" smtClean="0">
                        <a:latin typeface="Cambria Math" panose="02040503050406030204" pitchFamily="18" charset="0"/>
                      </a:rPr>
                      <m:t>100</m:t>
                    </m:r>
                  </m:oMath>
                </a14:m>
                <a:endParaRPr kumimoji="1" lang="en-US" altLang="ja-JP" sz="1400" dirty="0">
                  <a:solidFill>
                    <a:schemeClr val="accent4"/>
                  </a:solidFill>
                </a:endParaRPr>
              </a:p>
            </p:txBody>
          </p:sp>
        </mc:Choice>
        <mc:Fallback xmlns="">
          <p:sp>
            <p:nvSpPr>
              <p:cNvPr id="87" name="テキスト ボックス 86">
                <a:extLst>
                  <a:ext uri="{FF2B5EF4-FFF2-40B4-BE49-F238E27FC236}">
                    <a16:creationId xmlns:a16="http://schemas.microsoft.com/office/drawing/2014/main" id="{5CD08824-76F0-40EB-9BEA-BAC07F890567}"/>
                  </a:ext>
                </a:extLst>
              </p:cNvPr>
              <p:cNvSpPr txBox="1">
                <a:spLocks noRot="1" noChangeAspect="1" noMove="1" noResize="1" noEditPoints="1" noAdjustHandles="1" noChangeArrowheads="1" noChangeShapeType="1" noTextEdit="1"/>
              </p:cNvSpPr>
              <p:nvPr/>
            </p:nvSpPr>
            <p:spPr>
              <a:xfrm>
                <a:off x="9481789" y="382812"/>
                <a:ext cx="2366960" cy="307777"/>
              </a:xfrm>
              <a:prstGeom prst="rect">
                <a:avLst/>
              </a:prstGeom>
              <a:blipFill>
                <a:blip r:embed="rId27"/>
                <a:stretch>
                  <a:fillRect/>
                </a:stretch>
              </a:blipFill>
            </p:spPr>
            <p:txBody>
              <a:bodyPr/>
              <a:lstStyle/>
              <a:p>
                <a:r>
                  <a:rPr lang="ja-JP" altLang="en-US">
                    <a:noFill/>
                  </a:rPr>
                  <a:t> </a:t>
                </a:r>
              </a:p>
            </p:txBody>
          </p:sp>
        </mc:Fallback>
      </mc:AlternateContent>
      <p:sp>
        <p:nvSpPr>
          <p:cNvPr id="88" name="テキスト ボックス 87">
            <a:extLst>
              <a:ext uri="{FF2B5EF4-FFF2-40B4-BE49-F238E27FC236}">
                <a16:creationId xmlns:a16="http://schemas.microsoft.com/office/drawing/2014/main" id="{105A891E-A1AB-47BB-9685-C9BFB6B1F61C}"/>
              </a:ext>
            </a:extLst>
          </p:cNvPr>
          <p:cNvSpPr txBox="1"/>
          <p:nvPr/>
        </p:nvSpPr>
        <p:spPr>
          <a:xfrm>
            <a:off x="9500304" y="4378304"/>
            <a:ext cx="2037812" cy="338554"/>
          </a:xfrm>
          <a:prstGeom prst="rect">
            <a:avLst/>
          </a:prstGeom>
          <a:noFill/>
        </p:spPr>
        <p:txBody>
          <a:bodyPr wrap="square" rtlCol="0">
            <a:spAutoFit/>
          </a:bodyPr>
          <a:lstStyle/>
          <a:p>
            <a:pPr algn="ctr"/>
            <a:r>
              <a:rPr lang="ja-JP" altLang="en-US" sz="1600" dirty="0"/>
              <a:t>解の選択圧力の角度</a:t>
            </a:r>
            <a:endParaRPr kumimoji="1" lang="ja-JP" altLang="en-US" sz="1600" dirty="0"/>
          </a:p>
        </p:txBody>
      </p:sp>
      <p:pic>
        <p:nvPicPr>
          <p:cNvPr id="11" name="図 10">
            <a:extLst>
              <a:ext uri="{FF2B5EF4-FFF2-40B4-BE49-F238E27FC236}">
                <a16:creationId xmlns:a16="http://schemas.microsoft.com/office/drawing/2014/main" id="{33263B32-41E4-45E1-96C5-DFF1775B4BCC}"/>
              </a:ext>
            </a:extLst>
          </p:cNvPr>
          <p:cNvPicPr>
            <a:picLocks noChangeAspect="1"/>
          </p:cNvPicPr>
          <p:nvPr/>
        </p:nvPicPr>
        <p:blipFill>
          <a:blip r:embed="rId28"/>
          <a:stretch>
            <a:fillRect/>
          </a:stretch>
        </p:blipFill>
        <p:spPr>
          <a:xfrm>
            <a:off x="10389359" y="2073925"/>
            <a:ext cx="1542361" cy="1355075"/>
          </a:xfrm>
          <a:prstGeom prst="rect">
            <a:avLst/>
          </a:prstGeom>
        </p:spPr>
      </p:pic>
      <p:sp>
        <p:nvSpPr>
          <p:cNvPr id="89" name="二等辺三角形 88">
            <a:extLst>
              <a:ext uri="{FF2B5EF4-FFF2-40B4-BE49-F238E27FC236}">
                <a16:creationId xmlns:a16="http://schemas.microsoft.com/office/drawing/2014/main" id="{9E71AE1C-0DF0-431F-956A-C33219EF2490}"/>
              </a:ext>
            </a:extLst>
          </p:cNvPr>
          <p:cNvSpPr/>
          <p:nvPr/>
        </p:nvSpPr>
        <p:spPr>
          <a:xfrm rot="5400000">
            <a:off x="9815555" y="2363675"/>
            <a:ext cx="491227" cy="23939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0" name="二等辺三角形 89">
            <a:extLst>
              <a:ext uri="{FF2B5EF4-FFF2-40B4-BE49-F238E27FC236}">
                <a16:creationId xmlns:a16="http://schemas.microsoft.com/office/drawing/2014/main" id="{C70E37AD-6A05-4982-B38A-831376F0602E}"/>
              </a:ext>
            </a:extLst>
          </p:cNvPr>
          <p:cNvSpPr/>
          <p:nvPr/>
        </p:nvSpPr>
        <p:spPr>
          <a:xfrm rot="16200000">
            <a:off x="9785258" y="2932343"/>
            <a:ext cx="491227" cy="23939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1" name="テキスト ボックス 90">
            <a:extLst>
              <a:ext uri="{FF2B5EF4-FFF2-40B4-BE49-F238E27FC236}">
                <a16:creationId xmlns:a16="http://schemas.microsoft.com/office/drawing/2014/main" id="{15D7F023-03CB-4F16-A8CA-B2FEC3BD3E19}"/>
              </a:ext>
            </a:extLst>
          </p:cNvPr>
          <p:cNvSpPr txBox="1"/>
          <p:nvPr/>
        </p:nvSpPr>
        <p:spPr>
          <a:xfrm>
            <a:off x="9309068" y="3289923"/>
            <a:ext cx="583111" cy="229305"/>
          </a:xfrm>
          <a:prstGeom prst="rect">
            <a:avLst/>
          </a:prstGeom>
          <a:solidFill>
            <a:schemeClr val="bg1"/>
          </a:solidFill>
        </p:spPr>
        <p:txBody>
          <a:bodyPr wrap="square" rtlCol="0">
            <a:spAutoFit/>
          </a:bodyPr>
          <a:lstStyle/>
          <a:p>
            <a:pPr algn="ctr"/>
            <a:endParaRPr kumimoji="1" lang="en-US" altLang="ja-JP" sz="1600" b="0" i="1" dirty="0">
              <a:latin typeface="Cambria Math" panose="02040503050406030204" pitchFamily="18" charset="0"/>
            </a:endParaRPr>
          </a:p>
        </p:txBody>
      </p:sp>
      <mc:AlternateContent xmlns:mc="http://schemas.openxmlformats.org/markup-compatibility/2006" xmlns:a14="http://schemas.microsoft.com/office/drawing/2010/main">
        <mc:Choice Requires="a14">
          <p:sp>
            <p:nvSpPr>
              <p:cNvPr id="93" name="テキスト ボックス 92">
                <a:extLst>
                  <a:ext uri="{FF2B5EF4-FFF2-40B4-BE49-F238E27FC236}">
                    <a16:creationId xmlns:a16="http://schemas.microsoft.com/office/drawing/2014/main" id="{85526D04-1903-4BE7-B5C7-CAD0056C468B}"/>
                  </a:ext>
                </a:extLst>
              </p:cNvPr>
              <p:cNvSpPr txBox="1"/>
              <p:nvPr/>
            </p:nvSpPr>
            <p:spPr>
              <a:xfrm>
                <a:off x="5757894" y="2320033"/>
                <a:ext cx="2653132" cy="830997"/>
              </a:xfrm>
              <a:prstGeom prst="rect">
                <a:avLst/>
              </a:prstGeom>
              <a:noFill/>
            </p:spPr>
            <p:txBody>
              <a:bodyPr wrap="square" rtlCol="0">
                <a:spAutoFit/>
              </a:bodyPr>
              <a:lstStyle/>
              <a:p>
                <a:pPr algn="ctr"/>
                <a:r>
                  <a:rPr lang="ja-JP" altLang="en-US" sz="1600" dirty="0"/>
                  <a:t>実行可能領域に到達した後、正規化区間の縦横比</a:t>
                </a:r>
                <a14:m>
                  <m:oMath xmlns:m="http://schemas.openxmlformats.org/officeDocument/2006/math">
                    <m:r>
                      <m:rPr>
                        <m:sty m:val="p"/>
                      </m:rPr>
                      <a:rPr kumimoji="1" lang="en-US" altLang="ja-JP" sz="1600" smtClean="0">
                        <a:latin typeface="Cambria Math" panose="02040503050406030204" pitchFamily="18" charset="0"/>
                      </a:rPr>
                      <m:t>Δ</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m:rPr>
                        <m:sty m:val="p"/>
                      </m:rPr>
                      <a:rPr kumimoji="1" lang="en-US" altLang="ja-JP" sz="1600">
                        <a:latin typeface="Cambria Math" panose="02040503050406030204" pitchFamily="18" charset="0"/>
                      </a:rPr>
                      <m:t>Δ</m:t>
                    </m:r>
                    <m:r>
                      <a:rPr kumimoji="1" lang="en-US" altLang="ja-JP" sz="1600" b="0" i="1" smtClean="0">
                        <a:latin typeface="Cambria Math" panose="02040503050406030204" pitchFamily="18" charset="0"/>
                      </a:rPr>
                      <m:t>𝑣</m:t>
                    </m:r>
                  </m:oMath>
                </a14:m>
                <a:r>
                  <a:rPr kumimoji="1" lang="ja-JP" altLang="en-US" sz="1600" dirty="0"/>
                  <a:t>の変動が激しくなる</a:t>
                </a:r>
              </a:p>
            </p:txBody>
          </p:sp>
        </mc:Choice>
        <mc:Fallback xmlns="">
          <p:sp>
            <p:nvSpPr>
              <p:cNvPr id="93" name="テキスト ボックス 92">
                <a:extLst>
                  <a:ext uri="{FF2B5EF4-FFF2-40B4-BE49-F238E27FC236}">
                    <a16:creationId xmlns:a16="http://schemas.microsoft.com/office/drawing/2014/main" id="{85526D04-1903-4BE7-B5C7-CAD0056C468B}"/>
                  </a:ext>
                </a:extLst>
              </p:cNvPr>
              <p:cNvSpPr txBox="1">
                <a:spLocks noRot="1" noChangeAspect="1" noMove="1" noResize="1" noEditPoints="1" noAdjustHandles="1" noChangeArrowheads="1" noChangeShapeType="1" noTextEdit="1"/>
              </p:cNvSpPr>
              <p:nvPr/>
            </p:nvSpPr>
            <p:spPr>
              <a:xfrm>
                <a:off x="5757894" y="2320033"/>
                <a:ext cx="2653132" cy="830997"/>
              </a:xfrm>
              <a:prstGeom prst="rect">
                <a:avLst/>
              </a:prstGeom>
              <a:blipFill>
                <a:blip r:embed="rId29"/>
                <a:stretch>
                  <a:fillRect l="-230" t="-2206" b="-8824"/>
                </a:stretch>
              </a:blipFill>
            </p:spPr>
            <p:txBody>
              <a:bodyPr/>
              <a:lstStyle/>
              <a:p>
                <a:r>
                  <a:rPr lang="ja-JP" altLang="en-US">
                    <a:noFill/>
                  </a:rPr>
                  <a:t> </a:t>
                </a:r>
              </a:p>
            </p:txBody>
          </p:sp>
        </mc:Fallback>
      </mc:AlternateContent>
      <p:sp>
        <p:nvSpPr>
          <p:cNvPr id="13" name="左中かっこ 12">
            <a:extLst>
              <a:ext uri="{FF2B5EF4-FFF2-40B4-BE49-F238E27FC236}">
                <a16:creationId xmlns:a16="http://schemas.microsoft.com/office/drawing/2014/main" id="{77AE6329-9168-4D51-8981-60E7BFF37557}"/>
              </a:ext>
            </a:extLst>
          </p:cNvPr>
          <p:cNvSpPr/>
          <p:nvPr/>
        </p:nvSpPr>
        <p:spPr>
          <a:xfrm rot="10800000">
            <a:off x="2319466" y="4495115"/>
            <a:ext cx="157629" cy="702751"/>
          </a:xfrm>
          <a:prstGeom prst="leftBrac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4" name="左中かっこ 93">
            <a:extLst>
              <a:ext uri="{FF2B5EF4-FFF2-40B4-BE49-F238E27FC236}">
                <a16:creationId xmlns:a16="http://schemas.microsoft.com/office/drawing/2014/main" id="{498DA444-755C-41A9-999C-4134F22DE500}"/>
              </a:ext>
            </a:extLst>
          </p:cNvPr>
          <p:cNvSpPr/>
          <p:nvPr/>
        </p:nvSpPr>
        <p:spPr>
          <a:xfrm rot="5400000">
            <a:off x="1604446" y="3799829"/>
            <a:ext cx="137855" cy="1174331"/>
          </a:xfrm>
          <a:prstGeom prst="leftBrac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5" name="テキスト ボックス 94">
                <a:extLst>
                  <a:ext uri="{FF2B5EF4-FFF2-40B4-BE49-F238E27FC236}">
                    <a16:creationId xmlns:a16="http://schemas.microsoft.com/office/drawing/2014/main" id="{30CBE2BA-0732-4675-BB6C-215E49D04844}"/>
                  </a:ext>
                </a:extLst>
              </p:cNvPr>
              <p:cNvSpPr txBox="1"/>
              <p:nvPr/>
            </p:nvSpPr>
            <p:spPr>
              <a:xfrm>
                <a:off x="1384560" y="3905678"/>
                <a:ext cx="647399"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kumimoji="1" lang="en-US" altLang="ja-JP" sz="1600">
                          <a:latin typeface="Cambria Math" panose="02040503050406030204" pitchFamily="18" charset="0"/>
                        </a:rPr>
                        <m:t>Δ</m:t>
                      </m:r>
                      <m:r>
                        <a:rPr kumimoji="1" lang="en-US" altLang="ja-JP" sz="1600" i="1">
                          <a:latin typeface="Cambria Math" panose="02040503050406030204" pitchFamily="18" charset="0"/>
                        </a:rPr>
                        <m:t>𝑓</m:t>
                      </m:r>
                    </m:oMath>
                  </m:oMathPara>
                </a14:m>
                <a:endParaRPr kumimoji="1" lang="ja-JP" altLang="en-US" sz="1600" dirty="0"/>
              </a:p>
            </p:txBody>
          </p:sp>
        </mc:Choice>
        <mc:Fallback xmlns="">
          <p:sp>
            <p:nvSpPr>
              <p:cNvPr id="95" name="テキスト ボックス 94">
                <a:extLst>
                  <a:ext uri="{FF2B5EF4-FFF2-40B4-BE49-F238E27FC236}">
                    <a16:creationId xmlns:a16="http://schemas.microsoft.com/office/drawing/2014/main" id="{30CBE2BA-0732-4675-BB6C-215E49D04844}"/>
                  </a:ext>
                </a:extLst>
              </p:cNvPr>
              <p:cNvSpPr txBox="1">
                <a:spLocks noRot="1" noChangeAspect="1" noMove="1" noResize="1" noEditPoints="1" noAdjustHandles="1" noChangeArrowheads="1" noChangeShapeType="1" noTextEdit="1"/>
              </p:cNvSpPr>
              <p:nvPr/>
            </p:nvSpPr>
            <p:spPr>
              <a:xfrm>
                <a:off x="1384560" y="3905678"/>
                <a:ext cx="647399" cy="338554"/>
              </a:xfrm>
              <a:prstGeom prst="rect">
                <a:avLst/>
              </a:prstGeom>
              <a:blipFill>
                <a:blip r:embed="rId30"/>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6" name="テキスト ボックス 95">
                <a:extLst>
                  <a:ext uri="{FF2B5EF4-FFF2-40B4-BE49-F238E27FC236}">
                    <a16:creationId xmlns:a16="http://schemas.microsoft.com/office/drawing/2014/main" id="{FD7DE1AF-8B4E-4B77-BB98-F44995DD2A24}"/>
                  </a:ext>
                </a:extLst>
              </p:cNvPr>
              <p:cNvSpPr txBox="1"/>
              <p:nvPr/>
            </p:nvSpPr>
            <p:spPr>
              <a:xfrm>
                <a:off x="2428612" y="4677201"/>
                <a:ext cx="647399"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kumimoji="1" lang="en-US" altLang="ja-JP" sz="1600" smtClean="0">
                          <a:latin typeface="Cambria Math" panose="02040503050406030204" pitchFamily="18" charset="0"/>
                        </a:rPr>
                        <m:t>Δ</m:t>
                      </m:r>
                      <m:r>
                        <a:rPr kumimoji="1" lang="en-US" altLang="ja-JP" sz="1600" b="0" i="1" smtClean="0">
                          <a:latin typeface="Cambria Math" panose="02040503050406030204" pitchFamily="18" charset="0"/>
                        </a:rPr>
                        <m:t>𝑣</m:t>
                      </m:r>
                    </m:oMath>
                  </m:oMathPara>
                </a14:m>
                <a:endParaRPr kumimoji="1" lang="ja-JP" altLang="en-US" sz="1600" i="1" dirty="0"/>
              </a:p>
            </p:txBody>
          </p:sp>
        </mc:Choice>
        <mc:Fallback xmlns="">
          <p:sp>
            <p:nvSpPr>
              <p:cNvPr id="96" name="テキスト ボックス 95">
                <a:extLst>
                  <a:ext uri="{FF2B5EF4-FFF2-40B4-BE49-F238E27FC236}">
                    <a16:creationId xmlns:a16="http://schemas.microsoft.com/office/drawing/2014/main" id="{FD7DE1AF-8B4E-4B77-BB98-F44995DD2A24}"/>
                  </a:ext>
                </a:extLst>
              </p:cNvPr>
              <p:cNvSpPr txBox="1">
                <a:spLocks noRot="1" noChangeAspect="1" noMove="1" noResize="1" noEditPoints="1" noAdjustHandles="1" noChangeArrowheads="1" noChangeShapeType="1" noTextEdit="1"/>
              </p:cNvSpPr>
              <p:nvPr/>
            </p:nvSpPr>
            <p:spPr>
              <a:xfrm>
                <a:off x="2428612" y="4677201"/>
                <a:ext cx="647399" cy="338554"/>
              </a:xfrm>
              <a:prstGeom prst="rect">
                <a:avLst/>
              </a:prstGeom>
              <a:blipFill>
                <a:blip r:embed="rId31"/>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74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新たな正規化法と探索性能</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23</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2.4 </a:t>
            </a:r>
            <a:r>
              <a:rPr kumimoji="1" lang="ja-JP" altLang="en-US" sz="1600" b="1" dirty="0">
                <a:solidFill>
                  <a:schemeClr val="bg1"/>
                </a:solidFill>
              </a:rPr>
              <a:t>アルゴリズム要素検討　</a:t>
            </a:r>
            <a:r>
              <a:rPr kumimoji="1" lang="en-US" altLang="ja-JP" sz="1600" b="1" dirty="0">
                <a:solidFill>
                  <a:schemeClr val="bg1"/>
                </a:solidFill>
              </a:rPr>
              <a:t>&gt;</a:t>
            </a:r>
            <a:r>
              <a:rPr kumimoji="1" lang="ja-JP" altLang="en-US" sz="1600" b="1" dirty="0">
                <a:solidFill>
                  <a:schemeClr val="bg1"/>
                </a:solidFill>
              </a:rPr>
              <a:t>　正規化</a:t>
            </a:r>
          </a:p>
        </p:txBody>
      </p:sp>
      <p:sp>
        <p:nvSpPr>
          <p:cNvPr id="56" name="テキスト プレースホルダー 2">
            <a:extLst>
              <a:ext uri="{FF2B5EF4-FFF2-40B4-BE49-F238E27FC236}">
                <a16:creationId xmlns:a16="http://schemas.microsoft.com/office/drawing/2014/main" id="{CF1A1A4B-22A1-4443-B141-54CAD4C219FC}"/>
              </a:ext>
            </a:extLst>
          </p:cNvPr>
          <p:cNvSpPr txBox="1">
            <a:spLocks/>
          </p:cNvSpPr>
          <p:nvPr/>
        </p:nvSpPr>
        <p:spPr>
          <a:xfrm>
            <a:off x="408177" y="1078309"/>
            <a:ext cx="11364723" cy="631040"/>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提案手法は、正規化無しと正規化</a:t>
            </a:r>
            <a:r>
              <a:rPr lang="en-US" altLang="ja-JP" dirty="0"/>
              <a:t>(</a:t>
            </a:r>
            <a:r>
              <a:rPr lang="ja-JP" altLang="en-US" dirty="0"/>
              <a:t>基準点固定</a:t>
            </a:r>
            <a:r>
              <a:rPr lang="en-US" altLang="ja-JP" dirty="0"/>
              <a:t>)</a:t>
            </a:r>
            <a:r>
              <a:rPr lang="ja-JP" altLang="en-US" sz="2800" dirty="0"/>
              <a:t>の両方よりも優れている。</a:t>
            </a:r>
            <a:endParaRPr lang="en-US" altLang="ja-JP" sz="2800" dirty="0"/>
          </a:p>
        </p:txBody>
      </p:sp>
      <mc:AlternateContent xmlns:mc="http://schemas.openxmlformats.org/markup-compatibility/2006" xmlns:a14="http://schemas.microsoft.com/office/drawing/2010/main">
        <mc:Choice Requires="a14">
          <p:sp>
            <p:nvSpPr>
              <p:cNvPr id="95" name="テキスト ボックス 94">
                <a:extLst>
                  <a:ext uri="{FF2B5EF4-FFF2-40B4-BE49-F238E27FC236}">
                    <a16:creationId xmlns:a16="http://schemas.microsoft.com/office/drawing/2014/main" id="{44341ACA-4F5F-45E5-BFD7-E26B2C9018EB}"/>
                  </a:ext>
                </a:extLst>
              </p:cNvPr>
              <p:cNvSpPr txBox="1"/>
              <p:nvPr/>
            </p:nvSpPr>
            <p:spPr>
              <a:xfrm>
                <a:off x="5890676" y="2375805"/>
                <a:ext cx="3239605" cy="338554"/>
              </a:xfrm>
              <a:prstGeom prst="rect">
                <a:avLst/>
              </a:prstGeom>
              <a:noFill/>
            </p:spPr>
            <p:txBody>
              <a:bodyPr wrap="none" rtlCol="0">
                <a:spAutoFit/>
              </a:bodyPr>
              <a:lstStyle/>
              <a:p>
                <a:pPr marL="285750" indent="-285750">
                  <a:buFont typeface="Wingdings" panose="05000000000000000000" pitchFamily="2" charset="2"/>
                  <a:buChar char="Ø"/>
                </a:pPr>
                <a:r>
                  <a:rPr kumimoji="1" lang="ja-JP" altLang="en-US" sz="1600" dirty="0"/>
                  <a:t>下：目的関数</a:t>
                </a:r>
                <a14:m>
                  <m:oMath xmlns:m="http://schemas.openxmlformats.org/officeDocument/2006/math">
                    <m:r>
                      <a:rPr lang="en-US" altLang="ja-JP" sz="1600" b="0" i="1" smtClean="0">
                        <a:latin typeface="Cambria Math" panose="02040503050406030204" pitchFamily="18" charset="0"/>
                        <a:ea typeface="Cambria Math" panose="02040503050406030204" pitchFamily="18" charset="0"/>
                      </a:rPr>
                      <m:t>𝑓</m:t>
                    </m:r>
                  </m:oMath>
                </a14:m>
                <a:r>
                  <a:rPr kumimoji="1" lang="ja-JP" altLang="en-US" sz="1600" dirty="0"/>
                  <a:t>のみスケール増大</a:t>
                </a:r>
              </a:p>
            </p:txBody>
          </p:sp>
        </mc:Choice>
        <mc:Fallback xmlns="">
          <p:sp>
            <p:nvSpPr>
              <p:cNvPr id="95" name="テキスト ボックス 94">
                <a:extLst>
                  <a:ext uri="{FF2B5EF4-FFF2-40B4-BE49-F238E27FC236}">
                    <a16:creationId xmlns:a16="http://schemas.microsoft.com/office/drawing/2014/main" id="{44341ACA-4F5F-45E5-BFD7-E26B2C9018EB}"/>
                  </a:ext>
                </a:extLst>
              </p:cNvPr>
              <p:cNvSpPr txBox="1">
                <a:spLocks noRot="1" noChangeAspect="1" noMove="1" noResize="1" noEditPoints="1" noAdjustHandles="1" noChangeArrowheads="1" noChangeShapeType="1" noTextEdit="1"/>
              </p:cNvSpPr>
              <p:nvPr/>
            </p:nvSpPr>
            <p:spPr>
              <a:xfrm>
                <a:off x="5890676" y="2375805"/>
                <a:ext cx="3239605" cy="338554"/>
              </a:xfrm>
              <a:prstGeom prst="rect">
                <a:avLst/>
              </a:prstGeom>
              <a:blipFill>
                <a:blip r:embed="rId2"/>
                <a:stretch>
                  <a:fillRect l="-752"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EBC86665-68B8-44F0-ABE9-65625CC96B60}"/>
                  </a:ext>
                </a:extLst>
              </p:cNvPr>
              <p:cNvSpPr txBox="1"/>
              <p:nvPr/>
            </p:nvSpPr>
            <p:spPr>
              <a:xfrm>
                <a:off x="5890676" y="2045198"/>
                <a:ext cx="3249929" cy="338554"/>
              </a:xfrm>
              <a:prstGeom prst="rect">
                <a:avLst/>
              </a:prstGeom>
              <a:noFill/>
            </p:spPr>
            <p:txBody>
              <a:bodyPr wrap="none" rtlCol="0">
                <a:spAutoFit/>
              </a:bodyPr>
              <a:lstStyle/>
              <a:p>
                <a:pPr marL="285750" indent="-285750">
                  <a:buFont typeface="Wingdings" panose="05000000000000000000" pitchFamily="2" charset="2"/>
                  <a:buChar char="Ø"/>
                </a:pPr>
                <a:r>
                  <a:rPr kumimoji="1" lang="ja-JP" altLang="en-US" sz="1600" dirty="0"/>
                  <a:t>上：制約関数</a:t>
                </a:r>
                <a14:m>
                  <m:oMath xmlns:m="http://schemas.openxmlformats.org/officeDocument/2006/math">
                    <m:r>
                      <a:rPr lang="en-US" altLang="ja-JP" sz="1600" i="1" smtClean="0">
                        <a:latin typeface="Cambria Math" panose="02040503050406030204" pitchFamily="18" charset="0"/>
                        <a:ea typeface="Cambria Math" panose="02040503050406030204" pitchFamily="18" charset="0"/>
                      </a:rPr>
                      <m:t>𝑔</m:t>
                    </m:r>
                  </m:oMath>
                </a14:m>
                <a:r>
                  <a:rPr kumimoji="1" lang="ja-JP" altLang="en-US" sz="1600" dirty="0"/>
                  <a:t>のみスケール増大</a:t>
                </a:r>
              </a:p>
            </p:txBody>
          </p:sp>
        </mc:Choice>
        <mc:Fallback xmlns="">
          <p:sp>
            <p:nvSpPr>
              <p:cNvPr id="25" name="テキスト ボックス 24">
                <a:extLst>
                  <a:ext uri="{FF2B5EF4-FFF2-40B4-BE49-F238E27FC236}">
                    <a16:creationId xmlns:a16="http://schemas.microsoft.com/office/drawing/2014/main" id="{EBC86665-68B8-44F0-ABE9-65625CC96B60}"/>
                  </a:ext>
                </a:extLst>
              </p:cNvPr>
              <p:cNvSpPr txBox="1">
                <a:spLocks noRot="1" noChangeAspect="1" noMove="1" noResize="1" noEditPoints="1" noAdjustHandles="1" noChangeArrowheads="1" noChangeShapeType="1" noTextEdit="1"/>
              </p:cNvSpPr>
              <p:nvPr/>
            </p:nvSpPr>
            <p:spPr>
              <a:xfrm>
                <a:off x="5890676" y="2045198"/>
                <a:ext cx="3249929" cy="338554"/>
              </a:xfrm>
              <a:prstGeom prst="rect">
                <a:avLst/>
              </a:prstGeom>
              <a:blipFill>
                <a:blip r:embed="rId3"/>
                <a:stretch>
                  <a:fillRect l="-750" t="-5357" b="-2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8FE1DA27-32C6-89CA-EE85-DCA65352250D}"/>
                  </a:ext>
                </a:extLst>
              </p:cNvPr>
              <p:cNvSpPr txBox="1"/>
              <p:nvPr/>
            </p:nvSpPr>
            <p:spPr>
              <a:xfrm>
                <a:off x="8946951" y="2045229"/>
                <a:ext cx="3340992"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𝑓</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e>
                      </m:d>
                      <m:r>
                        <a:rPr lang="en-US" altLang="ja-JP" sz="1400" b="0" i="1" smtClean="0">
                          <a:latin typeface="Cambria Math" panose="02040503050406030204" pitchFamily="18" charset="0"/>
                        </a:rPr>
                        <m:t>=</m:t>
                      </m:r>
                      <m:r>
                        <a:rPr lang="en-US" altLang="ja-JP" sz="1400" i="1">
                          <a:latin typeface="Cambria Math" panose="02040503050406030204" pitchFamily="18" charset="0"/>
                          <a:ea typeface="Cambria Math" panose="02040503050406030204" pitchFamily="18" charset="0"/>
                        </a:rPr>
                        <m:t>𝐹</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r>
                            <a:rPr lang="en-US" altLang="ja-JP" sz="1400" b="1" i="1">
                              <a:latin typeface="Cambria Math" panose="02040503050406030204" pitchFamily="18" charset="0"/>
                              <a:ea typeface="Cambria Math" panose="02040503050406030204" pitchFamily="18" charset="0"/>
                            </a:rPr>
                            <m:t>;</m:t>
                          </m:r>
                          <m:sSup>
                            <m:sSupPr>
                              <m:ctrlPr>
                                <a:rPr lang="en-US" altLang="ja-JP" sz="1400" i="1">
                                  <a:latin typeface="Cambria Math" panose="02040503050406030204" pitchFamily="18" charset="0"/>
                                  <a:ea typeface="Cambria Math" panose="02040503050406030204" pitchFamily="18" charset="0"/>
                                </a:rPr>
                              </m:ctrlPr>
                            </m:sSupPr>
                            <m:e>
                              <m:r>
                                <a:rPr lang="en-US" altLang="ja-JP" sz="1400" i="1">
                                  <a:latin typeface="Cambria Math" panose="02040503050406030204" pitchFamily="18" charset="0"/>
                                  <a:ea typeface="Cambria Math" panose="02040503050406030204" pitchFamily="18" charset="0"/>
                                </a:rPr>
                                <m:t>𝑥</m:t>
                              </m:r>
                            </m:e>
                            <m:sup>
                              <m:r>
                                <a:rPr lang="en-US" altLang="ja-JP" sz="1400" i="1">
                                  <a:latin typeface="Cambria Math" panose="02040503050406030204" pitchFamily="18" charset="0"/>
                                  <a:ea typeface="Cambria Math" panose="02040503050406030204" pitchFamily="18" charset="0"/>
                                </a:rPr>
                                <m:t>2</m:t>
                              </m:r>
                            </m:sup>
                          </m:sSup>
                        </m:e>
                      </m:d>
                      <m:r>
                        <a:rPr lang="en-US" altLang="ja-JP" sz="1400" i="1">
                          <a:latin typeface="Cambria Math" panose="02040503050406030204" pitchFamily="18" charset="0"/>
                          <a:ea typeface="Cambria Math" panose="02040503050406030204" pitchFamily="18" charset="0"/>
                        </a:rPr>
                        <m:t>,</m:t>
                      </m:r>
                      <m:r>
                        <a:rPr lang="en-US" altLang="ja-JP" sz="1400" i="1">
                          <a:latin typeface="Cambria Math" panose="02040503050406030204" pitchFamily="18" charset="0"/>
                          <a:ea typeface="Cambria Math" panose="02040503050406030204" pitchFamily="18" charset="0"/>
                        </a:rPr>
                        <m:t>𝑔</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e>
                      </m:d>
                      <m:r>
                        <a:rPr lang="en-US" altLang="ja-JP" sz="1400" i="1">
                          <a:latin typeface="Cambria Math" panose="02040503050406030204" pitchFamily="18" charset="0"/>
                        </a:rPr>
                        <m:t>=</m:t>
                      </m:r>
                      <m:r>
                        <a:rPr lang="en-US" altLang="ja-JP" sz="1400" i="1" smtClean="0">
                          <a:solidFill>
                            <a:srgbClr val="FF0000"/>
                          </a:solidFill>
                          <a:latin typeface="Cambria Math" panose="02040503050406030204" pitchFamily="18" charset="0"/>
                        </a:rPr>
                        <m:t>𝛽</m:t>
                      </m:r>
                      <m:r>
                        <a:rPr lang="en-US" altLang="ja-JP" sz="1400" i="1">
                          <a:latin typeface="Cambria Math" panose="02040503050406030204" pitchFamily="18" charset="0"/>
                          <a:ea typeface="Cambria Math" panose="02040503050406030204" pitchFamily="18" charset="0"/>
                        </a:rPr>
                        <m:t>𝐹</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r>
                            <a:rPr lang="en-US" altLang="ja-JP" sz="1400" b="1" i="1">
                              <a:latin typeface="Cambria Math" panose="02040503050406030204" pitchFamily="18" charset="0"/>
                              <a:ea typeface="Cambria Math" panose="02040503050406030204" pitchFamily="18" charset="0"/>
                            </a:rPr>
                            <m:t>;</m:t>
                          </m:r>
                          <m:sSup>
                            <m:sSupPr>
                              <m:ctrlPr>
                                <a:rPr lang="en-US" altLang="ja-JP" sz="1400" i="1">
                                  <a:latin typeface="Cambria Math" panose="02040503050406030204" pitchFamily="18" charset="0"/>
                                  <a:ea typeface="Cambria Math" panose="02040503050406030204" pitchFamily="18" charset="0"/>
                                </a:rPr>
                              </m:ctrlPr>
                            </m:sSupPr>
                            <m:e>
                              <m:r>
                                <a:rPr lang="en-US" altLang="ja-JP" sz="1400" b="0" i="1" smtClean="0">
                                  <a:latin typeface="Cambria Math" panose="02040503050406030204" pitchFamily="18" charset="0"/>
                                  <a:ea typeface="Cambria Math" panose="02040503050406030204" pitchFamily="18" charset="0"/>
                                </a:rPr>
                                <m:t>(</m:t>
                              </m:r>
                              <m:r>
                                <a:rPr lang="en-US" altLang="ja-JP" sz="1400" i="1">
                                  <a:latin typeface="Cambria Math" panose="02040503050406030204" pitchFamily="18" charset="0"/>
                                  <a:ea typeface="Cambria Math" panose="02040503050406030204" pitchFamily="18" charset="0"/>
                                </a:rPr>
                                <m:t>𝑥</m:t>
                              </m:r>
                              <m:r>
                                <a:rPr lang="en-US" altLang="ja-JP" sz="1400" b="0" i="1" smtClean="0">
                                  <a:latin typeface="Cambria Math" panose="02040503050406030204" pitchFamily="18" charset="0"/>
                                  <a:ea typeface="Cambria Math" panose="02040503050406030204" pitchFamily="18" charset="0"/>
                                </a:rPr>
                                <m:t>−1)</m:t>
                              </m:r>
                            </m:e>
                            <m:sup>
                              <m:r>
                                <a:rPr lang="en-US" altLang="ja-JP" sz="1400" i="1">
                                  <a:latin typeface="Cambria Math" panose="02040503050406030204" pitchFamily="18" charset="0"/>
                                  <a:ea typeface="Cambria Math" panose="02040503050406030204" pitchFamily="18" charset="0"/>
                                </a:rPr>
                                <m:t>2</m:t>
                              </m:r>
                            </m:sup>
                          </m:sSup>
                        </m:e>
                      </m:d>
                    </m:oMath>
                  </m:oMathPara>
                </a14:m>
                <a:endParaRPr kumimoji="1" lang="ja-JP" altLang="en-US" sz="1400" dirty="0"/>
              </a:p>
            </p:txBody>
          </p:sp>
        </mc:Choice>
        <mc:Fallback xmlns="">
          <p:sp>
            <p:nvSpPr>
              <p:cNvPr id="4" name="テキスト ボックス 3">
                <a:extLst>
                  <a:ext uri="{FF2B5EF4-FFF2-40B4-BE49-F238E27FC236}">
                    <a16:creationId xmlns:a16="http://schemas.microsoft.com/office/drawing/2014/main" id="{8FE1DA27-32C6-89CA-EE85-DCA65352250D}"/>
                  </a:ext>
                </a:extLst>
              </p:cNvPr>
              <p:cNvSpPr txBox="1">
                <a:spLocks noRot="1" noChangeAspect="1" noMove="1" noResize="1" noEditPoints="1" noAdjustHandles="1" noChangeArrowheads="1" noChangeShapeType="1" noTextEdit="1"/>
              </p:cNvSpPr>
              <p:nvPr/>
            </p:nvSpPr>
            <p:spPr>
              <a:xfrm>
                <a:off x="8946951" y="2045229"/>
                <a:ext cx="3340992" cy="307777"/>
              </a:xfrm>
              <a:prstGeom prst="rect">
                <a:avLst/>
              </a:prstGeom>
              <a:blipFill>
                <a:blip r:embed="rId4"/>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FF8378E3-52D2-E4F1-FC2C-16FD59FCAA93}"/>
                  </a:ext>
                </a:extLst>
              </p:cNvPr>
              <p:cNvSpPr txBox="1"/>
              <p:nvPr/>
            </p:nvSpPr>
            <p:spPr>
              <a:xfrm>
                <a:off x="8985051" y="2375268"/>
                <a:ext cx="3268286"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𝑓</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e>
                      </m:d>
                      <m:r>
                        <a:rPr lang="en-US" altLang="ja-JP" sz="1400" b="0" i="1" smtClean="0">
                          <a:latin typeface="Cambria Math" panose="02040503050406030204" pitchFamily="18" charset="0"/>
                        </a:rPr>
                        <m:t>=</m:t>
                      </m:r>
                      <m:r>
                        <a:rPr lang="en-US" altLang="ja-JP" sz="1400" i="1" smtClean="0">
                          <a:solidFill>
                            <a:srgbClr val="FF0000"/>
                          </a:solidFill>
                          <a:latin typeface="Cambria Math" panose="02040503050406030204" pitchFamily="18" charset="0"/>
                        </a:rPr>
                        <m:t>𝛽</m:t>
                      </m:r>
                      <m:r>
                        <a:rPr lang="en-US" altLang="ja-JP" sz="1400" i="1">
                          <a:latin typeface="Cambria Math" panose="02040503050406030204" pitchFamily="18" charset="0"/>
                          <a:ea typeface="Cambria Math" panose="02040503050406030204" pitchFamily="18" charset="0"/>
                        </a:rPr>
                        <m:t>𝐹</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r>
                            <a:rPr lang="en-US" altLang="ja-JP" sz="1400" b="1" i="1">
                              <a:latin typeface="Cambria Math" panose="02040503050406030204" pitchFamily="18" charset="0"/>
                              <a:ea typeface="Cambria Math" panose="02040503050406030204" pitchFamily="18" charset="0"/>
                            </a:rPr>
                            <m:t>;</m:t>
                          </m:r>
                          <m:sSup>
                            <m:sSupPr>
                              <m:ctrlPr>
                                <a:rPr lang="en-US" altLang="ja-JP" sz="1400" i="1">
                                  <a:latin typeface="Cambria Math" panose="02040503050406030204" pitchFamily="18" charset="0"/>
                                  <a:ea typeface="Cambria Math" panose="02040503050406030204" pitchFamily="18" charset="0"/>
                                </a:rPr>
                              </m:ctrlPr>
                            </m:sSupPr>
                            <m:e>
                              <m:r>
                                <a:rPr lang="en-US" altLang="ja-JP" sz="1400" i="1">
                                  <a:latin typeface="Cambria Math" panose="02040503050406030204" pitchFamily="18" charset="0"/>
                                  <a:ea typeface="Cambria Math" panose="02040503050406030204" pitchFamily="18" charset="0"/>
                                </a:rPr>
                                <m:t>𝑥</m:t>
                              </m:r>
                            </m:e>
                            <m:sup>
                              <m:r>
                                <a:rPr lang="en-US" altLang="ja-JP" sz="1400" i="1">
                                  <a:latin typeface="Cambria Math" panose="02040503050406030204" pitchFamily="18" charset="0"/>
                                  <a:ea typeface="Cambria Math" panose="02040503050406030204" pitchFamily="18" charset="0"/>
                                </a:rPr>
                                <m:t>2</m:t>
                              </m:r>
                            </m:sup>
                          </m:sSup>
                        </m:e>
                      </m:d>
                      <m:r>
                        <a:rPr lang="en-US" altLang="ja-JP" sz="1400" i="1">
                          <a:latin typeface="Cambria Math" panose="02040503050406030204" pitchFamily="18" charset="0"/>
                          <a:ea typeface="Cambria Math" panose="02040503050406030204" pitchFamily="18" charset="0"/>
                        </a:rPr>
                        <m:t>,</m:t>
                      </m:r>
                      <m:r>
                        <a:rPr lang="en-US" altLang="ja-JP" sz="1400" i="1">
                          <a:latin typeface="Cambria Math" panose="02040503050406030204" pitchFamily="18" charset="0"/>
                          <a:ea typeface="Cambria Math" panose="02040503050406030204" pitchFamily="18" charset="0"/>
                        </a:rPr>
                        <m:t>𝑔</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e>
                      </m:d>
                      <m:r>
                        <a:rPr lang="en-US" altLang="ja-JP" sz="1400" i="1">
                          <a:latin typeface="Cambria Math" panose="02040503050406030204" pitchFamily="18" charset="0"/>
                        </a:rPr>
                        <m:t>=</m:t>
                      </m:r>
                      <m:r>
                        <a:rPr lang="en-US" altLang="ja-JP" sz="1400" i="1">
                          <a:latin typeface="Cambria Math" panose="02040503050406030204" pitchFamily="18" charset="0"/>
                          <a:ea typeface="Cambria Math" panose="02040503050406030204" pitchFamily="18" charset="0"/>
                        </a:rPr>
                        <m:t>𝐹</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r>
                            <a:rPr lang="en-US" altLang="ja-JP" sz="1400" b="1" i="1">
                              <a:latin typeface="Cambria Math" panose="02040503050406030204" pitchFamily="18" charset="0"/>
                              <a:ea typeface="Cambria Math" panose="02040503050406030204" pitchFamily="18" charset="0"/>
                            </a:rPr>
                            <m:t>;</m:t>
                          </m:r>
                          <m:sSup>
                            <m:sSupPr>
                              <m:ctrlPr>
                                <a:rPr lang="en-US" altLang="ja-JP" sz="1400" i="1">
                                  <a:latin typeface="Cambria Math" panose="02040503050406030204" pitchFamily="18" charset="0"/>
                                  <a:ea typeface="Cambria Math" panose="02040503050406030204" pitchFamily="18" charset="0"/>
                                </a:rPr>
                              </m:ctrlPr>
                            </m:sSupPr>
                            <m:e>
                              <m:r>
                                <a:rPr lang="en-US" altLang="ja-JP" sz="1400" i="1">
                                  <a:latin typeface="Cambria Math" panose="02040503050406030204" pitchFamily="18" charset="0"/>
                                  <a:ea typeface="Cambria Math" panose="02040503050406030204" pitchFamily="18" charset="0"/>
                                </a:rPr>
                                <m:t>(</m:t>
                              </m:r>
                              <m:r>
                                <a:rPr lang="en-US" altLang="ja-JP" sz="1400" i="1">
                                  <a:latin typeface="Cambria Math" panose="02040503050406030204" pitchFamily="18" charset="0"/>
                                  <a:ea typeface="Cambria Math" panose="02040503050406030204" pitchFamily="18" charset="0"/>
                                </a:rPr>
                                <m:t>𝑥</m:t>
                              </m:r>
                              <m:r>
                                <a:rPr lang="en-US" altLang="ja-JP" sz="1400" i="1">
                                  <a:latin typeface="Cambria Math" panose="02040503050406030204" pitchFamily="18" charset="0"/>
                                  <a:ea typeface="Cambria Math" panose="02040503050406030204" pitchFamily="18" charset="0"/>
                                </a:rPr>
                                <m:t>−1)</m:t>
                              </m:r>
                            </m:e>
                            <m:sup>
                              <m:r>
                                <a:rPr lang="en-US" altLang="ja-JP" sz="1400" i="1">
                                  <a:latin typeface="Cambria Math" panose="02040503050406030204" pitchFamily="18" charset="0"/>
                                  <a:ea typeface="Cambria Math" panose="02040503050406030204" pitchFamily="18" charset="0"/>
                                </a:rPr>
                                <m:t>2</m:t>
                              </m:r>
                            </m:sup>
                          </m:sSup>
                        </m:e>
                      </m:d>
                    </m:oMath>
                  </m:oMathPara>
                </a14:m>
                <a:endParaRPr kumimoji="1" lang="ja-JP" altLang="en-US" sz="1400" dirty="0"/>
              </a:p>
            </p:txBody>
          </p:sp>
        </mc:Choice>
        <mc:Fallback xmlns="">
          <p:sp>
            <p:nvSpPr>
              <p:cNvPr id="8" name="テキスト ボックス 7">
                <a:extLst>
                  <a:ext uri="{FF2B5EF4-FFF2-40B4-BE49-F238E27FC236}">
                    <a16:creationId xmlns:a16="http://schemas.microsoft.com/office/drawing/2014/main" id="{FF8378E3-52D2-E4F1-FC2C-16FD59FCAA93}"/>
                  </a:ext>
                </a:extLst>
              </p:cNvPr>
              <p:cNvSpPr txBox="1">
                <a:spLocks noRot="1" noChangeAspect="1" noMove="1" noResize="1" noEditPoints="1" noAdjustHandles="1" noChangeArrowheads="1" noChangeShapeType="1" noTextEdit="1"/>
              </p:cNvSpPr>
              <p:nvPr/>
            </p:nvSpPr>
            <p:spPr>
              <a:xfrm>
                <a:off x="8985051" y="2375268"/>
                <a:ext cx="3268286" cy="307777"/>
              </a:xfrm>
              <a:prstGeom prst="rect">
                <a:avLst/>
              </a:prstGeom>
              <a:blipFill>
                <a:blip r:embed="rId5"/>
                <a:stretch>
                  <a:fillRect b="-10000"/>
                </a:stretch>
              </a:blipFill>
            </p:spPr>
            <p:txBody>
              <a:bodyPr/>
              <a:lstStyle/>
              <a:p>
                <a:r>
                  <a:rPr lang="ja-JP" altLang="en-US">
                    <a:noFill/>
                  </a:rPr>
                  <a:t> </a:t>
                </a:r>
              </a:p>
            </p:txBody>
          </p:sp>
        </mc:Fallback>
      </mc:AlternateContent>
      <p:sp>
        <p:nvSpPr>
          <p:cNvPr id="11" name="テキスト ボックス 10">
            <a:extLst>
              <a:ext uri="{FF2B5EF4-FFF2-40B4-BE49-F238E27FC236}">
                <a16:creationId xmlns:a16="http://schemas.microsoft.com/office/drawing/2014/main" id="{9F986A31-8F2D-E734-8986-CCD28413637D}"/>
              </a:ext>
            </a:extLst>
          </p:cNvPr>
          <p:cNvSpPr txBox="1"/>
          <p:nvPr/>
        </p:nvSpPr>
        <p:spPr>
          <a:xfrm>
            <a:off x="5843848" y="6309189"/>
            <a:ext cx="3946200" cy="307777"/>
          </a:xfrm>
          <a:prstGeom prst="rect">
            <a:avLst/>
          </a:prstGeom>
          <a:noFill/>
        </p:spPr>
        <p:txBody>
          <a:bodyPr wrap="square" rtlCol="0">
            <a:spAutoFit/>
          </a:bodyPr>
          <a:lstStyle/>
          <a:p>
            <a:pPr algn="ctr"/>
            <a:r>
              <a:rPr kumimoji="1" lang="en-US" altLang="ja-JP" sz="1400" b="0" dirty="0">
                <a:latin typeface="Cambria Math" panose="02040503050406030204" pitchFamily="18" charset="0"/>
              </a:rPr>
              <a:t>※</a:t>
            </a:r>
            <a:r>
              <a:rPr kumimoji="1" lang="ja-JP" altLang="en-US" sz="1400" b="0" i="1" dirty="0">
                <a:latin typeface="Cambria Math" panose="02040503050406030204" pitchFamily="18" charset="0"/>
              </a:rPr>
              <a:t>プロットが無いのは実行可能解を得られなかった</a:t>
            </a:r>
            <a:endParaRPr kumimoji="1" lang="en-US" altLang="ja-JP" sz="1400" b="0" i="1" dirty="0">
              <a:latin typeface="Cambria Math" panose="02040503050406030204" pitchFamily="18" charset="0"/>
            </a:endParaRPr>
          </a:p>
        </p:txBody>
      </p:sp>
      <p:pic>
        <p:nvPicPr>
          <p:cNvPr id="13" name="図 12">
            <a:extLst>
              <a:ext uri="{FF2B5EF4-FFF2-40B4-BE49-F238E27FC236}">
                <a16:creationId xmlns:a16="http://schemas.microsoft.com/office/drawing/2014/main" id="{BE5C43B1-8D54-F69F-1D44-6D999B5B4725}"/>
              </a:ext>
            </a:extLst>
          </p:cNvPr>
          <p:cNvPicPr>
            <a:picLocks noChangeAspect="1"/>
          </p:cNvPicPr>
          <p:nvPr/>
        </p:nvPicPr>
        <p:blipFill>
          <a:blip r:embed="rId6"/>
          <a:stretch>
            <a:fillRect/>
          </a:stretch>
        </p:blipFill>
        <p:spPr>
          <a:xfrm>
            <a:off x="5856418" y="2988293"/>
            <a:ext cx="5818909" cy="1691640"/>
          </a:xfrm>
          <a:prstGeom prst="rect">
            <a:avLst/>
          </a:prstGeom>
        </p:spPr>
      </p:pic>
      <p:pic>
        <p:nvPicPr>
          <p:cNvPr id="15" name="図 14">
            <a:extLst>
              <a:ext uri="{FF2B5EF4-FFF2-40B4-BE49-F238E27FC236}">
                <a16:creationId xmlns:a16="http://schemas.microsoft.com/office/drawing/2014/main" id="{EE07BF8A-A1B1-766D-569B-1DF5C7FA5E9A}"/>
              </a:ext>
            </a:extLst>
          </p:cNvPr>
          <p:cNvPicPr>
            <a:picLocks noChangeAspect="1"/>
          </p:cNvPicPr>
          <p:nvPr/>
        </p:nvPicPr>
        <p:blipFill>
          <a:blip r:embed="rId7"/>
          <a:stretch>
            <a:fillRect/>
          </a:stretch>
        </p:blipFill>
        <p:spPr>
          <a:xfrm>
            <a:off x="5843848" y="4460392"/>
            <a:ext cx="5852160" cy="1625138"/>
          </a:xfrm>
          <a:prstGeom prst="rect">
            <a:avLst/>
          </a:prstGeom>
        </p:spPr>
      </p:pic>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FD2E8700-0E04-E71F-1E06-626250A1A9A6}"/>
                  </a:ext>
                </a:extLst>
              </p:cNvPr>
              <p:cNvSpPr txBox="1"/>
              <p:nvPr/>
            </p:nvSpPr>
            <p:spPr>
              <a:xfrm>
                <a:off x="742738" y="2077796"/>
                <a:ext cx="4351088" cy="646331"/>
              </a:xfrm>
              <a:prstGeom prst="rect">
                <a:avLst/>
              </a:prstGeom>
              <a:noFill/>
            </p:spPr>
            <p:txBody>
              <a:bodyPr wrap="square" rtlCol="0">
                <a:spAutoFit/>
              </a:bodyPr>
              <a:lstStyle/>
              <a:p>
                <a:pPr algn="ctr"/>
                <a:r>
                  <a:rPr kumimoji="1" lang="ja-JP" altLang="en-US" i="1" dirty="0">
                    <a:latin typeface="Cambria Math" panose="02040503050406030204" pitchFamily="18" charset="0"/>
                  </a:rPr>
                  <a:t>正規化の</a:t>
                </a:r>
                <a:r>
                  <a:rPr kumimoji="1" lang="ja-JP" altLang="en-US" b="0" i="1" dirty="0">
                    <a:latin typeface="Cambria Math" panose="02040503050406030204" pitchFamily="18" charset="0"/>
                  </a:rPr>
                  <a:t>基準点</a:t>
                </a:r>
                <a14:m>
                  <m:oMath xmlns:m="http://schemas.openxmlformats.org/officeDocument/2006/math">
                    <m:sSub>
                      <m:sSubPr>
                        <m:ctrlPr>
                          <a:rPr kumimoji="1" lang="en-US" altLang="ja-JP" i="1">
                            <a:latin typeface="Cambria Math" panose="02040503050406030204" pitchFamily="18" charset="0"/>
                          </a:rPr>
                        </m:ctrlPr>
                      </m:sSubPr>
                      <m:e>
                        <m:r>
                          <a:rPr kumimoji="1" lang="en-US" altLang="ja-JP" b="1" i="1" smtClean="0">
                            <a:latin typeface="Cambria Math" panose="02040503050406030204" pitchFamily="18" charset="0"/>
                          </a:rPr>
                          <m:t>𝒛</m:t>
                        </m:r>
                      </m:e>
                      <m:sub>
                        <m:r>
                          <m:rPr>
                            <m:sty m:val="p"/>
                          </m:rPr>
                          <a:rPr kumimoji="1" lang="en-US" altLang="ja-JP">
                            <a:latin typeface="Cambria Math" panose="02040503050406030204" pitchFamily="18" charset="0"/>
                          </a:rPr>
                          <m:t>max</m:t>
                        </m:r>
                      </m:sub>
                    </m:sSub>
                    <m:r>
                      <a:rPr kumimoji="1" lang="en-US" altLang="ja-JP" b="0" i="1" smtClean="0">
                        <a:latin typeface="Cambria Math" panose="02040503050406030204" pitchFamily="18" charset="0"/>
                      </a:rPr>
                      <m:t>,</m:t>
                    </m:r>
                    <m:sSub>
                      <m:sSubPr>
                        <m:ctrlPr>
                          <a:rPr kumimoji="1" lang="en-US" altLang="ja-JP" i="1">
                            <a:latin typeface="Cambria Math" panose="02040503050406030204" pitchFamily="18" charset="0"/>
                          </a:rPr>
                        </m:ctrlPr>
                      </m:sSubPr>
                      <m:e>
                        <m:r>
                          <a:rPr kumimoji="1" lang="en-US" altLang="ja-JP" b="1" i="1">
                            <a:latin typeface="Cambria Math" panose="02040503050406030204" pitchFamily="18" charset="0"/>
                          </a:rPr>
                          <m:t>𝒛</m:t>
                        </m:r>
                      </m:e>
                      <m:sub>
                        <m:r>
                          <m:rPr>
                            <m:sty m:val="p"/>
                          </m:rPr>
                          <a:rPr kumimoji="1" lang="en-US" altLang="ja-JP">
                            <a:latin typeface="Cambria Math" panose="02040503050406030204" pitchFamily="18" charset="0"/>
                          </a:rPr>
                          <m:t>m</m:t>
                        </m:r>
                        <m:r>
                          <m:rPr>
                            <m:sty m:val="p"/>
                          </m:rPr>
                          <a:rPr kumimoji="1" lang="en-US" altLang="ja-JP" b="0" i="0" smtClean="0">
                            <a:latin typeface="Cambria Math" panose="02040503050406030204" pitchFamily="18" charset="0"/>
                          </a:rPr>
                          <m:t>in</m:t>
                        </m:r>
                      </m:sub>
                    </m:sSub>
                  </m:oMath>
                </a14:m>
                <a:r>
                  <a:rPr kumimoji="1" lang="ja-JP" altLang="en-US" b="0" i="1" dirty="0">
                    <a:latin typeface="Cambria Math" panose="02040503050406030204" pitchFamily="18" charset="0"/>
                  </a:rPr>
                  <a:t>の更新に着目</a:t>
                </a:r>
                <a:r>
                  <a:rPr kumimoji="1" lang="ja-JP" altLang="en-US" i="1" dirty="0">
                    <a:latin typeface="Cambria Math" panose="02040503050406030204" pitchFamily="18" charset="0"/>
                  </a:rPr>
                  <a:t>し、下記のルールで正規化を適用して探索する。</a:t>
                </a:r>
                <a:endParaRPr kumimoji="1" lang="en-US" altLang="ja-JP" i="1" dirty="0">
                  <a:latin typeface="Cambria Math" panose="02040503050406030204" pitchFamily="18" charset="0"/>
                </a:endParaRPr>
              </a:p>
            </p:txBody>
          </p:sp>
        </mc:Choice>
        <mc:Fallback xmlns="">
          <p:sp>
            <p:nvSpPr>
              <p:cNvPr id="16" name="テキスト ボックス 15">
                <a:extLst>
                  <a:ext uri="{FF2B5EF4-FFF2-40B4-BE49-F238E27FC236}">
                    <a16:creationId xmlns:a16="http://schemas.microsoft.com/office/drawing/2014/main" id="{FD2E8700-0E04-E71F-1E06-626250A1A9A6}"/>
                  </a:ext>
                </a:extLst>
              </p:cNvPr>
              <p:cNvSpPr txBox="1">
                <a:spLocks noRot="1" noChangeAspect="1" noMove="1" noResize="1" noEditPoints="1" noAdjustHandles="1" noChangeArrowheads="1" noChangeShapeType="1" noTextEdit="1"/>
              </p:cNvSpPr>
              <p:nvPr/>
            </p:nvSpPr>
            <p:spPr>
              <a:xfrm>
                <a:off x="742738" y="2077796"/>
                <a:ext cx="4351088" cy="646331"/>
              </a:xfrm>
              <a:prstGeom prst="rect">
                <a:avLst/>
              </a:prstGeom>
              <a:blipFill>
                <a:blip r:embed="rId8"/>
                <a:stretch>
                  <a:fillRect l="-1261" t="-5660" r="-980" b="-14151"/>
                </a:stretch>
              </a:blipFill>
            </p:spPr>
            <p:txBody>
              <a:bodyPr/>
              <a:lstStyle/>
              <a:p>
                <a:r>
                  <a:rPr lang="ja-JP" altLang="en-US">
                    <a:noFill/>
                  </a:rPr>
                  <a:t> </a:t>
                </a:r>
              </a:p>
            </p:txBody>
          </p:sp>
        </mc:Fallback>
      </mc:AlternateContent>
      <p:sp>
        <p:nvSpPr>
          <p:cNvPr id="19" name="テキスト ボックス 18">
            <a:extLst>
              <a:ext uri="{FF2B5EF4-FFF2-40B4-BE49-F238E27FC236}">
                <a16:creationId xmlns:a16="http://schemas.microsoft.com/office/drawing/2014/main" id="{677A2E3E-DA3D-4A8F-D21D-EA0E74E0EDB2}"/>
              </a:ext>
            </a:extLst>
          </p:cNvPr>
          <p:cNvSpPr txBox="1"/>
          <p:nvPr/>
        </p:nvSpPr>
        <p:spPr>
          <a:xfrm>
            <a:off x="293326" y="2951161"/>
            <a:ext cx="2221274" cy="338554"/>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i="1" dirty="0">
                <a:latin typeface="Cambria Math" panose="02040503050406030204" pitchFamily="18" charset="0"/>
              </a:rPr>
              <a:t>実行可能解を得る前</a:t>
            </a:r>
            <a:endParaRPr kumimoji="1" lang="en-US" altLang="ja-JP" sz="1600" i="1" dirty="0">
              <a:latin typeface="Cambria Math" panose="02040503050406030204" pitchFamily="18" charset="0"/>
            </a:endParaRPr>
          </a:p>
        </p:txBody>
      </p:sp>
      <p:sp>
        <p:nvSpPr>
          <p:cNvPr id="20" name="テキスト ボックス 19">
            <a:extLst>
              <a:ext uri="{FF2B5EF4-FFF2-40B4-BE49-F238E27FC236}">
                <a16:creationId xmlns:a16="http://schemas.microsoft.com/office/drawing/2014/main" id="{E30D5102-C45A-B379-6EAD-BDCD7131844F}"/>
              </a:ext>
            </a:extLst>
          </p:cNvPr>
          <p:cNvSpPr txBox="1"/>
          <p:nvPr/>
        </p:nvSpPr>
        <p:spPr>
          <a:xfrm>
            <a:off x="78787" y="5634329"/>
            <a:ext cx="5777631" cy="369332"/>
          </a:xfrm>
          <a:prstGeom prst="rect">
            <a:avLst/>
          </a:prstGeom>
          <a:noFill/>
        </p:spPr>
        <p:txBody>
          <a:bodyPr wrap="square" rtlCol="0">
            <a:spAutoFit/>
          </a:bodyPr>
          <a:lstStyle/>
          <a:p>
            <a:pPr algn="ctr"/>
            <a:r>
              <a:rPr kumimoji="1" lang="ja-JP" altLang="en-US" b="0" i="1" dirty="0">
                <a:solidFill>
                  <a:schemeClr val="accent1"/>
                </a:solidFill>
                <a:latin typeface="Cambria Math" panose="02040503050406030204" pitchFamily="18" charset="0"/>
              </a:rPr>
              <a:t>正規化の悪影響</a:t>
            </a:r>
            <a:r>
              <a:rPr kumimoji="1" lang="ja-JP" altLang="en-US" i="1" dirty="0">
                <a:solidFill>
                  <a:schemeClr val="accent1"/>
                </a:solidFill>
                <a:latin typeface="Cambria Math" panose="02040503050406030204" pitchFamily="18" charset="0"/>
              </a:rPr>
              <a:t>とスケール差の影響を同時に抑制する</a:t>
            </a:r>
            <a:endParaRPr kumimoji="1" lang="en-US" altLang="ja-JP" b="0" i="1" dirty="0">
              <a:solidFill>
                <a:schemeClr val="accent1"/>
              </a:solidFill>
              <a:latin typeface="Cambria Math" panose="02040503050406030204" pitchFamily="18" charset="0"/>
            </a:endParaRPr>
          </a:p>
        </p:txBody>
      </p:sp>
      <p:sp>
        <p:nvSpPr>
          <p:cNvPr id="24" name="テキスト ボックス 23">
            <a:extLst>
              <a:ext uri="{FF2B5EF4-FFF2-40B4-BE49-F238E27FC236}">
                <a16:creationId xmlns:a16="http://schemas.microsoft.com/office/drawing/2014/main" id="{EB6DA3D6-3859-4C34-8CCC-0706984702FD}"/>
              </a:ext>
            </a:extLst>
          </p:cNvPr>
          <p:cNvSpPr txBox="1"/>
          <p:nvPr/>
        </p:nvSpPr>
        <p:spPr>
          <a:xfrm>
            <a:off x="6490176" y="5875859"/>
            <a:ext cx="902811" cy="369332"/>
          </a:xfrm>
          <a:prstGeom prst="rect">
            <a:avLst/>
          </a:prstGeom>
          <a:solidFill>
            <a:schemeClr val="bg1"/>
          </a:solidFill>
        </p:spPr>
        <p:txBody>
          <a:bodyPr wrap="none" rtlCol="0">
            <a:spAutoFit/>
          </a:bodyPr>
          <a:lstStyle/>
          <a:p>
            <a:r>
              <a:rPr kumimoji="1" lang="en-US" altLang="ja-JP" dirty="0"/>
              <a:t>10</a:t>
            </a:r>
            <a:r>
              <a:rPr kumimoji="1" lang="ja-JP" altLang="en-US" dirty="0"/>
              <a:t>次元</a:t>
            </a:r>
          </a:p>
        </p:txBody>
      </p:sp>
      <p:sp>
        <p:nvSpPr>
          <p:cNvPr id="26" name="テキスト ボックス 25">
            <a:extLst>
              <a:ext uri="{FF2B5EF4-FFF2-40B4-BE49-F238E27FC236}">
                <a16:creationId xmlns:a16="http://schemas.microsoft.com/office/drawing/2014/main" id="{BD79754D-28E2-4909-B242-B6AF9C85F039}"/>
              </a:ext>
            </a:extLst>
          </p:cNvPr>
          <p:cNvSpPr txBox="1"/>
          <p:nvPr/>
        </p:nvSpPr>
        <p:spPr>
          <a:xfrm>
            <a:off x="8423751" y="5875859"/>
            <a:ext cx="1031051" cy="369332"/>
          </a:xfrm>
          <a:prstGeom prst="rect">
            <a:avLst/>
          </a:prstGeom>
          <a:solidFill>
            <a:schemeClr val="bg1"/>
          </a:solidFill>
        </p:spPr>
        <p:txBody>
          <a:bodyPr wrap="none" rtlCol="0">
            <a:spAutoFit/>
          </a:bodyPr>
          <a:lstStyle/>
          <a:p>
            <a:r>
              <a:rPr kumimoji="1" lang="en-US" altLang="ja-JP" dirty="0"/>
              <a:t>100</a:t>
            </a:r>
            <a:r>
              <a:rPr kumimoji="1" lang="ja-JP" altLang="en-US" dirty="0"/>
              <a:t>次元</a:t>
            </a:r>
          </a:p>
        </p:txBody>
      </p:sp>
      <p:sp>
        <p:nvSpPr>
          <p:cNvPr id="27" name="テキスト ボックス 26">
            <a:extLst>
              <a:ext uri="{FF2B5EF4-FFF2-40B4-BE49-F238E27FC236}">
                <a16:creationId xmlns:a16="http://schemas.microsoft.com/office/drawing/2014/main" id="{CFEAF4E9-BE81-4762-ACD2-18315AA7DB6B}"/>
              </a:ext>
            </a:extLst>
          </p:cNvPr>
          <p:cNvSpPr txBox="1"/>
          <p:nvPr/>
        </p:nvSpPr>
        <p:spPr>
          <a:xfrm>
            <a:off x="10317576" y="5875859"/>
            <a:ext cx="1031051" cy="369332"/>
          </a:xfrm>
          <a:prstGeom prst="rect">
            <a:avLst/>
          </a:prstGeom>
          <a:solidFill>
            <a:schemeClr val="bg1"/>
          </a:solidFill>
        </p:spPr>
        <p:txBody>
          <a:bodyPr wrap="none" rtlCol="0">
            <a:spAutoFit/>
          </a:bodyPr>
          <a:lstStyle/>
          <a:p>
            <a:r>
              <a:rPr kumimoji="1" lang="en-US" altLang="ja-JP" dirty="0"/>
              <a:t>300</a:t>
            </a:r>
            <a:r>
              <a:rPr kumimoji="1" lang="ja-JP" altLang="en-US" dirty="0"/>
              <a:t>次元</a:t>
            </a:r>
          </a:p>
        </p:txBody>
      </p:sp>
      <p:sp>
        <p:nvSpPr>
          <p:cNvPr id="28" name="テキスト ボックス 27">
            <a:extLst>
              <a:ext uri="{FF2B5EF4-FFF2-40B4-BE49-F238E27FC236}">
                <a16:creationId xmlns:a16="http://schemas.microsoft.com/office/drawing/2014/main" id="{B6D9D61E-07DF-4C9E-8B72-A6E1BACB032F}"/>
              </a:ext>
            </a:extLst>
          </p:cNvPr>
          <p:cNvSpPr txBox="1"/>
          <p:nvPr/>
        </p:nvSpPr>
        <p:spPr>
          <a:xfrm>
            <a:off x="6809007" y="2699826"/>
            <a:ext cx="4135217" cy="307777"/>
          </a:xfrm>
          <a:prstGeom prst="rect">
            <a:avLst/>
          </a:prstGeom>
          <a:solidFill>
            <a:schemeClr val="bg1"/>
          </a:solidFill>
        </p:spPr>
        <p:txBody>
          <a:bodyPr wrap="square" rtlCol="0">
            <a:spAutoFit/>
          </a:bodyPr>
          <a:lstStyle/>
          <a:p>
            <a:pPr algn="ctr"/>
            <a:r>
              <a:rPr kumimoji="1" lang="ja-JP" altLang="en-US" sz="1400" dirty="0">
                <a:solidFill>
                  <a:schemeClr val="accent1"/>
                </a:solidFill>
              </a:rPr>
              <a:t>〇正規化無</a:t>
            </a:r>
            <a:r>
              <a:rPr kumimoji="1" lang="ja-JP" altLang="en-US" sz="1400" dirty="0"/>
              <a:t>、</a:t>
            </a:r>
            <a:r>
              <a:rPr kumimoji="1" lang="ja-JP" altLang="en-US" sz="1400" dirty="0">
                <a:solidFill>
                  <a:schemeClr val="accent4"/>
                </a:solidFill>
              </a:rPr>
              <a:t>□正規化有</a:t>
            </a:r>
            <a:r>
              <a:rPr kumimoji="1" lang="en-US" altLang="ja-JP" sz="1200" dirty="0">
                <a:solidFill>
                  <a:schemeClr val="accent4"/>
                </a:solidFill>
              </a:rPr>
              <a:t>(</a:t>
            </a:r>
            <a:r>
              <a:rPr kumimoji="1" lang="ja-JP" altLang="en-US" sz="1200" dirty="0">
                <a:solidFill>
                  <a:schemeClr val="accent4"/>
                </a:solidFill>
              </a:rPr>
              <a:t>基準点固定</a:t>
            </a:r>
            <a:r>
              <a:rPr kumimoji="1" lang="en-US" altLang="ja-JP" sz="1200" dirty="0">
                <a:solidFill>
                  <a:schemeClr val="accent4"/>
                </a:solidFill>
              </a:rPr>
              <a:t>)</a:t>
            </a:r>
            <a:r>
              <a:rPr kumimoji="1" lang="ja-JP" altLang="en-US" sz="1400" dirty="0"/>
              <a:t>、</a:t>
            </a:r>
            <a:r>
              <a:rPr kumimoji="1" lang="ja-JP" altLang="en-US" sz="1400" dirty="0">
                <a:solidFill>
                  <a:schemeClr val="accent3"/>
                </a:solidFill>
              </a:rPr>
              <a:t>▽提案手法</a:t>
            </a:r>
          </a:p>
        </p:txBody>
      </p:sp>
      <p:cxnSp>
        <p:nvCxnSpPr>
          <p:cNvPr id="30" name="直線コネクタ 29">
            <a:extLst>
              <a:ext uri="{FF2B5EF4-FFF2-40B4-BE49-F238E27FC236}">
                <a16:creationId xmlns:a16="http://schemas.microsoft.com/office/drawing/2014/main" id="{B14CBB8B-226D-462F-9B8E-8F918BBBA502}"/>
              </a:ext>
            </a:extLst>
          </p:cNvPr>
          <p:cNvCxnSpPr>
            <a:cxnSpLocks/>
          </p:cNvCxnSpPr>
          <p:nvPr/>
        </p:nvCxnSpPr>
        <p:spPr>
          <a:xfrm>
            <a:off x="248565" y="1952722"/>
            <a:ext cx="5454981"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2081FF5C-1CDA-40B9-B8BC-5A0FC685A6E2}"/>
              </a:ext>
            </a:extLst>
          </p:cNvPr>
          <p:cNvCxnSpPr>
            <a:cxnSpLocks/>
          </p:cNvCxnSpPr>
          <p:nvPr/>
        </p:nvCxnSpPr>
        <p:spPr>
          <a:xfrm>
            <a:off x="6018137" y="1952722"/>
            <a:ext cx="573496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6FF6FB85-F774-4EC9-B52F-C42C9BBCF48B}"/>
                  </a:ext>
                </a:extLst>
              </p:cNvPr>
              <p:cNvSpPr txBox="1"/>
              <p:nvPr/>
            </p:nvSpPr>
            <p:spPr>
              <a:xfrm>
                <a:off x="7114971" y="1575388"/>
                <a:ext cx="3541293" cy="369332"/>
              </a:xfrm>
              <a:prstGeom prst="rect">
                <a:avLst/>
              </a:prstGeom>
              <a:noFill/>
            </p:spPr>
            <p:txBody>
              <a:bodyPr wrap="square" rtlCol="0">
                <a:spAutoFit/>
              </a:bodyPr>
              <a:lstStyle/>
              <a:p>
                <a:pPr algn="ctr"/>
                <a14:m>
                  <m:oMath xmlns:m="http://schemas.openxmlformats.org/officeDocument/2006/math">
                    <m:r>
                      <a:rPr lang="ja-JP" altLang="en-US" sz="1800" b="0" i="1" smtClean="0">
                        <a:latin typeface="Cambria Math" panose="02040503050406030204" pitchFamily="18" charset="0"/>
                      </a:rPr>
                      <m:t>探索性能</m:t>
                    </m:r>
                    <m:r>
                      <a:rPr lang="ja-JP" altLang="en-US" i="1">
                        <a:latin typeface="Cambria Math" panose="02040503050406030204" pitchFamily="18" charset="0"/>
                      </a:rPr>
                      <m:t>の</m:t>
                    </m:r>
                  </m:oMath>
                </a14:m>
                <a:r>
                  <a:rPr lang="ja-JP" altLang="en-US" dirty="0"/>
                  <a:t>数値実験的検証</a:t>
                </a:r>
              </a:p>
            </p:txBody>
          </p:sp>
        </mc:Choice>
        <mc:Fallback xmlns="">
          <p:sp>
            <p:nvSpPr>
              <p:cNvPr id="33" name="テキスト ボックス 32">
                <a:extLst>
                  <a:ext uri="{FF2B5EF4-FFF2-40B4-BE49-F238E27FC236}">
                    <a16:creationId xmlns:a16="http://schemas.microsoft.com/office/drawing/2014/main" id="{6FF6FB85-F774-4EC9-B52F-C42C9BBCF48B}"/>
                  </a:ext>
                </a:extLst>
              </p:cNvPr>
              <p:cNvSpPr txBox="1">
                <a:spLocks noRot="1" noChangeAspect="1" noMove="1" noResize="1" noEditPoints="1" noAdjustHandles="1" noChangeArrowheads="1" noChangeShapeType="1" noTextEdit="1"/>
              </p:cNvSpPr>
              <p:nvPr/>
            </p:nvSpPr>
            <p:spPr>
              <a:xfrm>
                <a:off x="7114971" y="1575388"/>
                <a:ext cx="3541293" cy="369332"/>
              </a:xfrm>
              <a:prstGeom prst="rect">
                <a:avLst/>
              </a:prstGeom>
              <a:blipFill>
                <a:blip r:embed="rId9"/>
                <a:stretch>
                  <a:fillRect t="-8197" b="-24590"/>
                </a:stretch>
              </a:blipFill>
            </p:spPr>
            <p:txBody>
              <a:bodyPr/>
              <a:lstStyle/>
              <a:p>
                <a:r>
                  <a:rPr lang="ja-JP" altLang="en-US">
                    <a:noFill/>
                  </a:rPr>
                  <a:t> </a:t>
                </a:r>
              </a:p>
            </p:txBody>
          </p:sp>
        </mc:Fallback>
      </mc:AlternateContent>
      <p:sp>
        <p:nvSpPr>
          <p:cNvPr id="34" name="テキスト ボックス 33">
            <a:extLst>
              <a:ext uri="{FF2B5EF4-FFF2-40B4-BE49-F238E27FC236}">
                <a16:creationId xmlns:a16="http://schemas.microsoft.com/office/drawing/2014/main" id="{94B146AE-DEA1-49BF-BA7E-7CAF07ACFB3D}"/>
              </a:ext>
            </a:extLst>
          </p:cNvPr>
          <p:cNvSpPr txBox="1"/>
          <p:nvPr/>
        </p:nvSpPr>
        <p:spPr>
          <a:xfrm>
            <a:off x="731645" y="1575388"/>
            <a:ext cx="4512752" cy="369332"/>
          </a:xfrm>
          <a:prstGeom prst="rect">
            <a:avLst/>
          </a:prstGeom>
          <a:noFill/>
        </p:spPr>
        <p:txBody>
          <a:bodyPr wrap="square" rtlCol="0">
            <a:spAutoFit/>
          </a:bodyPr>
          <a:lstStyle/>
          <a:p>
            <a:pPr algn="ctr"/>
            <a:r>
              <a:rPr lang="ja-JP" altLang="en-US" dirty="0"/>
              <a:t>提案の正規化法</a:t>
            </a:r>
            <a:endParaRPr kumimoji="1" lang="ja-JP" altLang="en-US" dirty="0"/>
          </a:p>
        </p:txBody>
      </p:sp>
      <p:sp>
        <p:nvSpPr>
          <p:cNvPr id="35" name="テキスト ボックス 34">
            <a:extLst>
              <a:ext uri="{FF2B5EF4-FFF2-40B4-BE49-F238E27FC236}">
                <a16:creationId xmlns:a16="http://schemas.microsoft.com/office/drawing/2014/main" id="{7B4578A7-C883-4674-811D-614025B69A73}"/>
              </a:ext>
            </a:extLst>
          </p:cNvPr>
          <p:cNvSpPr txBox="1"/>
          <p:nvPr/>
        </p:nvSpPr>
        <p:spPr>
          <a:xfrm>
            <a:off x="3026121" y="2951161"/>
            <a:ext cx="2539343" cy="338554"/>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i="1" dirty="0">
                <a:latin typeface="Cambria Math" panose="02040503050406030204" pitchFamily="18" charset="0"/>
              </a:rPr>
              <a:t>実行可能解を得た後</a:t>
            </a:r>
            <a:endParaRPr kumimoji="1" lang="en-US" altLang="ja-JP" sz="1600" b="0" i="1" dirty="0">
              <a:latin typeface="Cambria Math" panose="02040503050406030204" pitchFamily="18" charset="0"/>
            </a:endParaRPr>
          </a:p>
        </p:txBody>
      </p:sp>
      <p:sp>
        <p:nvSpPr>
          <p:cNvPr id="36" name="テキスト ボックス 35">
            <a:extLst>
              <a:ext uri="{FF2B5EF4-FFF2-40B4-BE49-F238E27FC236}">
                <a16:creationId xmlns:a16="http://schemas.microsoft.com/office/drawing/2014/main" id="{194B67CB-A71D-4FCC-B35A-5B327E42959D}"/>
              </a:ext>
            </a:extLst>
          </p:cNvPr>
          <p:cNvSpPr txBox="1"/>
          <p:nvPr/>
        </p:nvSpPr>
        <p:spPr>
          <a:xfrm>
            <a:off x="163900" y="4887115"/>
            <a:ext cx="2992389" cy="553998"/>
          </a:xfrm>
          <a:prstGeom prst="rect">
            <a:avLst/>
          </a:prstGeom>
          <a:noFill/>
        </p:spPr>
        <p:txBody>
          <a:bodyPr wrap="square" rtlCol="0">
            <a:spAutoFit/>
          </a:bodyPr>
          <a:lstStyle/>
          <a:p>
            <a:pPr algn="ctr"/>
            <a:r>
              <a:rPr kumimoji="1" lang="ja-JP" altLang="en-US" sz="1600" i="1" dirty="0">
                <a:latin typeface="Cambria Math" panose="02040503050406030204" pitchFamily="18" charset="0"/>
              </a:rPr>
              <a:t>各世代の個体群を基準点に反映</a:t>
            </a:r>
            <a:r>
              <a:rPr kumimoji="1" lang="ja-JP" altLang="en-US" sz="1400" i="1" dirty="0">
                <a:latin typeface="Cambria Math" panose="02040503050406030204" pitchFamily="18" charset="0"/>
              </a:rPr>
              <a:t>（スケール差に適応させる）</a:t>
            </a:r>
            <a:endParaRPr kumimoji="1" lang="en-US" altLang="ja-JP" sz="1400" i="1" dirty="0">
              <a:latin typeface="Cambria Math" panose="02040503050406030204" pitchFamily="18" charset="0"/>
            </a:endParaRPr>
          </a:p>
        </p:txBody>
      </p:sp>
      <p:sp>
        <p:nvSpPr>
          <p:cNvPr id="38" name="テキスト ボックス 37">
            <a:extLst>
              <a:ext uri="{FF2B5EF4-FFF2-40B4-BE49-F238E27FC236}">
                <a16:creationId xmlns:a16="http://schemas.microsoft.com/office/drawing/2014/main" id="{B947A77E-C72A-46D3-8D17-67D580DC3FA0}"/>
              </a:ext>
            </a:extLst>
          </p:cNvPr>
          <p:cNvSpPr txBox="1"/>
          <p:nvPr/>
        </p:nvSpPr>
        <p:spPr>
          <a:xfrm>
            <a:off x="3245721" y="4887115"/>
            <a:ext cx="2005943" cy="553998"/>
          </a:xfrm>
          <a:prstGeom prst="rect">
            <a:avLst/>
          </a:prstGeom>
          <a:noFill/>
        </p:spPr>
        <p:txBody>
          <a:bodyPr wrap="square" rtlCol="0">
            <a:spAutoFit/>
          </a:bodyPr>
          <a:lstStyle/>
          <a:p>
            <a:pPr algn="ctr"/>
            <a:r>
              <a:rPr kumimoji="1" lang="ja-JP" altLang="en-US" sz="1600" i="1" dirty="0">
                <a:latin typeface="Cambria Math" panose="02040503050406030204" pitchFamily="18" charset="0"/>
              </a:rPr>
              <a:t>暫定の基準点を固定</a:t>
            </a:r>
            <a:endParaRPr kumimoji="1" lang="en-US" altLang="ja-JP" sz="1600" i="1" dirty="0">
              <a:latin typeface="Cambria Math" panose="02040503050406030204" pitchFamily="18" charset="0"/>
            </a:endParaRPr>
          </a:p>
          <a:p>
            <a:pPr algn="ctr"/>
            <a:r>
              <a:rPr kumimoji="1" lang="ja-JP" altLang="en-US" sz="1400" b="0" i="1" dirty="0">
                <a:latin typeface="Cambria Math" panose="02040503050406030204" pitchFamily="18" charset="0"/>
              </a:rPr>
              <a:t>（スケール差に適応済）</a:t>
            </a:r>
            <a:endParaRPr kumimoji="1" lang="en-US" altLang="ja-JP" sz="1600" b="0" i="1" dirty="0">
              <a:latin typeface="Cambria Math" panose="02040503050406030204" pitchFamily="18" charset="0"/>
            </a:endParaRPr>
          </a:p>
        </p:txBody>
      </p:sp>
      <p:pic>
        <p:nvPicPr>
          <p:cNvPr id="6" name="図 5">
            <a:extLst>
              <a:ext uri="{FF2B5EF4-FFF2-40B4-BE49-F238E27FC236}">
                <a16:creationId xmlns:a16="http://schemas.microsoft.com/office/drawing/2014/main" id="{67DBAA8A-D61A-40F7-B335-F0FB07019A93}"/>
              </a:ext>
            </a:extLst>
          </p:cNvPr>
          <p:cNvPicPr>
            <a:picLocks noChangeAspect="1"/>
          </p:cNvPicPr>
          <p:nvPr/>
        </p:nvPicPr>
        <p:blipFill>
          <a:blip r:embed="rId10"/>
          <a:stretch>
            <a:fillRect/>
          </a:stretch>
        </p:blipFill>
        <p:spPr>
          <a:xfrm>
            <a:off x="675150" y="3321641"/>
            <a:ext cx="1832351" cy="1520319"/>
          </a:xfrm>
          <a:prstGeom prst="rect">
            <a:avLst/>
          </a:prstGeom>
        </p:spPr>
      </p:pic>
      <p:pic>
        <p:nvPicPr>
          <p:cNvPr id="9" name="図 8">
            <a:extLst>
              <a:ext uri="{FF2B5EF4-FFF2-40B4-BE49-F238E27FC236}">
                <a16:creationId xmlns:a16="http://schemas.microsoft.com/office/drawing/2014/main" id="{965C5C08-9AD7-4E12-96C4-03F08879FD6C}"/>
              </a:ext>
            </a:extLst>
          </p:cNvPr>
          <p:cNvPicPr>
            <a:picLocks noChangeAspect="1"/>
          </p:cNvPicPr>
          <p:nvPr/>
        </p:nvPicPr>
        <p:blipFill rotWithShape="1">
          <a:blip r:embed="rId11"/>
          <a:srcRect t="1447"/>
          <a:stretch/>
        </p:blipFill>
        <p:spPr>
          <a:xfrm>
            <a:off x="3266131" y="3324018"/>
            <a:ext cx="1903895" cy="1520319"/>
          </a:xfrm>
          <a:prstGeom prst="rect">
            <a:avLst/>
          </a:prstGeom>
        </p:spPr>
      </p:pic>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08A09166-0D14-4546-8D7A-6F4C861611A1}"/>
                  </a:ext>
                </a:extLst>
              </p:cNvPr>
              <p:cNvSpPr txBox="1"/>
              <p:nvPr/>
            </p:nvSpPr>
            <p:spPr>
              <a:xfrm>
                <a:off x="1428781" y="4607421"/>
                <a:ext cx="350414"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𝑓</m:t>
                      </m:r>
                    </m:oMath>
                  </m:oMathPara>
                </a14:m>
                <a:endParaRPr kumimoji="1" lang="ja-JP" altLang="en-US" sz="1400" dirty="0"/>
              </a:p>
            </p:txBody>
          </p:sp>
        </mc:Choice>
        <mc:Fallback xmlns="">
          <p:sp>
            <p:nvSpPr>
              <p:cNvPr id="39" name="テキスト ボックス 38">
                <a:extLst>
                  <a:ext uri="{FF2B5EF4-FFF2-40B4-BE49-F238E27FC236}">
                    <a16:creationId xmlns:a16="http://schemas.microsoft.com/office/drawing/2014/main" id="{08A09166-0D14-4546-8D7A-6F4C861611A1}"/>
                  </a:ext>
                </a:extLst>
              </p:cNvPr>
              <p:cNvSpPr txBox="1">
                <a:spLocks noRot="1" noChangeAspect="1" noMove="1" noResize="1" noEditPoints="1" noAdjustHandles="1" noChangeArrowheads="1" noChangeShapeType="1" noTextEdit="1"/>
              </p:cNvSpPr>
              <p:nvPr/>
            </p:nvSpPr>
            <p:spPr>
              <a:xfrm>
                <a:off x="1428781" y="4607421"/>
                <a:ext cx="350414" cy="307777"/>
              </a:xfrm>
              <a:prstGeom prst="rect">
                <a:avLst/>
              </a:prstGeom>
              <a:blipFill>
                <a:blip r:embed="rId12"/>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1500C7FE-E63C-41D1-846F-C4D169122B20}"/>
                  </a:ext>
                </a:extLst>
              </p:cNvPr>
              <p:cNvSpPr txBox="1"/>
              <p:nvPr/>
            </p:nvSpPr>
            <p:spPr>
              <a:xfrm>
                <a:off x="4374653" y="4584445"/>
                <a:ext cx="350414"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𝑓</m:t>
                      </m:r>
                    </m:oMath>
                  </m:oMathPara>
                </a14:m>
                <a:endParaRPr kumimoji="1" lang="ja-JP" altLang="en-US" sz="1400" dirty="0"/>
              </a:p>
            </p:txBody>
          </p:sp>
        </mc:Choice>
        <mc:Fallback xmlns="">
          <p:sp>
            <p:nvSpPr>
              <p:cNvPr id="40" name="テキスト ボックス 39">
                <a:extLst>
                  <a:ext uri="{FF2B5EF4-FFF2-40B4-BE49-F238E27FC236}">
                    <a16:creationId xmlns:a16="http://schemas.microsoft.com/office/drawing/2014/main" id="{1500C7FE-E63C-41D1-846F-C4D169122B20}"/>
                  </a:ext>
                </a:extLst>
              </p:cNvPr>
              <p:cNvSpPr txBox="1">
                <a:spLocks noRot="1" noChangeAspect="1" noMove="1" noResize="1" noEditPoints="1" noAdjustHandles="1" noChangeArrowheads="1" noChangeShapeType="1" noTextEdit="1"/>
              </p:cNvSpPr>
              <p:nvPr/>
            </p:nvSpPr>
            <p:spPr>
              <a:xfrm>
                <a:off x="4374653" y="4584445"/>
                <a:ext cx="350414" cy="307777"/>
              </a:xfrm>
              <a:prstGeom prst="rect">
                <a:avLst/>
              </a:prstGeom>
              <a:blipFill>
                <a:blip r:embed="rId13"/>
                <a:stretch>
                  <a:fillRect b="-78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1C6482D8-AB6E-45E5-8F95-696715481189}"/>
                  </a:ext>
                </a:extLst>
              </p:cNvPr>
              <p:cNvSpPr txBox="1"/>
              <p:nvPr/>
            </p:nvSpPr>
            <p:spPr>
              <a:xfrm>
                <a:off x="3118139" y="3802126"/>
                <a:ext cx="350414"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𝑣</m:t>
                      </m:r>
                    </m:oMath>
                  </m:oMathPara>
                </a14:m>
                <a:endParaRPr kumimoji="1" lang="ja-JP" altLang="en-US" sz="1400" dirty="0"/>
              </a:p>
            </p:txBody>
          </p:sp>
        </mc:Choice>
        <mc:Fallback xmlns="">
          <p:sp>
            <p:nvSpPr>
              <p:cNvPr id="41" name="テキスト ボックス 40">
                <a:extLst>
                  <a:ext uri="{FF2B5EF4-FFF2-40B4-BE49-F238E27FC236}">
                    <a16:creationId xmlns:a16="http://schemas.microsoft.com/office/drawing/2014/main" id="{1C6482D8-AB6E-45E5-8F95-696715481189}"/>
                  </a:ext>
                </a:extLst>
              </p:cNvPr>
              <p:cNvSpPr txBox="1">
                <a:spLocks noRot="1" noChangeAspect="1" noMove="1" noResize="1" noEditPoints="1" noAdjustHandles="1" noChangeArrowheads="1" noChangeShapeType="1" noTextEdit="1"/>
              </p:cNvSpPr>
              <p:nvPr/>
            </p:nvSpPr>
            <p:spPr>
              <a:xfrm>
                <a:off x="3118139" y="3802126"/>
                <a:ext cx="350414" cy="307777"/>
              </a:xfrm>
              <a:prstGeom prst="rect">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FFFA0B6A-A02E-4A2B-BBB7-54DF80E535A2}"/>
                  </a:ext>
                </a:extLst>
              </p:cNvPr>
              <p:cNvSpPr txBox="1"/>
              <p:nvPr/>
            </p:nvSpPr>
            <p:spPr>
              <a:xfrm>
                <a:off x="425947" y="3802126"/>
                <a:ext cx="350414"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𝑣</m:t>
                      </m:r>
                    </m:oMath>
                  </m:oMathPara>
                </a14:m>
                <a:endParaRPr kumimoji="1" lang="ja-JP" altLang="en-US" sz="1400" dirty="0"/>
              </a:p>
            </p:txBody>
          </p:sp>
        </mc:Choice>
        <mc:Fallback xmlns="">
          <p:sp>
            <p:nvSpPr>
              <p:cNvPr id="42" name="テキスト ボックス 41">
                <a:extLst>
                  <a:ext uri="{FF2B5EF4-FFF2-40B4-BE49-F238E27FC236}">
                    <a16:creationId xmlns:a16="http://schemas.microsoft.com/office/drawing/2014/main" id="{FFFA0B6A-A02E-4A2B-BBB7-54DF80E535A2}"/>
                  </a:ext>
                </a:extLst>
              </p:cNvPr>
              <p:cNvSpPr txBox="1">
                <a:spLocks noRot="1" noChangeAspect="1" noMove="1" noResize="1" noEditPoints="1" noAdjustHandles="1" noChangeArrowheads="1" noChangeShapeType="1" noTextEdit="1"/>
              </p:cNvSpPr>
              <p:nvPr/>
            </p:nvSpPr>
            <p:spPr>
              <a:xfrm>
                <a:off x="425947" y="3802126"/>
                <a:ext cx="350414" cy="307777"/>
              </a:xfrm>
              <a:prstGeom prst="rect">
                <a:avLst/>
              </a:prstGeom>
              <a:blipFill>
                <a:blip r:embed="rId14"/>
                <a:stretch>
                  <a:fillRect/>
                </a:stretch>
              </a:blipFill>
            </p:spPr>
            <p:txBody>
              <a:bodyPr/>
              <a:lstStyle/>
              <a:p>
                <a:r>
                  <a:rPr lang="ja-JP" altLang="en-US">
                    <a:noFill/>
                  </a:rPr>
                  <a:t> </a:t>
                </a:r>
              </a:p>
            </p:txBody>
          </p:sp>
        </mc:Fallback>
      </mc:AlternateContent>
      <p:sp>
        <p:nvSpPr>
          <p:cNvPr id="43" name="テキスト ボックス 42">
            <a:extLst>
              <a:ext uri="{FF2B5EF4-FFF2-40B4-BE49-F238E27FC236}">
                <a16:creationId xmlns:a16="http://schemas.microsoft.com/office/drawing/2014/main" id="{4D3C54D6-AE0C-48E4-A38E-8D242560159F}"/>
              </a:ext>
            </a:extLst>
          </p:cNvPr>
          <p:cNvSpPr txBox="1"/>
          <p:nvPr/>
        </p:nvSpPr>
        <p:spPr>
          <a:xfrm>
            <a:off x="4569019" y="3664787"/>
            <a:ext cx="904876" cy="351354"/>
          </a:xfrm>
          <a:prstGeom prst="rect">
            <a:avLst/>
          </a:prstGeom>
          <a:solidFill>
            <a:schemeClr val="bg1"/>
          </a:solidFill>
        </p:spPr>
        <p:txBody>
          <a:bodyPr wrap="square" rtlCol="0">
            <a:spAutoFit/>
          </a:bodyPr>
          <a:lstStyle/>
          <a:p>
            <a:pPr algn="ctr"/>
            <a:endParaRPr kumimoji="1" lang="en-US" altLang="ja-JP" sz="1600" b="0" i="1" dirty="0">
              <a:latin typeface="Cambria Math" panose="02040503050406030204" pitchFamily="18" charset="0"/>
            </a:endParaRPr>
          </a:p>
        </p:txBody>
      </p:sp>
      <p:sp>
        <p:nvSpPr>
          <p:cNvPr id="44" name="テキスト ボックス 43">
            <a:extLst>
              <a:ext uri="{FF2B5EF4-FFF2-40B4-BE49-F238E27FC236}">
                <a16:creationId xmlns:a16="http://schemas.microsoft.com/office/drawing/2014/main" id="{E29A9E62-B8C9-4311-BABB-657430C5967B}"/>
              </a:ext>
            </a:extLst>
          </p:cNvPr>
          <p:cNvSpPr txBox="1"/>
          <p:nvPr/>
        </p:nvSpPr>
        <p:spPr>
          <a:xfrm>
            <a:off x="2123280" y="3568286"/>
            <a:ext cx="391320" cy="707848"/>
          </a:xfrm>
          <a:prstGeom prst="rect">
            <a:avLst/>
          </a:prstGeom>
          <a:solidFill>
            <a:schemeClr val="bg1"/>
          </a:solidFill>
        </p:spPr>
        <p:txBody>
          <a:bodyPr wrap="square" rtlCol="0">
            <a:spAutoFit/>
          </a:bodyPr>
          <a:lstStyle/>
          <a:p>
            <a:pPr algn="ctr"/>
            <a:endParaRPr kumimoji="1" lang="en-US" altLang="ja-JP" sz="1600" b="0" i="1" dirty="0">
              <a:latin typeface="Cambria Math" panose="02040503050406030204" pitchFamily="18" charset="0"/>
            </a:endParaRPr>
          </a:p>
        </p:txBody>
      </p:sp>
      <p:sp>
        <p:nvSpPr>
          <p:cNvPr id="37" name="テキスト ボックス 36">
            <a:extLst>
              <a:ext uri="{FF2B5EF4-FFF2-40B4-BE49-F238E27FC236}">
                <a16:creationId xmlns:a16="http://schemas.microsoft.com/office/drawing/2014/main" id="{A5A8EFC6-8EF5-4CDE-B819-1E147618B6E2}"/>
              </a:ext>
            </a:extLst>
          </p:cNvPr>
          <p:cNvSpPr txBox="1"/>
          <p:nvPr/>
        </p:nvSpPr>
        <p:spPr>
          <a:xfrm>
            <a:off x="10100332" y="5110976"/>
            <a:ext cx="2005943" cy="461665"/>
          </a:xfrm>
          <a:prstGeom prst="rect">
            <a:avLst/>
          </a:prstGeom>
          <a:noFill/>
        </p:spPr>
        <p:txBody>
          <a:bodyPr wrap="square" rtlCol="0">
            <a:spAutoFit/>
          </a:bodyPr>
          <a:lstStyle/>
          <a:p>
            <a:pPr algn="ctr"/>
            <a:r>
              <a:rPr kumimoji="1" lang="ja-JP" altLang="en-US" sz="1200" b="0" i="1" dirty="0">
                <a:solidFill>
                  <a:schemeClr val="accent4"/>
                </a:solidFill>
                <a:latin typeface="Cambria Math" panose="02040503050406030204" pitchFamily="18" charset="0"/>
              </a:rPr>
              <a:t>高次元・スケール差が無いときは、正規化無が優</a:t>
            </a:r>
            <a:endParaRPr kumimoji="1" lang="en-US" altLang="ja-JP" sz="1400" b="0" i="1" dirty="0">
              <a:solidFill>
                <a:schemeClr val="accent4"/>
              </a:solidFill>
              <a:latin typeface="Cambria Math" panose="02040503050406030204" pitchFamily="18" charset="0"/>
            </a:endParaRPr>
          </a:p>
        </p:txBody>
      </p:sp>
    </p:spTree>
    <p:extLst>
      <p:ext uri="{BB962C8B-B14F-4D97-AF65-F5344CB8AC3E}">
        <p14:creationId xmlns:p14="http://schemas.microsoft.com/office/powerpoint/2010/main" val="17886635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2022</a:t>
            </a:r>
            <a:r>
              <a:rPr lang="ja-JP" altLang="en-US" dirty="0"/>
              <a:t>年度 外部発表</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24</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2.4 </a:t>
            </a:r>
            <a:r>
              <a:rPr kumimoji="1" lang="ja-JP" altLang="en-US" sz="1600" b="1" dirty="0">
                <a:solidFill>
                  <a:schemeClr val="bg1"/>
                </a:solidFill>
              </a:rPr>
              <a:t>アルゴリズム要素検討</a:t>
            </a:r>
          </a:p>
        </p:txBody>
      </p:sp>
      <p:graphicFrame>
        <p:nvGraphicFramePr>
          <p:cNvPr id="7" name="表 6">
            <a:extLst>
              <a:ext uri="{FF2B5EF4-FFF2-40B4-BE49-F238E27FC236}">
                <a16:creationId xmlns:a16="http://schemas.microsoft.com/office/drawing/2014/main" id="{3C45AC32-2CEA-46D7-9CC9-B8A8CE45F71B}"/>
              </a:ext>
            </a:extLst>
          </p:cNvPr>
          <p:cNvGraphicFramePr>
            <a:graphicFrameLocks noGrp="1"/>
          </p:cNvGraphicFramePr>
          <p:nvPr/>
        </p:nvGraphicFramePr>
        <p:xfrm>
          <a:off x="208698" y="780083"/>
          <a:ext cx="11799083" cy="2651760"/>
        </p:xfrm>
        <a:graphic>
          <a:graphicData uri="http://schemas.openxmlformats.org/drawingml/2006/table">
            <a:tbl>
              <a:tblPr firstRow="1" bandRow="1">
                <a:tableStyleId>{5C22544A-7EE6-4342-B048-85BDC9FD1C3A}</a:tableStyleId>
              </a:tblPr>
              <a:tblGrid>
                <a:gridCol w="410427">
                  <a:extLst>
                    <a:ext uri="{9D8B030D-6E8A-4147-A177-3AD203B41FA5}">
                      <a16:colId xmlns:a16="http://schemas.microsoft.com/office/drawing/2014/main" val="1557529332"/>
                    </a:ext>
                  </a:extLst>
                </a:gridCol>
                <a:gridCol w="11388656">
                  <a:extLst>
                    <a:ext uri="{9D8B030D-6E8A-4147-A177-3AD203B41FA5}">
                      <a16:colId xmlns:a16="http://schemas.microsoft.com/office/drawing/2014/main" val="1804296625"/>
                    </a:ext>
                  </a:extLst>
                </a:gridCol>
              </a:tblGrid>
              <a:tr h="169321">
                <a:tc gridSpan="2">
                  <a:txBody>
                    <a:bodyPr/>
                    <a:lstStyle/>
                    <a:p>
                      <a:pPr algn="ctr"/>
                      <a:r>
                        <a:rPr kumimoji="1" lang="ja-JP" altLang="en-US" sz="1600" dirty="0"/>
                        <a:t>国内会議発表</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92464">
                <a:tc>
                  <a:txBody>
                    <a:bodyPr/>
                    <a:lstStyle/>
                    <a:p>
                      <a:pPr algn="ctr"/>
                      <a:r>
                        <a:rPr kumimoji="1" lang="en-US" altLang="ja-JP" sz="1600" dirty="0"/>
                        <a:t>1</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en-US" altLang="ja-JP" sz="1600" dirty="0"/>
                        <a:t>Y. Yasuda, W. Kumagai, K. Tamura, K. Yasuda: “Feasibility-based Weighted MOEA/D in Constrained Optimization”,</a:t>
                      </a:r>
                      <a:r>
                        <a:rPr kumimoji="1" lang="ja-JP" altLang="en-US" sz="1600" dirty="0"/>
                        <a:t> </a:t>
                      </a:r>
                      <a:r>
                        <a:rPr kumimoji="1" lang="en-US" altLang="ja-JP" sz="1600" dirty="0"/>
                        <a:t>2022</a:t>
                      </a:r>
                      <a:r>
                        <a:rPr kumimoji="1" lang="ja-JP" altLang="en-US" sz="1600" dirty="0"/>
                        <a:t>年 電気学会 </a:t>
                      </a:r>
                      <a:r>
                        <a:rPr kumimoji="1" lang="en-US" altLang="ja-JP" sz="1600" dirty="0"/>
                        <a:t>C</a:t>
                      </a:r>
                      <a:r>
                        <a:rPr kumimoji="1" lang="ja-JP" altLang="en-US" sz="1600" dirty="0"/>
                        <a:t>部門大会、</a:t>
                      </a:r>
                      <a:r>
                        <a:rPr kumimoji="1" lang="en-US" altLang="ja-JP" sz="1600" dirty="0"/>
                        <a:t>SS1-1</a:t>
                      </a:r>
                      <a:r>
                        <a:rPr kumimoji="1" lang="ja-JP" altLang="en-US" sz="1600" dirty="0"/>
                        <a:t>（</a:t>
                      </a:r>
                      <a:r>
                        <a:rPr kumimoji="1" lang="en-US" altLang="ja-JP" sz="1600" dirty="0"/>
                        <a:t>2022.8.31</a:t>
                      </a:r>
                      <a:r>
                        <a:rPr kumimoji="1" lang="ja-JP" altLang="en-US" sz="16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7625407"/>
                  </a:ext>
                </a:extLst>
              </a:tr>
              <a:tr h="292464">
                <a:tc>
                  <a:txBody>
                    <a:bodyPr/>
                    <a:lstStyle/>
                    <a:p>
                      <a:pPr algn="ctr"/>
                      <a:r>
                        <a:rPr kumimoji="1" lang="en-US" altLang="ja-JP" sz="1600" dirty="0"/>
                        <a:t>2</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600" dirty="0"/>
                        <a:t>安田・熊谷・田村・安田：「</a:t>
                      </a:r>
                      <a:r>
                        <a:rPr kumimoji="1" lang="ja-JP" altLang="en-US" sz="1600" b="0" i="0" kern="1200" dirty="0">
                          <a:solidFill>
                            <a:schemeClr val="dk1"/>
                          </a:solidFill>
                          <a:effectLst/>
                          <a:latin typeface="+mn-lt"/>
                          <a:ea typeface="+mn-ea"/>
                          <a:cs typeface="+mn-cs"/>
                        </a:rPr>
                        <a:t>制約条件を目的関数に変換する有制約メタヒューリスティクスの提案</a:t>
                      </a:r>
                      <a:r>
                        <a:rPr kumimoji="1" lang="ja-JP" altLang="en-US" sz="1600" dirty="0"/>
                        <a:t>」、</a:t>
                      </a:r>
                      <a:r>
                        <a:rPr kumimoji="1" lang="en-US" altLang="ja-JP" sz="1600" dirty="0"/>
                        <a:t>2022</a:t>
                      </a:r>
                      <a:r>
                        <a:rPr kumimoji="1" lang="ja-JP" altLang="en-US" sz="1600" dirty="0"/>
                        <a:t>年 電気学会 </a:t>
                      </a:r>
                      <a:r>
                        <a:rPr kumimoji="1" lang="en-US" altLang="ja-JP" sz="1600" dirty="0"/>
                        <a:t>C</a:t>
                      </a:r>
                      <a:r>
                        <a:rPr kumimoji="1" lang="ja-JP" altLang="en-US" sz="1600" dirty="0"/>
                        <a:t>部門大会、</a:t>
                      </a:r>
                      <a:r>
                        <a:rPr kumimoji="1" lang="en-US" altLang="ja-JP" sz="1600" dirty="0"/>
                        <a:t>GS10-2</a:t>
                      </a:r>
                      <a:r>
                        <a:rPr kumimoji="1" lang="ja-JP" altLang="en-US" sz="1600" dirty="0"/>
                        <a:t>（</a:t>
                      </a:r>
                      <a:r>
                        <a:rPr kumimoji="1" lang="en-US" altLang="ja-JP" sz="1600" dirty="0"/>
                        <a:t>2022.9.2</a:t>
                      </a:r>
                      <a:r>
                        <a:rPr kumimoji="1" lang="ja-JP" altLang="en-US" sz="16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51746394"/>
                  </a:ext>
                </a:extLst>
              </a:tr>
              <a:tr h="292464">
                <a:tc>
                  <a:txBody>
                    <a:bodyPr/>
                    <a:lstStyle/>
                    <a:p>
                      <a:pPr algn="ctr"/>
                      <a:r>
                        <a:rPr kumimoji="1" lang="en-US" altLang="ja-JP" sz="1600" dirty="0"/>
                        <a:t>3</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600" dirty="0"/>
                        <a:t>小嶋・安田・熊谷・田村・安田：「</a:t>
                      </a:r>
                      <a:r>
                        <a:rPr kumimoji="1" lang="ja-JP" altLang="en-US" sz="1600" b="0" i="0" kern="1200" dirty="0">
                          <a:solidFill>
                            <a:schemeClr val="dk1"/>
                          </a:solidFill>
                          <a:effectLst/>
                          <a:latin typeface="+mn-lt"/>
                          <a:ea typeface="+mn-ea"/>
                          <a:cs typeface="+mn-cs"/>
                        </a:rPr>
                        <a:t>有制約最適化のための</a:t>
                      </a:r>
                      <a:r>
                        <a:rPr kumimoji="1" lang="en-US" altLang="ja-JP" sz="1600" b="0" i="0" kern="1200" dirty="0">
                          <a:solidFill>
                            <a:schemeClr val="dk1"/>
                          </a:solidFill>
                          <a:effectLst/>
                          <a:latin typeface="+mn-lt"/>
                          <a:ea typeface="+mn-ea"/>
                          <a:cs typeface="+mn-cs"/>
                        </a:rPr>
                        <a:t>MOEA/D</a:t>
                      </a:r>
                      <a:r>
                        <a:rPr kumimoji="1" lang="ja-JP" altLang="en-US" sz="1600" b="0" i="0" kern="1200" dirty="0">
                          <a:solidFill>
                            <a:schemeClr val="dk1"/>
                          </a:solidFill>
                          <a:effectLst/>
                          <a:latin typeface="+mn-lt"/>
                          <a:ea typeface="+mn-ea"/>
                          <a:cs typeface="+mn-cs"/>
                        </a:rPr>
                        <a:t>に基づく制約対処法の検討</a:t>
                      </a:r>
                      <a:r>
                        <a:rPr kumimoji="1" lang="ja-JP" altLang="en-US" sz="1600" dirty="0"/>
                        <a:t>」、</a:t>
                      </a:r>
                      <a:r>
                        <a:rPr kumimoji="1" lang="en-US" altLang="ja-JP" sz="1600" dirty="0"/>
                        <a:t>2022</a:t>
                      </a:r>
                      <a:r>
                        <a:rPr kumimoji="1" lang="ja-JP" altLang="en-US" sz="1600" dirty="0"/>
                        <a:t>年 電気学会 </a:t>
                      </a:r>
                      <a:r>
                        <a:rPr kumimoji="1" lang="en-US" altLang="ja-JP" sz="1600" dirty="0"/>
                        <a:t>C</a:t>
                      </a:r>
                      <a:r>
                        <a:rPr kumimoji="1" lang="ja-JP" altLang="en-US" sz="1600" dirty="0"/>
                        <a:t>部門大会、</a:t>
                      </a:r>
                      <a:r>
                        <a:rPr kumimoji="1" lang="en-US" altLang="ja-JP" sz="1600" dirty="0"/>
                        <a:t>GS10-3</a:t>
                      </a:r>
                      <a:r>
                        <a:rPr kumimoji="1" lang="ja-JP" altLang="en-US" sz="1600" dirty="0"/>
                        <a:t>（</a:t>
                      </a:r>
                      <a:r>
                        <a:rPr kumimoji="1" lang="en-US" altLang="ja-JP" sz="1600" dirty="0"/>
                        <a:t>2022.9.2</a:t>
                      </a:r>
                      <a:r>
                        <a:rPr kumimoji="1" lang="ja-JP" altLang="en-US" sz="16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8676427"/>
                  </a:ext>
                </a:extLst>
              </a:tr>
              <a:tr h="292464">
                <a:tc>
                  <a:txBody>
                    <a:bodyPr/>
                    <a:lstStyle/>
                    <a:p>
                      <a:pPr algn="ctr"/>
                      <a:r>
                        <a:rPr kumimoji="1" lang="en-US" altLang="ja-JP" sz="1600" dirty="0"/>
                        <a:t>4</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600" dirty="0"/>
                        <a:t>佐藤・熊谷・安田・田村・安田：「</a:t>
                      </a:r>
                      <a:r>
                        <a:rPr kumimoji="1" lang="ja-JP" altLang="en-US" sz="1600" b="0" i="0" kern="1200" dirty="0">
                          <a:solidFill>
                            <a:schemeClr val="dk1"/>
                          </a:solidFill>
                          <a:effectLst/>
                          <a:latin typeface="+mn-lt"/>
                          <a:ea typeface="+mn-ea"/>
                          <a:cs typeface="+mn-cs"/>
                        </a:rPr>
                        <a:t>有制約最適化のための</a:t>
                      </a:r>
                      <a:r>
                        <a:rPr kumimoji="1" lang="en-US" altLang="ja-JP" sz="1600" b="0" i="0" kern="1200" dirty="0">
                          <a:solidFill>
                            <a:schemeClr val="dk1"/>
                          </a:solidFill>
                          <a:effectLst/>
                          <a:latin typeface="+mn-lt"/>
                          <a:ea typeface="+mn-ea"/>
                          <a:cs typeface="+mn-cs"/>
                        </a:rPr>
                        <a:t>Differential Evolution</a:t>
                      </a:r>
                      <a:r>
                        <a:rPr kumimoji="1" lang="ja-JP" altLang="en-US" sz="1600" b="0" i="0" kern="1200" dirty="0">
                          <a:solidFill>
                            <a:schemeClr val="dk1"/>
                          </a:solidFill>
                          <a:effectLst/>
                          <a:latin typeface="+mn-lt"/>
                          <a:ea typeface="+mn-ea"/>
                          <a:cs typeface="+mn-cs"/>
                        </a:rPr>
                        <a:t>の基礎検討</a:t>
                      </a:r>
                      <a:r>
                        <a:rPr kumimoji="1" lang="ja-JP" altLang="en-US" sz="1600" dirty="0"/>
                        <a:t>」、</a:t>
                      </a:r>
                      <a:r>
                        <a:rPr kumimoji="1" lang="en-US" altLang="ja-JP" sz="1600" dirty="0"/>
                        <a:t>2022</a:t>
                      </a:r>
                      <a:r>
                        <a:rPr kumimoji="1" lang="ja-JP" altLang="en-US" sz="1600" dirty="0"/>
                        <a:t>年 電気学会 </a:t>
                      </a:r>
                      <a:r>
                        <a:rPr kumimoji="1" lang="en-US" altLang="ja-JP" sz="1600" dirty="0"/>
                        <a:t>C</a:t>
                      </a:r>
                      <a:r>
                        <a:rPr kumimoji="1" lang="ja-JP" altLang="en-US" sz="1600" dirty="0"/>
                        <a:t>部門大会、</a:t>
                      </a:r>
                      <a:r>
                        <a:rPr kumimoji="1" lang="en-US" altLang="ja-JP" sz="1600" dirty="0"/>
                        <a:t>GS10-4</a:t>
                      </a:r>
                      <a:r>
                        <a:rPr kumimoji="1" lang="ja-JP" altLang="en-US" sz="1600" dirty="0"/>
                        <a:t>（</a:t>
                      </a:r>
                      <a:r>
                        <a:rPr kumimoji="1" lang="en-US" altLang="ja-JP" sz="1600" dirty="0"/>
                        <a:t>2022.9.2</a:t>
                      </a:r>
                      <a:r>
                        <a:rPr kumimoji="1" lang="ja-JP" altLang="en-US" sz="16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7694053"/>
                  </a:ext>
                </a:extLst>
              </a:tr>
            </a:tbl>
          </a:graphicData>
        </a:graphic>
      </p:graphicFrame>
      <p:graphicFrame>
        <p:nvGraphicFramePr>
          <p:cNvPr id="8" name="表 7">
            <a:extLst>
              <a:ext uri="{FF2B5EF4-FFF2-40B4-BE49-F238E27FC236}">
                <a16:creationId xmlns:a16="http://schemas.microsoft.com/office/drawing/2014/main" id="{F20F6907-D781-43EA-8D6B-7062F3A75296}"/>
              </a:ext>
            </a:extLst>
          </p:cNvPr>
          <p:cNvGraphicFramePr>
            <a:graphicFrameLocks noGrp="1"/>
          </p:cNvGraphicFramePr>
          <p:nvPr>
            <p:extLst>
              <p:ext uri="{D42A27DB-BD31-4B8C-83A1-F6EECF244321}">
                <p14:modId xmlns:p14="http://schemas.microsoft.com/office/powerpoint/2010/main" val="1668109145"/>
              </p:ext>
            </p:extLst>
          </p:nvPr>
        </p:nvGraphicFramePr>
        <p:xfrm>
          <a:off x="208698" y="5026270"/>
          <a:ext cx="11799083" cy="1249680"/>
        </p:xfrm>
        <a:graphic>
          <a:graphicData uri="http://schemas.openxmlformats.org/drawingml/2006/table">
            <a:tbl>
              <a:tblPr firstRow="1" bandRow="1">
                <a:tableStyleId>{5C22544A-7EE6-4342-B048-85BDC9FD1C3A}</a:tableStyleId>
              </a:tblPr>
              <a:tblGrid>
                <a:gridCol w="419952">
                  <a:extLst>
                    <a:ext uri="{9D8B030D-6E8A-4147-A177-3AD203B41FA5}">
                      <a16:colId xmlns:a16="http://schemas.microsoft.com/office/drawing/2014/main" val="1557529332"/>
                    </a:ext>
                  </a:extLst>
                </a:gridCol>
                <a:gridCol w="11379131">
                  <a:extLst>
                    <a:ext uri="{9D8B030D-6E8A-4147-A177-3AD203B41FA5}">
                      <a16:colId xmlns:a16="http://schemas.microsoft.com/office/drawing/2014/main" val="1804296625"/>
                    </a:ext>
                  </a:extLst>
                </a:gridCol>
              </a:tblGrid>
              <a:tr h="0">
                <a:tc gridSpan="2">
                  <a:txBody>
                    <a:bodyPr/>
                    <a:lstStyle/>
                    <a:p>
                      <a:pPr algn="ctr"/>
                      <a:r>
                        <a:rPr kumimoji="1" lang="ja-JP" altLang="en-US" sz="1600" dirty="0"/>
                        <a:t>論文投稿</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a:txBody>
                    <a:bodyPr/>
                    <a:lstStyle/>
                    <a:p>
                      <a:pPr algn="ctr"/>
                      <a:r>
                        <a:rPr kumimoji="1" lang="en-US" altLang="ja-JP" sz="1600" dirty="0"/>
                        <a:t>1</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600" dirty="0"/>
                        <a:t>安田・熊谷・田村・安田：「</a:t>
                      </a:r>
                      <a:r>
                        <a:rPr lang="ja-JP" altLang="en-US" sz="1600" dirty="0"/>
                        <a:t>有制約最適化のための制約条件の目的関数化と適応的重み調整を用いた</a:t>
                      </a:r>
                      <a:r>
                        <a:rPr lang="en-US" altLang="ja-JP" sz="1600" dirty="0"/>
                        <a:t>MOEA/D</a:t>
                      </a:r>
                      <a:r>
                        <a:rPr lang="ja-JP" altLang="en-US" sz="1600" dirty="0"/>
                        <a:t>」、電気学会 </a:t>
                      </a:r>
                      <a:r>
                        <a:rPr lang="en-US" altLang="ja-JP" sz="1600" dirty="0"/>
                        <a:t>C</a:t>
                      </a:r>
                      <a:r>
                        <a:rPr lang="ja-JP" altLang="en-US" sz="1600" dirty="0"/>
                        <a:t>部門誌、</a:t>
                      </a:r>
                      <a:r>
                        <a:rPr lang="en-US" altLang="ja-JP" sz="1600" dirty="0"/>
                        <a:t>Vol.143, No.3, pp. 353-363</a:t>
                      </a:r>
                      <a:r>
                        <a:rPr lang="ja-JP" altLang="en-US" sz="1600" dirty="0"/>
                        <a:t>（</a:t>
                      </a:r>
                      <a:r>
                        <a:rPr lang="en-US" altLang="ja-JP" sz="1600" dirty="0"/>
                        <a:t>2023.3.1</a:t>
                      </a:r>
                      <a:r>
                        <a:rPr lang="ja-JP" altLang="en-US" sz="1600" dirty="0"/>
                        <a:t>）</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7625407"/>
                  </a:ext>
                </a:extLst>
              </a:tr>
              <a:tr h="0">
                <a:tc>
                  <a:txBody>
                    <a:bodyPr/>
                    <a:lstStyle/>
                    <a:p>
                      <a:pPr algn="ctr"/>
                      <a:r>
                        <a:rPr kumimoji="1" lang="en-US" altLang="ja-JP" sz="1600" dirty="0"/>
                        <a:t>2</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600" dirty="0"/>
                        <a:t>小嶋・安田・熊谷・田村・安田：「</a:t>
                      </a:r>
                      <a:r>
                        <a:rPr lang="ja-JP" altLang="en-US" sz="1600" dirty="0"/>
                        <a:t>問題分割に基づく制約対処法における正規化の検討」、電気学会 </a:t>
                      </a:r>
                      <a:r>
                        <a:rPr lang="en-US" altLang="ja-JP" sz="1600" dirty="0"/>
                        <a:t>C</a:t>
                      </a:r>
                      <a:r>
                        <a:rPr lang="ja-JP" altLang="en-US" sz="1600" dirty="0"/>
                        <a:t>部門誌（</a:t>
                      </a:r>
                      <a:r>
                        <a:rPr lang="en-US" altLang="ja-JP" sz="1600" dirty="0"/>
                        <a:t>2023</a:t>
                      </a:r>
                      <a:r>
                        <a:rPr lang="ja-JP" altLang="en-US" sz="1600" dirty="0"/>
                        <a:t>）</a:t>
                      </a:r>
                      <a:r>
                        <a:rPr lang="en-US" altLang="ja-JP" sz="1600" dirty="0">
                          <a:solidFill>
                            <a:srgbClr val="FF0000"/>
                          </a:solidFill>
                        </a:rPr>
                        <a:t>【4</a:t>
                      </a:r>
                      <a:r>
                        <a:rPr lang="ja-JP" altLang="en-US" sz="1600" dirty="0">
                          <a:solidFill>
                            <a:srgbClr val="FF0000"/>
                          </a:solidFill>
                        </a:rPr>
                        <a:t>月投稿予定</a:t>
                      </a:r>
                      <a:r>
                        <a:rPr lang="en-US" altLang="ja-JP" sz="1600" dirty="0">
                          <a:solidFill>
                            <a:srgbClr val="FF0000"/>
                          </a:solidFill>
                        </a:rPr>
                        <a:t>】</a:t>
                      </a:r>
                      <a:endParaRPr kumimoji="1" lang="ja-JP" altLang="en-US" sz="16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1048065"/>
                  </a:ext>
                </a:extLst>
              </a:tr>
            </a:tbl>
          </a:graphicData>
        </a:graphic>
      </p:graphicFrame>
      <p:graphicFrame>
        <p:nvGraphicFramePr>
          <p:cNvPr id="9" name="表 8">
            <a:extLst>
              <a:ext uri="{FF2B5EF4-FFF2-40B4-BE49-F238E27FC236}">
                <a16:creationId xmlns:a16="http://schemas.microsoft.com/office/drawing/2014/main" id="{BBCDF99F-1AC2-46D9-AB8D-56A3A80A1566}"/>
              </a:ext>
            </a:extLst>
          </p:cNvPr>
          <p:cNvGraphicFramePr>
            <a:graphicFrameLocks noGrp="1"/>
          </p:cNvGraphicFramePr>
          <p:nvPr>
            <p:extLst>
              <p:ext uri="{D42A27DB-BD31-4B8C-83A1-F6EECF244321}">
                <p14:modId xmlns:p14="http://schemas.microsoft.com/office/powerpoint/2010/main" val="2691717742"/>
              </p:ext>
            </p:extLst>
          </p:nvPr>
        </p:nvGraphicFramePr>
        <p:xfrm>
          <a:off x="208698" y="3488587"/>
          <a:ext cx="11799083" cy="1493520"/>
        </p:xfrm>
        <a:graphic>
          <a:graphicData uri="http://schemas.openxmlformats.org/drawingml/2006/table">
            <a:tbl>
              <a:tblPr firstRow="1" bandRow="1">
                <a:tableStyleId>{5C22544A-7EE6-4342-B048-85BDC9FD1C3A}</a:tableStyleId>
              </a:tblPr>
              <a:tblGrid>
                <a:gridCol w="410427">
                  <a:extLst>
                    <a:ext uri="{9D8B030D-6E8A-4147-A177-3AD203B41FA5}">
                      <a16:colId xmlns:a16="http://schemas.microsoft.com/office/drawing/2014/main" val="1557529332"/>
                    </a:ext>
                  </a:extLst>
                </a:gridCol>
                <a:gridCol w="11388656">
                  <a:extLst>
                    <a:ext uri="{9D8B030D-6E8A-4147-A177-3AD203B41FA5}">
                      <a16:colId xmlns:a16="http://schemas.microsoft.com/office/drawing/2014/main" val="1804296625"/>
                    </a:ext>
                  </a:extLst>
                </a:gridCol>
              </a:tblGrid>
              <a:tr h="169321">
                <a:tc gridSpan="2">
                  <a:txBody>
                    <a:bodyPr/>
                    <a:lstStyle/>
                    <a:p>
                      <a:pPr algn="ctr"/>
                      <a:r>
                        <a:rPr kumimoji="1" lang="ja-JP" altLang="en-US" sz="1600" dirty="0"/>
                        <a:t>国際会議発表</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92464">
                <a:tc>
                  <a:txBody>
                    <a:bodyPr/>
                    <a:lstStyle/>
                    <a:p>
                      <a:pPr algn="ctr"/>
                      <a:r>
                        <a:rPr kumimoji="1" lang="en-US" altLang="ja-JP" sz="1600" dirty="0"/>
                        <a:t>1</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en-US" altLang="ja-JP" sz="1600" dirty="0"/>
                        <a:t>Y. Yasuda, W. Kumagai, K. Tamura, K. Yasuda: “MOEA/D with Feasibility-based Weight Adjustment for Constrained Optimization”,</a:t>
                      </a:r>
                      <a:r>
                        <a:rPr kumimoji="1" lang="ja-JP" altLang="en-US" sz="1600" dirty="0"/>
                        <a:t> </a:t>
                      </a:r>
                      <a:r>
                        <a:rPr kumimoji="1" lang="en-US" altLang="ja-JP" sz="1600" dirty="0"/>
                        <a:t>IEEE Symposium Series On Computational Intelligence 2022, pp. 1560-1566</a:t>
                      </a:r>
                      <a:r>
                        <a:rPr kumimoji="1" lang="ja-JP" altLang="en-US" sz="1600" dirty="0"/>
                        <a:t>（</a:t>
                      </a:r>
                      <a:r>
                        <a:rPr kumimoji="1" lang="en-US" altLang="ja-JP" sz="1600" dirty="0"/>
                        <a:t>2022.12.4</a:t>
                      </a:r>
                      <a:r>
                        <a:rPr kumimoji="1" lang="ja-JP" altLang="en-US" sz="16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7625407"/>
                  </a:ext>
                </a:extLst>
              </a:tr>
              <a:tr h="292464">
                <a:tc>
                  <a:txBody>
                    <a:bodyPr/>
                    <a:lstStyle/>
                    <a:p>
                      <a:pPr algn="ctr"/>
                      <a:r>
                        <a:rPr kumimoji="1" lang="en-US" altLang="ja-JP" sz="1600" dirty="0"/>
                        <a:t>2</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en-US" altLang="ja-JP" sz="1600" dirty="0"/>
                        <a:t>Y. Yasuda, H. Kojima, W. Kumagai, K. Tamura, K. Yasuda: “A Switching Normalization Method in Decomposition-based Constraint Handling for Constrained Optimization”,</a:t>
                      </a:r>
                      <a:r>
                        <a:rPr kumimoji="1" lang="ja-JP" altLang="en-US" sz="1600" dirty="0"/>
                        <a:t> </a:t>
                      </a:r>
                      <a:r>
                        <a:rPr kumimoji="1" lang="en-US" altLang="ja-JP" sz="1600" dirty="0"/>
                        <a:t>SICE Annual Conference 2023</a:t>
                      </a:r>
                      <a:r>
                        <a:rPr kumimoji="1" lang="ja-JP" altLang="en-US" sz="1600" dirty="0"/>
                        <a:t> </a:t>
                      </a:r>
                      <a:r>
                        <a:rPr kumimoji="1" lang="en-US" altLang="ja-JP" sz="1600" dirty="0"/>
                        <a:t>(2023) </a:t>
                      </a:r>
                      <a:r>
                        <a:rPr kumimoji="1" lang="en-US" altLang="ja-JP" sz="1600" dirty="0">
                          <a:solidFill>
                            <a:srgbClr val="FF0000"/>
                          </a:solidFill>
                        </a:rPr>
                        <a:t>【3</a:t>
                      </a:r>
                      <a:r>
                        <a:rPr kumimoji="1" lang="ja-JP" altLang="en-US" sz="1600" dirty="0">
                          <a:solidFill>
                            <a:srgbClr val="FF0000"/>
                          </a:solidFill>
                        </a:rPr>
                        <a:t>月申込予定</a:t>
                      </a:r>
                      <a:r>
                        <a:rPr kumimoji="1" lang="en-US" altLang="ja-JP" sz="1600" dirty="0">
                          <a:solidFill>
                            <a:srgbClr val="FF00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51746394"/>
                  </a:ext>
                </a:extLst>
              </a:tr>
            </a:tbl>
          </a:graphicData>
        </a:graphic>
      </p:graphicFrame>
    </p:spTree>
    <p:extLst>
      <p:ext uri="{BB962C8B-B14F-4D97-AF65-F5344CB8AC3E}">
        <p14:creationId xmlns:p14="http://schemas.microsoft.com/office/powerpoint/2010/main" val="40012165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2022</a:t>
            </a:r>
            <a:r>
              <a:rPr lang="ja-JP" altLang="en-US" dirty="0"/>
              <a:t>年度　技術評価状況（最適化技術）</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25</a:t>
            </a:fld>
            <a:endParaRPr kumimoji="1" lang="ja-JP" altLang="en-US"/>
          </a:p>
        </p:txBody>
      </p:sp>
      <p:sp>
        <p:nvSpPr>
          <p:cNvPr id="89" name="テキスト ボックス 88">
            <a:extLst>
              <a:ext uri="{FF2B5EF4-FFF2-40B4-BE49-F238E27FC236}">
                <a16:creationId xmlns:a16="http://schemas.microsoft.com/office/drawing/2014/main" id="{09C4D91A-7C0E-4F5A-B1AF-EFFEA5C93524}"/>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今年度の成果</a:t>
            </a:r>
          </a:p>
        </p:txBody>
      </p:sp>
      <p:graphicFrame>
        <p:nvGraphicFramePr>
          <p:cNvPr id="7" name="表 6">
            <a:extLst>
              <a:ext uri="{FF2B5EF4-FFF2-40B4-BE49-F238E27FC236}">
                <a16:creationId xmlns:a16="http://schemas.microsoft.com/office/drawing/2014/main" id="{5A61892A-94EA-4D29-9C1A-5096405CC76E}"/>
              </a:ext>
            </a:extLst>
          </p:cNvPr>
          <p:cNvGraphicFramePr>
            <a:graphicFrameLocks noGrp="1"/>
          </p:cNvGraphicFramePr>
          <p:nvPr>
            <p:extLst>
              <p:ext uri="{D42A27DB-BD31-4B8C-83A1-F6EECF244321}">
                <p14:modId xmlns:p14="http://schemas.microsoft.com/office/powerpoint/2010/main" val="3423742585"/>
              </p:ext>
            </p:extLst>
          </p:nvPr>
        </p:nvGraphicFramePr>
        <p:xfrm>
          <a:off x="436967" y="2285756"/>
          <a:ext cx="11344213" cy="3810000"/>
        </p:xfrm>
        <a:graphic>
          <a:graphicData uri="http://schemas.openxmlformats.org/drawingml/2006/table">
            <a:tbl>
              <a:tblPr firstRow="1" bandRow="1">
                <a:tableStyleId>{5C22544A-7EE6-4342-B048-85BDC9FD1C3A}</a:tableStyleId>
              </a:tblPr>
              <a:tblGrid>
                <a:gridCol w="448111">
                  <a:extLst>
                    <a:ext uri="{9D8B030D-6E8A-4147-A177-3AD203B41FA5}">
                      <a16:colId xmlns:a16="http://schemas.microsoft.com/office/drawing/2014/main" val="85338569"/>
                    </a:ext>
                  </a:extLst>
                </a:gridCol>
                <a:gridCol w="1959329">
                  <a:extLst>
                    <a:ext uri="{9D8B030D-6E8A-4147-A177-3AD203B41FA5}">
                      <a16:colId xmlns:a16="http://schemas.microsoft.com/office/drawing/2014/main" val="730934563"/>
                    </a:ext>
                  </a:extLst>
                </a:gridCol>
                <a:gridCol w="1922021">
                  <a:extLst>
                    <a:ext uri="{9D8B030D-6E8A-4147-A177-3AD203B41FA5}">
                      <a16:colId xmlns:a16="http://schemas.microsoft.com/office/drawing/2014/main" val="2556546168"/>
                    </a:ext>
                  </a:extLst>
                </a:gridCol>
                <a:gridCol w="1342822">
                  <a:extLst>
                    <a:ext uri="{9D8B030D-6E8A-4147-A177-3AD203B41FA5}">
                      <a16:colId xmlns:a16="http://schemas.microsoft.com/office/drawing/2014/main" val="422137597"/>
                    </a:ext>
                  </a:extLst>
                </a:gridCol>
                <a:gridCol w="2001078">
                  <a:extLst>
                    <a:ext uri="{9D8B030D-6E8A-4147-A177-3AD203B41FA5}">
                      <a16:colId xmlns:a16="http://schemas.microsoft.com/office/drawing/2014/main" val="1645929428"/>
                    </a:ext>
                  </a:extLst>
                </a:gridCol>
                <a:gridCol w="1683026">
                  <a:extLst>
                    <a:ext uri="{9D8B030D-6E8A-4147-A177-3AD203B41FA5}">
                      <a16:colId xmlns:a16="http://schemas.microsoft.com/office/drawing/2014/main" val="2427704019"/>
                    </a:ext>
                  </a:extLst>
                </a:gridCol>
                <a:gridCol w="1987826">
                  <a:extLst>
                    <a:ext uri="{9D8B030D-6E8A-4147-A177-3AD203B41FA5}">
                      <a16:colId xmlns:a16="http://schemas.microsoft.com/office/drawing/2014/main" val="938337337"/>
                    </a:ext>
                  </a:extLst>
                </a:gridCol>
              </a:tblGrid>
              <a:tr h="206869">
                <a:tc rowSpan="2">
                  <a:txBody>
                    <a:bodyPr/>
                    <a:lstStyle/>
                    <a:p>
                      <a:pPr algn="ctr"/>
                      <a:r>
                        <a:rPr kumimoji="1" lang="en-US" altLang="ja-JP" sz="14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kumimoji="1" lang="ja-JP" altLang="en-US" sz="1400" dirty="0"/>
                        <a:t>問題設定</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kumimoji="1" lang="ja-JP" altLang="en-US" sz="1400" dirty="0"/>
                        <a:t>クラス</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kumimoji="1" lang="ja-JP" altLang="en-US" sz="1400" dirty="0"/>
                        <a:t>問題分割</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kumimoji="1" lang="ja-JP" altLang="en-US" sz="1400" dirty="0"/>
                        <a:t>違反量削減優先</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06869">
                <a:tc vMerge="1">
                  <a:txBody>
                    <a:bodyPr/>
                    <a:lstStyle/>
                    <a:p>
                      <a:pPr algn="ct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400" dirty="0"/>
                        <a:t>計算時間</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400" dirty="0"/>
                        <a:t>探索効率</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400" dirty="0"/>
                        <a:t>計算時間</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400" dirty="0"/>
                        <a:t>探索効率</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417141"/>
                  </a:ext>
                </a:extLst>
              </a:tr>
              <a:tr h="4344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ベンチマーク問題</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変数　連続 </a:t>
                      </a:r>
                      <a:r>
                        <a:rPr kumimoji="1" lang="en-US" altLang="ja-JP" sz="1200" dirty="0"/>
                        <a:t>(100</a:t>
                      </a:r>
                      <a:r>
                        <a:rPr kumimoji="1" lang="ja-JP" altLang="en-US" sz="1200" dirty="0"/>
                        <a:t>次元</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目的関数　凸</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制約関数　凸</a:t>
                      </a:r>
                      <a:endParaRPr kumimoji="1" lang="en-US" altLang="ja-JP"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〇</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3</a:t>
                      </a:r>
                      <a:r>
                        <a:rPr kumimoji="1" lang="ja-JP" altLang="en-US" sz="1400" dirty="0"/>
                        <a:t>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〇</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（可能解獲得可）</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〇</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1</a:t>
                      </a:r>
                      <a:r>
                        <a:rPr kumimoji="1" lang="ja-JP" altLang="en-US" sz="1400" dirty="0"/>
                        <a:t>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（可能解獲得可）</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1634353"/>
                  </a:ext>
                </a:extLst>
              </a:tr>
              <a:tr h="4344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ベンチマーク問題</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変数　連続 </a:t>
                      </a:r>
                      <a:r>
                        <a:rPr kumimoji="1" lang="en-US" altLang="ja-JP" sz="1200" dirty="0"/>
                        <a:t>(100</a:t>
                      </a:r>
                      <a:r>
                        <a:rPr kumimoji="1" lang="ja-JP" altLang="en-US" sz="1200" dirty="0"/>
                        <a:t>次元</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目的関数　凸</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制約関数　非凸</a:t>
                      </a:r>
                      <a:endParaRPr kumimoji="1" lang="en-US" altLang="ja-JP"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〇</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2</a:t>
                      </a:r>
                      <a:r>
                        <a:rPr kumimoji="1" lang="ja-JP" altLang="en-US" sz="1400" dirty="0"/>
                        <a:t>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（可能解獲得速い）</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〇</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1</a:t>
                      </a:r>
                      <a:r>
                        <a:rPr kumimoji="1" lang="ja-JP" altLang="en-US" sz="1400" dirty="0"/>
                        <a:t>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（可能解得られず）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06075434"/>
                  </a:ext>
                </a:extLst>
              </a:tr>
              <a:tr h="4344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3</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スケジューリング問題</a:t>
                      </a:r>
                      <a:endParaRPr kumimoji="1" lang="en-US" altLang="ja-JP"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（紙パ蒸解工程）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変数　連続 </a:t>
                      </a:r>
                      <a:r>
                        <a:rPr kumimoji="1" lang="en-US" altLang="ja-JP" sz="1200" dirty="0"/>
                        <a:t>(28</a:t>
                      </a:r>
                      <a:r>
                        <a:rPr kumimoji="1" lang="ja-JP" altLang="en-US" sz="1200" dirty="0"/>
                        <a:t>次元</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目的関数　線形</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制約関数　線形</a:t>
                      </a:r>
                      <a:endParaRPr kumimoji="1" lang="en-US" altLang="ja-JP"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23</a:t>
                      </a:r>
                      <a:r>
                        <a:rPr kumimoji="1" lang="ja-JP" altLang="en-US" sz="1400" dirty="0"/>
                        <a:t>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（可能解得られず）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〇</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7</a:t>
                      </a:r>
                      <a:r>
                        <a:rPr kumimoji="1" lang="ja-JP" altLang="en-US" sz="14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（可能解獲得）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noFill/>
                  </a:tcPr>
                </a:tc>
                <a:extLst>
                  <a:ext uri="{0D108BD9-81ED-4DB2-BD59-A6C34878D82A}">
                    <a16:rowId xmlns:a16="http://schemas.microsoft.com/office/drawing/2014/main" val="527447074"/>
                  </a:ext>
                </a:extLst>
              </a:tr>
              <a:tr h="4344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4</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データ駆動型問題</a:t>
                      </a:r>
                      <a:endParaRPr kumimoji="1" lang="en-US" altLang="ja-JP"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err="1"/>
                        <a:t>AutoEncoder</a:t>
                      </a:r>
                      <a:r>
                        <a:rPr kumimoji="1" lang="ja-JP" altLang="en-US" sz="14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変数　連続 </a:t>
                      </a:r>
                      <a:r>
                        <a:rPr kumimoji="1" lang="en-US" altLang="ja-JP" sz="1200" dirty="0"/>
                        <a:t>(3</a:t>
                      </a:r>
                      <a:r>
                        <a:rPr kumimoji="1" lang="ja-JP" altLang="en-US" sz="1200" dirty="0"/>
                        <a:t>次元</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目的関数　凸</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制約関数　非凸</a:t>
                      </a:r>
                      <a:endParaRPr kumimoji="1" lang="en-US" altLang="ja-JP"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endParaRPr kumimoji="1" lang="en-US" altLang="ja-JP"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26</a:t>
                      </a:r>
                      <a:r>
                        <a:rPr kumimoji="1" lang="ja-JP" altLang="en-US" sz="1400" dirty="0"/>
                        <a:t>秒）</a:t>
                      </a:r>
                      <a:endParaRPr kumimoji="1" lang="ja-JP"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endParaRPr kumimoji="1" lang="en-US" altLang="ja-JP"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（可能解獲得遅い）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〇</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1</a:t>
                      </a:r>
                      <a:r>
                        <a:rPr kumimoji="1" lang="ja-JP" altLang="en-US" sz="14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〇</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（可能解獲得速い）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748230"/>
                  </a:ext>
                </a:extLst>
              </a:tr>
              <a:tr h="4344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5</a:t>
                      </a:r>
                      <a:endParaRPr kumimoji="1" lang="ja-JP"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（未実施）</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変数 バイナリ</a:t>
                      </a:r>
                      <a:r>
                        <a:rPr kumimoji="1" lang="en-US" altLang="ja-JP" sz="1200" dirty="0"/>
                        <a:t>&amp;</a:t>
                      </a:r>
                      <a:r>
                        <a:rPr kumimoji="1" lang="ja-JP" altLang="en-US" sz="1200" dirty="0"/>
                        <a:t>連続</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目的関数　凸</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制約関数　非凸</a:t>
                      </a:r>
                      <a:endParaRPr kumimoji="1" lang="en-US" altLang="ja-JP"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686399575"/>
                  </a:ext>
                </a:extLst>
              </a:tr>
            </a:tbl>
          </a:graphicData>
        </a:graphic>
      </p:graphicFrame>
      <p:sp>
        <p:nvSpPr>
          <p:cNvPr id="10" name="テキスト プレースホルダー 2">
            <a:extLst>
              <a:ext uri="{FF2B5EF4-FFF2-40B4-BE49-F238E27FC236}">
                <a16:creationId xmlns:a16="http://schemas.microsoft.com/office/drawing/2014/main" id="{1510B217-F30F-4EC2-8A0A-DF4388F04270}"/>
              </a:ext>
            </a:extLst>
          </p:cNvPr>
          <p:cNvSpPr txBox="1">
            <a:spLocks/>
          </p:cNvSpPr>
          <p:nvPr/>
        </p:nvSpPr>
        <p:spPr>
          <a:xfrm>
            <a:off x="370078" y="759128"/>
            <a:ext cx="11509002"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目標クラスは未検証だが、一部の要素</a:t>
            </a:r>
            <a:r>
              <a:rPr lang="ja-JP" altLang="en-US" dirty="0"/>
              <a:t>（スケジューリングやデータ駆動など）</a:t>
            </a:r>
            <a:r>
              <a:rPr lang="ja-JP" altLang="en-US" sz="2800" dirty="0"/>
              <a:t>を含む検証を通じて、問題とアルゴリズムの親和性が明らかになってきた。</a:t>
            </a:r>
            <a:endParaRPr lang="en-US" altLang="ja-JP" sz="2800" dirty="0"/>
          </a:p>
          <a:p>
            <a:pPr lvl="1">
              <a:defRPr/>
            </a:pPr>
            <a:r>
              <a:rPr lang="ja-JP" altLang="en-US" sz="2400" dirty="0"/>
              <a:t>一方、非凸性に対する性能検証、バイナリ変数への拡張などの問題は残っている。</a:t>
            </a:r>
            <a:endParaRPr lang="en-US" altLang="ja-JP" sz="2400" dirty="0"/>
          </a:p>
        </p:txBody>
      </p:sp>
    </p:spTree>
    <p:extLst>
      <p:ext uri="{BB962C8B-B14F-4D97-AF65-F5344CB8AC3E}">
        <p14:creationId xmlns:p14="http://schemas.microsoft.com/office/powerpoint/2010/main" val="8357294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研究目標との差異</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26</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395936" y="1023510"/>
            <a:ext cx="11400125" cy="1119615"/>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2020</a:t>
            </a:r>
            <a:r>
              <a:rPr lang="ja-JP" altLang="en-US" sz="2800" dirty="0"/>
              <a:t>年度～</a:t>
            </a:r>
            <a:r>
              <a:rPr lang="en-US" altLang="ja-JP" sz="2800" dirty="0"/>
              <a:t>2022</a:t>
            </a:r>
            <a:r>
              <a:rPr lang="ja-JP" altLang="en-US" sz="2800" dirty="0"/>
              <a:t>年度の期間ご協力いただき、研究成果も挙げてきたが、研究目標との差異として下記が残されている。</a:t>
            </a:r>
            <a:endParaRPr lang="en-US" altLang="ja-JP" sz="2800" dirty="0"/>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研究課題</a:t>
            </a:r>
          </a:p>
        </p:txBody>
      </p:sp>
      <p:sp>
        <p:nvSpPr>
          <p:cNvPr id="44" name="テキスト ボックス 43">
            <a:extLst>
              <a:ext uri="{FF2B5EF4-FFF2-40B4-BE49-F238E27FC236}">
                <a16:creationId xmlns:a16="http://schemas.microsoft.com/office/drawing/2014/main" id="{B591632D-6C85-4689-B112-1C332789EF11}"/>
              </a:ext>
            </a:extLst>
          </p:cNvPr>
          <p:cNvSpPr txBox="1"/>
          <p:nvPr/>
        </p:nvSpPr>
        <p:spPr>
          <a:xfrm>
            <a:off x="762851" y="2018400"/>
            <a:ext cx="7476274" cy="523220"/>
          </a:xfrm>
          <a:prstGeom prst="rect">
            <a:avLst/>
          </a:prstGeom>
          <a:noFill/>
        </p:spPr>
        <p:txBody>
          <a:bodyPr wrap="square" rtlCol="0">
            <a:spAutoFit/>
          </a:bodyPr>
          <a:lstStyle/>
          <a:p>
            <a:r>
              <a:rPr lang="ja-JP" altLang="en-US" sz="2800" b="1" dirty="0">
                <a:solidFill>
                  <a:schemeClr val="accent1"/>
                </a:solidFill>
              </a:rPr>
              <a:t>１．</a:t>
            </a:r>
            <a:r>
              <a:rPr lang="en-US" altLang="ja-JP" sz="2800" b="1" dirty="0">
                <a:solidFill>
                  <a:schemeClr val="accent1"/>
                </a:solidFill>
              </a:rPr>
              <a:t>(GA</a:t>
            </a:r>
            <a:r>
              <a:rPr lang="ja-JP" altLang="en-US" sz="2800" b="1" dirty="0">
                <a:solidFill>
                  <a:schemeClr val="accent1"/>
                </a:solidFill>
              </a:rPr>
              <a:t>以外の</a:t>
            </a:r>
            <a:r>
              <a:rPr lang="en-US" altLang="ja-JP" sz="2800" b="1" dirty="0">
                <a:solidFill>
                  <a:schemeClr val="accent1"/>
                </a:solidFill>
              </a:rPr>
              <a:t>)</a:t>
            </a:r>
            <a:r>
              <a:rPr lang="ja-JP" altLang="en-US" sz="2800" b="1" dirty="0">
                <a:solidFill>
                  <a:schemeClr val="accent1"/>
                </a:solidFill>
              </a:rPr>
              <a:t>バイナリ変数への拡張法の開発</a:t>
            </a:r>
          </a:p>
        </p:txBody>
      </p:sp>
      <p:sp>
        <p:nvSpPr>
          <p:cNvPr id="46" name="テキスト ボックス 45">
            <a:extLst>
              <a:ext uri="{FF2B5EF4-FFF2-40B4-BE49-F238E27FC236}">
                <a16:creationId xmlns:a16="http://schemas.microsoft.com/office/drawing/2014/main" id="{CC03B4A9-E391-42F3-9A28-5A50AA88F7D2}"/>
              </a:ext>
            </a:extLst>
          </p:cNvPr>
          <p:cNvSpPr txBox="1"/>
          <p:nvPr/>
        </p:nvSpPr>
        <p:spPr>
          <a:xfrm>
            <a:off x="762851" y="2669683"/>
            <a:ext cx="6361849" cy="523220"/>
          </a:xfrm>
          <a:prstGeom prst="rect">
            <a:avLst/>
          </a:prstGeom>
          <a:noFill/>
        </p:spPr>
        <p:txBody>
          <a:bodyPr wrap="square" rtlCol="0">
            <a:spAutoFit/>
          </a:bodyPr>
          <a:lstStyle/>
          <a:p>
            <a:r>
              <a:rPr lang="ja-JP" altLang="en-US" sz="2800" b="1" dirty="0">
                <a:solidFill>
                  <a:schemeClr val="accent1"/>
                </a:solidFill>
              </a:rPr>
              <a:t>２．問題の困難さに対する性能検証</a:t>
            </a:r>
          </a:p>
        </p:txBody>
      </p:sp>
      <p:sp>
        <p:nvSpPr>
          <p:cNvPr id="5" name="矢印: 上下 4">
            <a:extLst>
              <a:ext uri="{FF2B5EF4-FFF2-40B4-BE49-F238E27FC236}">
                <a16:creationId xmlns:a16="http://schemas.microsoft.com/office/drawing/2014/main" id="{5F164CE5-1AF7-40A2-B8B2-DB31CF623E55}"/>
              </a:ext>
            </a:extLst>
          </p:cNvPr>
          <p:cNvSpPr/>
          <p:nvPr/>
        </p:nvSpPr>
        <p:spPr>
          <a:xfrm>
            <a:off x="3498521" y="4584325"/>
            <a:ext cx="238125" cy="42516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正方形/長方形 14">
            <a:extLst>
              <a:ext uri="{FF2B5EF4-FFF2-40B4-BE49-F238E27FC236}">
                <a16:creationId xmlns:a16="http://schemas.microsoft.com/office/drawing/2014/main" id="{CEA6B6DB-56DE-4B10-88C9-99CEA155E5CD}"/>
              </a:ext>
            </a:extLst>
          </p:cNvPr>
          <p:cNvSpPr/>
          <p:nvPr/>
        </p:nvSpPr>
        <p:spPr>
          <a:xfrm>
            <a:off x="2493766" y="3443557"/>
            <a:ext cx="2245851" cy="41761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制約起因の非連結性</a:t>
            </a:r>
            <a:endParaRPr kumimoji="1" lang="en-US" altLang="ja-JP" b="1" dirty="0">
              <a:solidFill>
                <a:schemeClr val="bg1"/>
              </a:solidFill>
            </a:endParaRPr>
          </a:p>
        </p:txBody>
      </p:sp>
      <p:sp>
        <p:nvSpPr>
          <p:cNvPr id="16" name="正方形/長方形 15">
            <a:extLst>
              <a:ext uri="{FF2B5EF4-FFF2-40B4-BE49-F238E27FC236}">
                <a16:creationId xmlns:a16="http://schemas.microsoft.com/office/drawing/2014/main" id="{C2EE5B6C-3482-4C32-A919-EBC3B154940F}"/>
              </a:ext>
            </a:extLst>
          </p:cNvPr>
          <p:cNvSpPr/>
          <p:nvPr/>
        </p:nvSpPr>
        <p:spPr>
          <a:xfrm>
            <a:off x="4949167" y="3443557"/>
            <a:ext cx="2245851" cy="41761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パレートフロンティア</a:t>
            </a:r>
            <a:endParaRPr kumimoji="1" lang="en-US" altLang="ja-JP" b="1" dirty="0">
              <a:solidFill>
                <a:schemeClr val="bg1"/>
              </a:solidFill>
            </a:endParaRPr>
          </a:p>
        </p:txBody>
      </p:sp>
      <p:sp>
        <p:nvSpPr>
          <p:cNvPr id="17" name="正方形/長方形 16">
            <a:extLst>
              <a:ext uri="{FF2B5EF4-FFF2-40B4-BE49-F238E27FC236}">
                <a16:creationId xmlns:a16="http://schemas.microsoft.com/office/drawing/2014/main" id="{10CBC17E-0049-4835-9166-AA126BCAF751}"/>
              </a:ext>
            </a:extLst>
          </p:cNvPr>
          <p:cNvSpPr/>
          <p:nvPr/>
        </p:nvSpPr>
        <p:spPr>
          <a:xfrm>
            <a:off x="7389616" y="3443557"/>
            <a:ext cx="2152385" cy="41761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制約数</a:t>
            </a:r>
            <a:endParaRPr kumimoji="1" lang="en-US" altLang="ja-JP" sz="2000" b="1" dirty="0">
              <a:solidFill>
                <a:schemeClr val="bg1"/>
              </a:solidFill>
            </a:endParaRPr>
          </a:p>
        </p:txBody>
      </p:sp>
      <p:sp>
        <p:nvSpPr>
          <p:cNvPr id="18" name="正方形/長方形 17">
            <a:extLst>
              <a:ext uri="{FF2B5EF4-FFF2-40B4-BE49-F238E27FC236}">
                <a16:creationId xmlns:a16="http://schemas.microsoft.com/office/drawing/2014/main" id="{1B57366B-A225-4A20-BFD8-B46311861599}"/>
              </a:ext>
            </a:extLst>
          </p:cNvPr>
          <p:cNvSpPr/>
          <p:nvPr/>
        </p:nvSpPr>
        <p:spPr>
          <a:xfrm>
            <a:off x="9780391" y="3443557"/>
            <a:ext cx="2152385" cy="41761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次元数</a:t>
            </a:r>
            <a:endParaRPr kumimoji="1" lang="en-US" altLang="ja-JP" sz="2000" b="1" dirty="0">
              <a:solidFill>
                <a:schemeClr val="bg1"/>
              </a:solidFill>
            </a:endParaRPr>
          </a:p>
        </p:txBody>
      </p:sp>
      <p:sp>
        <p:nvSpPr>
          <p:cNvPr id="19" name="テキスト ボックス 18">
            <a:extLst>
              <a:ext uri="{FF2B5EF4-FFF2-40B4-BE49-F238E27FC236}">
                <a16:creationId xmlns:a16="http://schemas.microsoft.com/office/drawing/2014/main" id="{ED1C7808-262B-4D93-BC18-DA1D65A5A7E5}"/>
              </a:ext>
            </a:extLst>
          </p:cNvPr>
          <p:cNvSpPr txBox="1"/>
          <p:nvPr/>
        </p:nvSpPr>
        <p:spPr>
          <a:xfrm>
            <a:off x="2872230" y="5177458"/>
            <a:ext cx="1490707" cy="400110"/>
          </a:xfrm>
          <a:prstGeom prst="rect">
            <a:avLst/>
          </a:prstGeom>
          <a:noFill/>
        </p:spPr>
        <p:txBody>
          <a:bodyPr wrap="square" rtlCol="0">
            <a:spAutoFit/>
          </a:bodyPr>
          <a:lstStyle/>
          <a:p>
            <a:pPr algn="ctr"/>
            <a:r>
              <a:rPr lang="ja-JP" altLang="en-US" sz="2000" dirty="0"/>
              <a:t>強い</a:t>
            </a:r>
          </a:p>
        </p:txBody>
      </p:sp>
      <p:sp>
        <p:nvSpPr>
          <p:cNvPr id="20" name="テキスト ボックス 19">
            <a:extLst>
              <a:ext uri="{FF2B5EF4-FFF2-40B4-BE49-F238E27FC236}">
                <a16:creationId xmlns:a16="http://schemas.microsoft.com/office/drawing/2014/main" id="{8EBD7BC0-D0FB-44DA-B9D2-631BA6BF4D65}"/>
              </a:ext>
            </a:extLst>
          </p:cNvPr>
          <p:cNvSpPr txBox="1"/>
          <p:nvPr/>
        </p:nvSpPr>
        <p:spPr>
          <a:xfrm>
            <a:off x="2872230" y="4096448"/>
            <a:ext cx="1490707" cy="400110"/>
          </a:xfrm>
          <a:prstGeom prst="rect">
            <a:avLst/>
          </a:prstGeom>
          <a:noFill/>
        </p:spPr>
        <p:txBody>
          <a:bodyPr wrap="square" rtlCol="0">
            <a:spAutoFit/>
          </a:bodyPr>
          <a:lstStyle/>
          <a:p>
            <a:pPr algn="ctr"/>
            <a:r>
              <a:rPr lang="ja-JP" altLang="en-US" sz="2000" dirty="0"/>
              <a:t>弱い</a:t>
            </a:r>
          </a:p>
        </p:txBody>
      </p:sp>
      <p:sp>
        <p:nvSpPr>
          <p:cNvPr id="21" name="矢印: 上下 20">
            <a:extLst>
              <a:ext uri="{FF2B5EF4-FFF2-40B4-BE49-F238E27FC236}">
                <a16:creationId xmlns:a16="http://schemas.microsoft.com/office/drawing/2014/main" id="{E4E065AB-1953-4717-86D3-2BEF29263F5B}"/>
              </a:ext>
            </a:extLst>
          </p:cNvPr>
          <p:cNvSpPr/>
          <p:nvPr/>
        </p:nvSpPr>
        <p:spPr>
          <a:xfrm>
            <a:off x="5953030" y="4584325"/>
            <a:ext cx="238125" cy="42516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矢印: 上下 21">
            <a:extLst>
              <a:ext uri="{FF2B5EF4-FFF2-40B4-BE49-F238E27FC236}">
                <a16:creationId xmlns:a16="http://schemas.microsoft.com/office/drawing/2014/main" id="{9D5A20D1-2163-4CD5-A31F-8A384D2DD418}"/>
              </a:ext>
            </a:extLst>
          </p:cNvPr>
          <p:cNvSpPr/>
          <p:nvPr/>
        </p:nvSpPr>
        <p:spPr>
          <a:xfrm>
            <a:off x="8346746" y="4584325"/>
            <a:ext cx="238125" cy="42516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 name="矢印: 上下 22">
            <a:extLst>
              <a:ext uri="{FF2B5EF4-FFF2-40B4-BE49-F238E27FC236}">
                <a16:creationId xmlns:a16="http://schemas.microsoft.com/office/drawing/2014/main" id="{E437B970-F82F-4035-B4E1-8ADD2564620C}"/>
              </a:ext>
            </a:extLst>
          </p:cNvPr>
          <p:cNvSpPr/>
          <p:nvPr/>
        </p:nvSpPr>
        <p:spPr>
          <a:xfrm>
            <a:off x="10737521" y="4584325"/>
            <a:ext cx="238125" cy="42516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テキスト ボックス 23">
            <a:extLst>
              <a:ext uri="{FF2B5EF4-FFF2-40B4-BE49-F238E27FC236}">
                <a16:creationId xmlns:a16="http://schemas.microsoft.com/office/drawing/2014/main" id="{6985D712-0A78-4BD8-B63C-0EE1F4E5586D}"/>
              </a:ext>
            </a:extLst>
          </p:cNvPr>
          <p:cNvSpPr txBox="1"/>
          <p:nvPr/>
        </p:nvSpPr>
        <p:spPr>
          <a:xfrm>
            <a:off x="5326739" y="4096448"/>
            <a:ext cx="1490707" cy="400110"/>
          </a:xfrm>
          <a:prstGeom prst="rect">
            <a:avLst/>
          </a:prstGeom>
          <a:noFill/>
        </p:spPr>
        <p:txBody>
          <a:bodyPr wrap="square" rtlCol="0">
            <a:spAutoFit/>
          </a:bodyPr>
          <a:lstStyle/>
          <a:p>
            <a:pPr algn="ctr"/>
            <a:r>
              <a:rPr lang="ja-JP" altLang="en-US" sz="2000" dirty="0"/>
              <a:t>狭い</a:t>
            </a:r>
          </a:p>
        </p:txBody>
      </p:sp>
      <p:sp>
        <p:nvSpPr>
          <p:cNvPr id="25" name="テキスト ボックス 24">
            <a:extLst>
              <a:ext uri="{FF2B5EF4-FFF2-40B4-BE49-F238E27FC236}">
                <a16:creationId xmlns:a16="http://schemas.microsoft.com/office/drawing/2014/main" id="{37E07BCE-72C2-41FD-9492-68DE3A1FB104}"/>
              </a:ext>
            </a:extLst>
          </p:cNvPr>
          <p:cNvSpPr txBox="1"/>
          <p:nvPr/>
        </p:nvSpPr>
        <p:spPr>
          <a:xfrm>
            <a:off x="5326739" y="5177458"/>
            <a:ext cx="1490707" cy="400110"/>
          </a:xfrm>
          <a:prstGeom prst="rect">
            <a:avLst/>
          </a:prstGeom>
          <a:noFill/>
        </p:spPr>
        <p:txBody>
          <a:bodyPr wrap="square" rtlCol="0">
            <a:spAutoFit/>
          </a:bodyPr>
          <a:lstStyle/>
          <a:p>
            <a:pPr algn="ctr"/>
            <a:r>
              <a:rPr lang="ja-JP" altLang="en-US" sz="2000" dirty="0"/>
              <a:t>広い</a:t>
            </a:r>
          </a:p>
        </p:txBody>
      </p:sp>
      <p:sp>
        <p:nvSpPr>
          <p:cNvPr id="26" name="テキスト ボックス 25">
            <a:extLst>
              <a:ext uri="{FF2B5EF4-FFF2-40B4-BE49-F238E27FC236}">
                <a16:creationId xmlns:a16="http://schemas.microsoft.com/office/drawing/2014/main" id="{32C9D97C-E585-4E7E-8730-D2CFEDD82993}"/>
              </a:ext>
            </a:extLst>
          </p:cNvPr>
          <p:cNvSpPr txBox="1"/>
          <p:nvPr/>
        </p:nvSpPr>
        <p:spPr>
          <a:xfrm>
            <a:off x="7720455" y="4096448"/>
            <a:ext cx="1490707" cy="400110"/>
          </a:xfrm>
          <a:prstGeom prst="rect">
            <a:avLst/>
          </a:prstGeom>
          <a:noFill/>
        </p:spPr>
        <p:txBody>
          <a:bodyPr wrap="square" rtlCol="0">
            <a:spAutoFit/>
          </a:bodyPr>
          <a:lstStyle/>
          <a:p>
            <a:pPr algn="ctr"/>
            <a:r>
              <a:rPr lang="en-US" altLang="ja-JP" sz="2000" dirty="0"/>
              <a:t>1</a:t>
            </a:r>
            <a:r>
              <a:rPr lang="ja-JP" altLang="en-US" sz="2000" dirty="0"/>
              <a:t>個</a:t>
            </a:r>
          </a:p>
        </p:txBody>
      </p:sp>
      <p:sp>
        <p:nvSpPr>
          <p:cNvPr id="27" name="テキスト ボックス 26">
            <a:extLst>
              <a:ext uri="{FF2B5EF4-FFF2-40B4-BE49-F238E27FC236}">
                <a16:creationId xmlns:a16="http://schemas.microsoft.com/office/drawing/2014/main" id="{8F690789-BFD8-4447-A751-D0F0156DAD92}"/>
              </a:ext>
            </a:extLst>
          </p:cNvPr>
          <p:cNvSpPr txBox="1"/>
          <p:nvPr/>
        </p:nvSpPr>
        <p:spPr>
          <a:xfrm>
            <a:off x="7720455" y="5177458"/>
            <a:ext cx="1490707" cy="400110"/>
          </a:xfrm>
          <a:prstGeom prst="rect">
            <a:avLst/>
          </a:prstGeom>
          <a:noFill/>
        </p:spPr>
        <p:txBody>
          <a:bodyPr wrap="square" rtlCol="0">
            <a:spAutoFit/>
          </a:bodyPr>
          <a:lstStyle/>
          <a:p>
            <a:pPr algn="ctr"/>
            <a:r>
              <a:rPr lang="en-US" altLang="ja-JP" sz="2000" dirty="0"/>
              <a:t>1,000</a:t>
            </a:r>
            <a:r>
              <a:rPr lang="ja-JP" altLang="en-US" sz="2000" dirty="0"/>
              <a:t>個</a:t>
            </a:r>
          </a:p>
        </p:txBody>
      </p:sp>
      <p:sp>
        <p:nvSpPr>
          <p:cNvPr id="28" name="テキスト ボックス 27">
            <a:extLst>
              <a:ext uri="{FF2B5EF4-FFF2-40B4-BE49-F238E27FC236}">
                <a16:creationId xmlns:a16="http://schemas.microsoft.com/office/drawing/2014/main" id="{9DA3926E-6652-4E72-ACE3-860D30B19BEA}"/>
              </a:ext>
            </a:extLst>
          </p:cNvPr>
          <p:cNvSpPr txBox="1"/>
          <p:nvPr/>
        </p:nvSpPr>
        <p:spPr>
          <a:xfrm>
            <a:off x="10111230" y="4096448"/>
            <a:ext cx="1490707" cy="400110"/>
          </a:xfrm>
          <a:prstGeom prst="rect">
            <a:avLst/>
          </a:prstGeom>
          <a:noFill/>
        </p:spPr>
        <p:txBody>
          <a:bodyPr wrap="square" rtlCol="0">
            <a:spAutoFit/>
          </a:bodyPr>
          <a:lstStyle/>
          <a:p>
            <a:pPr algn="ctr"/>
            <a:r>
              <a:rPr lang="en-US" altLang="ja-JP" sz="2000" dirty="0"/>
              <a:t>10</a:t>
            </a:r>
            <a:r>
              <a:rPr lang="ja-JP" altLang="en-US" sz="2000" dirty="0"/>
              <a:t>次元</a:t>
            </a:r>
          </a:p>
        </p:txBody>
      </p:sp>
      <p:sp>
        <p:nvSpPr>
          <p:cNvPr id="29" name="テキスト ボックス 28">
            <a:extLst>
              <a:ext uri="{FF2B5EF4-FFF2-40B4-BE49-F238E27FC236}">
                <a16:creationId xmlns:a16="http://schemas.microsoft.com/office/drawing/2014/main" id="{F87B7883-AEE1-4D3C-BE2A-613083740BBF}"/>
              </a:ext>
            </a:extLst>
          </p:cNvPr>
          <p:cNvSpPr txBox="1"/>
          <p:nvPr/>
        </p:nvSpPr>
        <p:spPr>
          <a:xfrm>
            <a:off x="10111230" y="5177458"/>
            <a:ext cx="1490707" cy="400110"/>
          </a:xfrm>
          <a:prstGeom prst="rect">
            <a:avLst/>
          </a:prstGeom>
          <a:noFill/>
        </p:spPr>
        <p:txBody>
          <a:bodyPr wrap="square" rtlCol="0">
            <a:spAutoFit/>
          </a:bodyPr>
          <a:lstStyle/>
          <a:p>
            <a:pPr algn="ctr"/>
            <a:r>
              <a:rPr lang="en-US" altLang="ja-JP" sz="2000" dirty="0"/>
              <a:t>1,000</a:t>
            </a:r>
            <a:r>
              <a:rPr lang="ja-JP" altLang="en-US" sz="2000" dirty="0"/>
              <a:t>次元</a:t>
            </a:r>
          </a:p>
        </p:txBody>
      </p:sp>
      <p:sp>
        <p:nvSpPr>
          <p:cNvPr id="30" name="テキスト ボックス 29">
            <a:extLst>
              <a:ext uri="{FF2B5EF4-FFF2-40B4-BE49-F238E27FC236}">
                <a16:creationId xmlns:a16="http://schemas.microsoft.com/office/drawing/2014/main" id="{725A5B48-8F9E-4B0D-ADD3-038AA933955C}"/>
              </a:ext>
            </a:extLst>
          </p:cNvPr>
          <p:cNvSpPr txBox="1"/>
          <p:nvPr/>
        </p:nvSpPr>
        <p:spPr>
          <a:xfrm>
            <a:off x="1537973" y="5791607"/>
            <a:ext cx="9306364" cy="400110"/>
          </a:xfrm>
          <a:prstGeom prst="rect">
            <a:avLst/>
          </a:prstGeom>
          <a:noFill/>
        </p:spPr>
        <p:txBody>
          <a:bodyPr wrap="square" rtlCol="0">
            <a:spAutoFit/>
          </a:bodyPr>
          <a:lstStyle/>
          <a:p>
            <a:pPr algn="ctr"/>
            <a:r>
              <a:rPr lang="ja-JP" altLang="en-US" sz="2000" b="1" dirty="0"/>
              <a:t>容易な条件と困難な条件の間に位置するパターンをいくつか作成し、傾向を確認したい</a:t>
            </a:r>
          </a:p>
        </p:txBody>
      </p:sp>
      <p:sp>
        <p:nvSpPr>
          <p:cNvPr id="32" name="テキスト ボックス 31">
            <a:extLst>
              <a:ext uri="{FF2B5EF4-FFF2-40B4-BE49-F238E27FC236}">
                <a16:creationId xmlns:a16="http://schemas.microsoft.com/office/drawing/2014/main" id="{5473E9CB-2FDD-4464-8607-5DFDEE1CE652}"/>
              </a:ext>
            </a:extLst>
          </p:cNvPr>
          <p:cNvSpPr txBox="1"/>
          <p:nvPr/>
        </p:nvSpPr>
        <p:spPr>
          <a:xfrm>
            <a:off x="615012" y="4092145"/>
            <a:ext cx="1512492" cy="400110"/>
          </a:xfrm>
          <a:prstGeom prst="rect">
            <a:avLst/>
          </a:prstGeom>
          <a:noFill/>
        </p:spPr>
        <p:txBody>
          <a:bodyPr wrap="square" rtlCol="0">
            <a:spAutoFit/>
          </a:bodyPr>
          <a:lstStyle/>
          <a:p>
            <a:pPr algn="ctr"/>
            <a:r>
              <a:rPr lang="ja-JP" altLang="en-US" sz="2000" b="1" dirty="0"/>
              <a:t>容易な条件</a:t>
            </a:r>
          </a:p>
        </p:txBody>
      </p:sp>
      <p:sp>
        <p:nvSpPr>
          <p:cNvPr id="33" name="テキスト ボックス 32">
            <a:extLst>
              <a:ext uri="{FF2B5EF4-FFF2-40B4-BE49-F238E27FC236}">
                <a16:creationId xmlns:a16="http://schemas.microsoft.com/office/drawing/2014/main" id="{F33D667F-7A36-4430-B4FD-F6E5E4D0FF9E}"/>
              </a:ext>
            </a:extLst>
          </p:cNvPr>
          <p:cNvSpPr txBox="1"/>
          <p:nvPr/>
        </p:nvSpPr>
        <p:spPr>
          <a:xfrm>
            <a:off x="636795" y="5191442"/>
            <a:ext cx="1490707" cy="400110"/>
          </a:xfrm>
          <a:prstGeom prst="rect">
            <a:avLst/>
          </a:prstGeom>
          <a:noFill/>
        </p:spPr>
        <p:txBody>
          <a:bodyPr wrap="square" rtlCol="0">
            <a:spAutoFit/>
          </a:bodyPr>
          <a:lstStyle/>
          <a:p>
            <a:pPr algn="ctr"/>
            <a:r>
              <a:rPr lang="ja-JP" altLang="en-US" sz="2000" b="1" dirty="0"/>
              <a:t>困難な条件</a:t>
            </a:r>
          </a:p>
        </p:txBody>
      </p:sp>
    </p:spTree>
    <p:extLst>
      <p:ext uri="{BB962C8B-B14F-4D97-AF65-F5344CB8AC3E}">
        <p14:creationId xmlns:p14="http://schemas.microsoft.com/office/powerpoint/2010/main" val="1765666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問題クラスとアルゴリズムの対応関係</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27</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408177" y="1023511"/>
            <a:ext cx="11400125" cy="59515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(GA</a:t>
            </a:r>
            <a:r>
              <a:rPr lang="ja-JP" altLang="en-US" sz="2800" dirty="0"/>
              <a:t>以外の</a:t>
            </a:r>
            <a:r>
              <a:rPr lang="en-US" altLang="ja-JP" sz="2800" dirty="0"/>
              <a:t>)</a:t>
            </a:r>
            <a:r>
              <a:rPr lang="ja-JP" altLang="en-US" sz="2800" dirty="0"/>
              <a:t>バイナリ変数への拡張が必要。</a:t>
            </a:r>
            <a:endParaRPr lang="en-US" altLang="ja-JP" sz="2400" dirty="0"/>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3.1 </a:t>
            </a:r>
            <a:r>
              <a:rPr lang="ja-JP" altLang="en-US" sz="1600" b="1" dirty="0">
                <a:solidFill>
                  <a:schemeClr val="bg1"/>
                </a:solidFill>
              </a:rPr>
              <a:t>バイナリ変数への拡張法の開発</a:t>
            </a:r>
            <a:r>
              <a:rPr kumimoji="1" lang="en-US" altLang="ja-JP" sz="1600" b="1" dirty="0">
                <a:solidFill>
                  <a:schemeClr val="bg1"/>
                </a:solidFill>
              </a:rPr>
              <a:t> </a:t>
            </a:r>
            <a:endParaRPr kumimoji="1" lang="ja-JP" altLang="en-US" sz="1600" b="1" dirty="0">
              <a:solidFill>
                <a:schemeClr val="bg1"/>
              </a:solidFill>
            </a:endParaRPr>
          </a:p>
        </p:txBody>
      </p:sp>
      <p:sp>
        <p:nvSpPr>
          <p:cNvPr id="6" name="四角形: 角を丸くする 5">
            <a:extLst>
              <a:ext uri="{FF2B5EF4-FFF2-40B4-BE49-F238E27FC236}">
                <a16:creationId xmlns:a16="http://schemas.microsoft.com/office/drawing/2014/main" id="{F50D98EA-153D-446E-B8C0-FE4B2E48C67B}"/>
              </a:ext>
            </a:extLst>
          </p:cNvPr>
          <p:cNvSpPr/>
          <p:nvPr/>
        </p:nvSpPr>
        <p:spPr>
          <a:xfrm flipH="1">
            <a:off x="6145380" y="1974760"/>
            <a:ext cx="2948023" cy="501572"/>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7" name="直線コネクタ 6">
            <a:extLst>
              <a:ext uri="{FF2B5EF4-FFF2-40B4-BE49-F238E27FC236}">
                <a16:creationId xmlns:a16="http://schemas.microsoft.com/office/drawing/2014/main" id="{DC221911-0A73-45D8-8766-8343304659EE}"/>
              </a:ext>
            </a:extLst>
          </p:cNvPr>
          <p:cNvCxnSpPr>
            <a:cxnSpLocks/>
          </p:cNvCxnSpPr>
          <p:nvPr/>
        </p:nvCxnSpPr>
        <p:spPr>
          <a:xfrm>
            <a:off x="5930078" y="1787218"/>
            <a:ext cx="8162" cy="1838967"/>
          </a:xfrm>
          <a:prstGeom prst="line">
            <a:avLst/>
          </a:prstGeom>
          <a:ln>
            <a:solidFill>
              <a:schemeClr val="accent2"/>
            </a:solidFill>
            <a:prstDash val="lgDash"/>
          </a:ln>
        </p:spPr>
        <p:style>
          <a:lnRef idx="1">
            <a:schemeClr val="accent1"/>
          </a:lnRef>
          <a:fillRef idx="0">
            <a:schemeClr val="accent1"/>
          </a:fillRef>
          <a:effectRef idx="0">
            <a:schemeClr val="accent1"/>
          </a:effectRef>
          <a:fontRef idx="minor">
            <a:schemeClr val="tx1"/>
          </a:fontRef>
        </p:style>
      </p:cxnSp>
      <p:sp>
        <p:nvSpPr>
          <p:cNvPr id="9" name="正方形/長方形 8">
            <a:extLst>
              <a:ext uri="{FF2B5EF4-FFF2-40B4-BE49-F238E27FC236}">
                <a16:creationId xmlns:a16="http://schemas.microsoft.com/office/drawing/2014/main" id="{9476318E-6C34-499F-8B33-FF6768A49F8D}"/>
              </a:ext>
            </a:extLst>
          </p:cNvPr>
          <p:cNvSpPr/>
          <p:nvPr/>
        </p:nvSpPr>
        <p:spPr>
          <a:xfrm>
            <a:off x="2704451" y="4110214"/>
            <a:ext cx="6434932" cy="43751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45CB9110-A546-4297-8A59-ADE0BBC99D81}"/>
              </a:ext>
            </a:extLst>
          </p:cNvPr>
          <p:cNvCxnSpPr>
            <a:cxnSpLocks/>
          </p:cNvCxnSpPr>
          <p:nvPr/>
        </p:nvCxnSpPr>
        <p:spPr>
          <a:xfrm>
            <a:off x="2682981" y="5843317"/>
            <a:ext cx="6533158" cy="94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9F949DA2-FACC-4A09-A957-1A862CFAB310}"/>
              </a:ext>
            </a:extLst>
          </p:cNvPr>
          <p:cNvSpPr txBox="1"/>
          <p:nvPr/>
        </p:nvSpPr>
        <p:spPr>
          <a:xfrm>
            <a:off x="8604132" y="5892700"/>
            <a:ext cx="1487265" cy="307777"/>
          </a:xfrm>
          <a:prstGeom prst="rect">
            <a:avLst/>
          </a:prstGeom>
          <a:noFill/>
        </p:spPr>
        <p:txBody>
          <a:bodyPr wrap="square" rtlCol="0">
            <a:spAutoFit/>
          </a:bodyPr>
          <a:lstStyle/>
          <a:p>
            <a:r>
              <a:rPr lang="ja-JP" altLang="en-US" sz="1400" b="1" dirty="0"/>
              <a:t>適用可能な変数</a:t>
            </a:r>
          </a:p>
        </p:txBody>
      </p:sp>
      <p:cxnSp>
        <p:nvCxnSpPr>
          <p:cNvPr id="12" name="直線コネクタ 11">
            <a:extLst>
              <a:ext uri="{FF2B5EF4-FFF2-40B4-BE49-F238E27FC236}">
                <a16:creationId xmlns:a16="http://schemas.microsoft.com/office/drawing/2014/main" id="{1A7BF7A9-2806-4B28-A9E6-452DE565E955}"/>
              </a:ext>
            </a:extLst>
          </p:cNvPr>
          <p:cNvCxnSpPr>
            <a:cxnSpLocks/>
          </p:cNvCxnSpPr>
          <p:nvPr/>
        </p:nvCxnSpPr>
        <p:spPr>
          <a:xfrm flipH="1">
            <a:off x="5930079" y="4046153"/>
            <a:ext cx="9462" cy="1804689"/>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E249E67C-10AA-4407-A37B-79470F8FB263}"/>
              </a:ext>
            </a:extLst>
          </p:cNvPr>
          <p:cNvSpPr txBox="1"/>
          <p:nvPr/>
        </p:nvSpPr>
        <p:spPr>
          <a:xfrm>
            <a:off x="6563372" y="5892700"/>
            <a:ext cx="2023158" cy="307777"/>
          </a:xfrm>
          <a:prstGeom prst="rect">
            <a:avLst/>
          </a:prstGeom>
          <a:noFill/>
        </p:spPr>
        <p:txBody>
          <a:bodyPr wrap="square" rtlCol="0">
            <a:spAutoFit/>
          </a:bodyPr>
          <a:lstStyle/>
          <a:p>
            <a:pPr algn="ctr"/>
            <a:r>
              <a:rPr lang="ja-JP" altLang="en-US" sz="1400" dirty="0"/>
              <a:t>連続変数・バイナリ整数</a:t>
            </a:r>
          </a:p>
        </p:txBody>
      </p:sp>
      <p:sp>
        <p:nvSpPr>
          <p:cNvPr id="14" name="テキスト ボックス 13">
            <a:extLst>
              <a:ext uri="{FF2B5EF4-FFF2-40B4-BE49-F238E27FC236}">
                <a16:creationId xmlns:a16="http://schemas.microsoft.com/office/drawing/2014/main" id="{91A1C4CE-55F8-4CED-9DA8-F5535E4F3F49}"/>
              </a:ext>
            </a:extLst>
          </p:cNvPr>
          <p:cNvSpPr txBox="1"/>
          <p:nvPr/>
        </p:nvSpPr>
        <p:spPr>
          <a:xfrm>
            <a:off x="3777242" y="5892700"/>
            <a:ext cx="1060432" cy="307777"/>
          </a:xfrm>
          <a:prstGeom prst="rect">
            <a:avLst/>
          </a:prstGeom>
          <a:noFill/>
        </p:spPr>
        <p:txBody>
          <a:bodyPr wrap="square" rtlCol="0">
            <a:spAutoFit/>
          </a:bodyPr>
          <a:lstStyle/>
          <a:p>
            <a:pPr algn="ctr"/>
            <a:r>
              <a:rPr lang="ja-JP" altLang="en-US" sz="1400" dirty="0"/>
              <a:t>連続変数</a:t>
            </a:r>
          </a:p>
        </p:txBody>
      </p:sp>
      <p:sp>
        <p:nvSpPr>
          <p:cNvPr id="15" name="テキスト ボックス 14">
            <a:extLst>
              <a:ext uri="{FF2B5EF4-FFF2-40B4-BE49-F238E27FC236}">
                <a16:creationId xmlns:a16="http://schemas.microsoft.com/office/drawing/2014/main" id="{0375911D-E6C0-4F7E-B661-45A24B81F46B}"/>
              </a:ext>
            </a:extLst>
          </p:cNvPr>
          <p:cNvSpPr txBox="1"/>
          <p:nvPr/>
        </p:nvSpPr>
        <p:spPr>
          <a:xfrm>
            <a:off x="3468469" y="3212200"/>
            <a:ext cx="1612476" cy="307777"/>
          </a:xfrm>
          <a:prstGeom prst="rect">
            <a:avLst/>
          </a:prstGeom>
          <a:noFill/>
        </p:spPr>
        <p:txBody>
          <a:bodyPr wrap="square" rtlCol="0">
            <a:spAutoFit/>
          </a:bodyPr>
          <a:lstStyle/>
          <a:p>
            <a:pPr algn="ctr"/>
            <a:r>
              <a:rPr lang="ja-JP" altLang="en-US" sz="1400" dirty="0"/>
              <a:t>従来の制約対処法</a:t>
            </a:r>
          </a:p>
        </p:txBody>
      </p:sp>
      <p:sp>
        <p:nvSpPr>
          <p:cNvPr id="16" name="テキスト ボックス 15">
            <a:extLst>
              <a:ext uri="{FF2B5EF4-FFF2-40B4-BE49-F238E27FC236}">
                <a16:creationId xmlns:a16="http://schemas.microsoft.com/office/drawing/2014/main" id="{E3479945-37EA-441C-BF10-71A881107E89}"/>
              </a:ext>
            </a:extLst>
          </p:cNvPr>
          <p:cNvSpPr txBox="1"/>
          <p:nvPr/>
        </p:nvSpPr>
        <p:spPr>
          <a:xfrm>
            <a:off x="3131776" y="2512786"/>
            <a:ext cx="2271477" cy="523220"/>
          </a:xfrm>
          <a:prstGeom prst="rect">
            <a:avLst/>
          </a:prstGeom>
          <a:noFill/>
        </p:spPr>
        <p:txBody>
          <a:bodyPr wrap="square" rtlCol="0">
            <a:spAutoFit/>
          </a:bodyPr>
          <a:lstStyle/>
          <a:p>
            <a:pPr algn="ctr"/>
            <a:r>
              <a:rPr lang="ja-JP" altLang="en-US" sz="1400" dirty="0"/>
              <a:t>問題分割ベース</a:t>
            </a:r>
            <a:endParaRPr lang="en-US" altLang="ja-JP" sz="1400" dirty="0"/>
          </a:p>
          <a:p>
            <a:pPr algn="ctr"/>
            <a:r>
              <a:rPr lang="ja-JP" altLang="en-US" sz="1400" dirty="0"/>
              <a:t>／制約違反量削減優先</a:t>
            </a:r>
          </a:p>
        </p:txBody>
      </p:sp>
      <p:sp>
        <p:nvSpPr>
          <p:cNvPr id="17" name="テキスト ボックス 16">
            <a:extLst>
              <a:ext uri="{FF2B5EF4-FFF2-40B4-BE49-F238E27FC236}">
                <a16:creationId xmlns:a16="http://schemas.microsoft.com/office/drawing/2014/main" id="{3038F3FD-F12F-44B1-9114-3E742C3880CD}"/>
              </a:ext>
            </a:extLst>
          </p:cNvPr>
          <p:cNvSpPr txBox="1"/>
          <p:nvPr/>
        </p:nvSpPr>
        <p:spPr>
          <a:xfrm>
            <a:off x="6731092" y="4800818"/>
            <a:ext cx="1687722" cy="307777"/>
          </a:xfrm>
          <a:prstGeom prst="rect">
            <a:avLst/>
          </a:prstGeom>
          <a:noFill/>
        </p:spPr>
        <p:txBody>
          <a:bodyPr wrap="square" rtlCol="0">
            <a:spAutoFit/>
          </a:bodyPr>
          <a:lstStyle/>
          <a:p>
            <a:pPr algn="ctr"/>
            <a:r>
              <a:rPr lang="ja-JP" altLang="en-US" sz="1400" dirty="0"/>
              <a:t>分枝限定法ベース</a:t>
            </a:r>
          </a:p>
        </p:txBody>
      </p:sp>
      <p:sp>
        <p:nvSpPr>
          <p:cNvPr id="19" name="矢印: 右 18">
            <a:extLst>
              <a:ext uri="{FF2B5EF4-FFF2-40B4-BE49-F238E27FC236}">
                <a16:creationId xmlns:a16="http://schemas.microsoft.com/office/drawing/2014/main" id="{AD78B80B-0548-44E7-8794-FE58A039D81B}"/>
              </a:ext>
            </a:extLst>
          </p:cNvPr>
          <p:cNvSpPr/>
          <p:nvPr/>
        </p:nvSpPr>
        <p:spPr>
          <a:xfrm rot="20565080">
            <a:off x="5336951" y="2408159"/>
            <a:ext cx="646773" cy="2233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A00B7F69-867A-4E4B-BCA5-8C6FD8E985FA}"/>
              </a:ext>
            </a:extLst>
          </p:cNvPr>
          <p:cNvSpPr txBox="1"/>
          <p:nvPr/>
        </p:nvSpPr>
        <p:spPr>
          <a:xfrm>
            <a:off x="5483430" y="2613559"/>
            <a:ext cx="578444" cy="307777"/>
          </a:xfrm>
          <a:prstGeom prst="rect">
            <a:avLst/>
          </a:prstGeom>
          <a:noFill/>
        </p:spPr>
        <p:txBody>
          <a:bodyPr wrap="square" rtlCol="0">
            <a:spAutoFit/>
          </a:bodyPr>
          <a:lstStyle/>
          <a:p>
            <a:pPr algn="ctr"/>
            <a:r>
              <a:rPr lang="ja-JP" altLang="en-US" sz="1400" dirty="0"/>
              <a:t>拡張</a:t>
            </a:r>
          </a:p>
        </p:txBody>
      </p:sp>
      <p:cxnSp>
        <p:nvCxnSpPr>
          <p:cNvPr id="21" name="直線矢印コネクタ 20">
            <a:extLst>
              <a:ext uri="{FF2B5EF4-FFF2-40B4-BE49-F238E27FC236}">
                <a16:creationId xmlns:a16="http://schemas.microsoft.com/office/drawing/2014/main" id="{D4D72FCB-BE70-4990-9F7C-409AD332B63E}"/>
              </a:ext>
            </a:extLst>
          </p:cNvPr>
          <p:cNvCxnSpPr>
            <a:cxnSpLocks/>
          </p:cNvCxnSpPr>
          <p:nvPr/>
        </p:nvCxnSpPr>
        <p:spPr>
          <a:xfrm flipV="1">
            <a:off x="2685128" y="3889649"/>
            <a:ext cx="0" cy="19611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A59067F6-FD2E-4E5E-A887-D67559A72ECE}"/>
              </a:ext>
            </a:extLst>
          </p:cNvPr>
          <p:cNvSpPr txBox="1"/>
          <p:nvPr/>
        </p:nvSpPr>
        <p:spPr>
          <a:xfrm>
            <a:off x="1193347" y="3797603"/>
            <a:ext cx="1490707" cy="307777"/>
          </a:xfrm>
          <a:prstGeom prst="rect">
            <a:avLst/>
          </a:prstGeom>
          <a:noFill/>
        </p:spPr>
        <p:txBody>
          <a:bodyPr wrap="square" rtlCol="0">
            <a:spAutoFit/>
          </a:bodyPr>
          <a:lstStyle/>
          <a:p>
            <a:r>
              <a:rPr lang="ja-JP" altLang="en-US" sz="1400" b="1" dirty="0"/>
              <a:t>適用可能な制約</a:t>
            </a:r>
          </a:p>
        </p:txBody>
      </p:sp>
      <p:sp>
        <p:nvSpPr>
          <p:cNvPr id="23" name="テキスト ボックス 22">
            <a:extLst>
              <a:ext uri="{FF2B5EF4-FFF2-40B4-BE49-F238E27FC236}">
                <a16:creationId xmlns:a16="http://schemas.microsoft.com/office/drawing/2014/main" id="{875804BC-E546-442A-9444-CCBAA8A68413}"/>
              </a:ext>
            </a:extLst>
          </p:cNvPr>
          <p:cNvSpPr txBox="1"/>
          <p:nvPr/>
        </p:nvSpPr>
        <p:spPr>
          <a:xfrm>
            <a:off x="1856586" y="5393701"/>
            <a:ext cx="708223" cy="307777"/>
          </a:xfrm>
          <a:prstGeom prst="rect">
            <a:avLst/>
          </a:prstGeom>
          <a:noFill/>
        </p:spPr>
        <p:txBody>
          <a:bodyPr wrap="square" rtlCol="0">
            <a:spAutoFit/>
          </a:bodyPr>
          <a:lstStyle/>
          <a:p>
            <a:r>
              <a:rPr lang="ja-JP" altLang="en-US" sz="1400" dirty="0"/>
              <a:t>線型</a:t>
            </a:r>
          </a:p>
        </p:txBody>
      </p:sp>
      <p:sp>
        <p:nvSpPr>
          <p:cNvPr id="24" name="テキスト ボックス 23">
            <a:extLst>
              <a:ext uri="{FF2B5EF4-FFF2-40B4-BE49-F238E27FC236}">
                <a16:creationId xmlns:a16="http://schemas.microsoft.com/office/drawing/2014/main" id="{6E6E50B9-CE79-48E0-9276-3226991C6578}"/>
              </a:ext>
            </a:extLst>
          </p:cNvPr>
          <p:cNvSpPr txBox="1"/>
          <p:nvPr/>
        </p:nvSpPr>
        <p:spPr>
          <a:xfrm>
            <a:off x="1354758" y="4795181"/>
            <a:ext cx="1312872" cy="307777"/>
          </a:xfrm>
          <a:prstGeom prst="rect">
            <a:avLst/>
          </a:prstGeom>
          <a:noFill/>
        </p:spPr>
        <p:txBody>
          <a:bodyPr wrap="square" rtlCol="0">
            <a:spAutoFit/>
          </a:bodyPr>
          <a:lstStyle/>
          <a:p>
            <a:r>
              <a:rPr lang="ja-JP" altLang="en-US" sz="1400" dirty="0"/>
              <a:t>非線型（凸）</a:t>
            </a:r>
          </a:p>
        </p:txBody>
      </p:sp>
      <p:sp>
        <p:nvSpPr>
          <p:cNvPr id="25" name="テキスト ボックス 24">
            <a:extLst>
              <a:ext uri="{FF2B5EF4-FFF2-40B4-BE49-F238E27FC236}">
                <a16:creationId xmlns:a16="http://schemas.microsoft.com/office/drawing/2014/main" id="{455FF3F3-7F9B-4FE8-BFD3-FC624941DA3D}"/>
              </a:ext>
            </a:extLst>
          </p:cNvPr>
          <p:cNvSpPr txBox="1"/>
          <p:nvPr/>
        </p:nvSpPr>
        <p:spPr>
          <a:xfrm>
            <a:off x="1256967" y="4190498"/>
            <a:ext cx="1446222" cy="307777"/>
          </a:xfrm>
          <a:prstGeom prst="rect">
            <a:avLst/>
          </a:prstGeom>
          <a:noFill/>
        </p:spPr>
        <p:txBody>
          <a:bodyPr wrap="square" rtlCol="0">
            <a:spAutoFit/>
          </a:bodyPr>
          <a:lstStyle/>
          <a:p>
            <a:r>
              <a:rPr lang="ja-JP" altLang="en-US" sz="1400" dirty="0"/>
              <a:t>非線型（非凸）</a:t>
            </a:r>
          </a:p>
        </p:txBody>
      </p:sp>
      <p:sp>
        <p:nvSpPr>
          <p:cNvPr id="26" name="テキスト ボックス 25">
            <a:extLst>
              <a:ext uri="{FF2B5EF4-FFF2-40B4-BE49-F238E27FC236}">
                <a16:creationId xmlns:a16="http://schemas.microsoft.com/office/drawing/2014/main" id="{8F0D0D61-2D43-47D4-BDF2-A4D133672A75}"/>
              </a:ext>
            </a:extLst>
          </p:cNvPr>
          <p:cNvSpPr txBox="1"/>
          <p:nvPr/>
        </p:nvSpPr>
        <p:spPr>
          <a:xfrm>
            <a:off x="4113857" y="5398472"/>
            <a:ext cx="447201" cy="307777"/>
          </a:xfrm>
          <a:prstGeom prst="rect">
            <a:avLst/>
          </a:prstGeom>
          <a:noFill/>
        </p:spPr>
        <p:txBody>
          <a:bodyPr wrap="square" rtlCol="0">
            <a:spAutoFit/>
          </a:bodyPr>
          <a:lstStyle/>
          <a:p>
            <a:pPr algn="ctr"/>
            <a:r>
              <a:rPr lang="en-US" altLang="ja-JP" sz="1400" dirty="0"/>
              <a:t>LP</a:t>
            </a:r>
            <a:endParaRPr lang="ja-JP" altLang="en-US" sz="1400" dirty="0"/>
          </a:p>
        </p:txBody>
      </p:sp>
      <p:sp>
        <p:nvSpPr>
          <p:cNvPr id="27" name="テキスト ボックス 26">
            <a:extLst>
              <a:ext uri="{FF2B5EF4-FFF2-40B4-BE49-F238E27FC236}">
                <a16:creationId xmlns:a16="http://schemas.microsoft.com/office/drawing/2014/main" id="{0BC38BBE-BFA0-48C0-96F6-98A8AEF7B52A}"/>
              </a:ext>
            </a:extLst>
          </p:cNvPr>
          <p:cNvSpPr txBox="1"/>
          <p:nvPr/>
        </p:nvSpPr>
        <p:spPr>
          <a:xfrm>
            <a:off x="7226282" y="5400541"/>
            <a:ext cx="697341" cy="307777"/>
          </a:xfrm>
          <a:prstGeom prst="rect">
            <a:avLst/>
          </a:prstGeom>
          <a:noFill/>
        </p:spPr>
        <p:txBody>
          <a:bodyPr wrap="square" rtlCol="0">
            <a:spAutoFit/>
          </a:bodyPr>
          <a:lstStyle/>
          <a:p>
            <a:pPr algn="ctr"/>
            <a:r>
              <a:rPr lang="en-US" altLang="ja-JP" sz="1400" dirty="0"/>
              <a:t>MILP</a:t>
            </a:r>
            <a:endParaRPr lang="ja-JP" altLang="en-US" sz="1400" dirty="0"/>
          </a:p>
        </p:txBody>
      </p:sp>
      <p:sp>
        <p:nvSpPr>
          <p:cNvPr id="28" name="テキスト ボックス 27">
            <a:extLst>
              <a:ext uri="{FF2B5EF4-FFF2-40B4-BE49-F238E27FC236}">
                <a16:creationId xmlns:a16="http://schemas.microsoft.com/office/drawing/2014/main" id="{94389DE5-DC6B-4FEE-89D6-A8E35C66577E}"/>
              </a:ext>
            </a:extLst>
          </p:cNvPr>
          <p:cNvSpPr txBox="1"/>
          <p:nvPr/>
        </p:nvSpPr>
        <p:spPr>
          <a:xfrm>
            <a:off x="3236369" y="4799148"/>
            <a:ext cx="2142178" cy="307777"/>
          </a:xfrm>
          <a:prstGeom prst="rect">
            <a:avLst/>
          </a:prstGeom>
          <a:noFill/>
        </p:spPr>
        <p:txBody>
          <a:bodyPr wrap="square" rtlCol="0">
            <a:spAutoFit/>
          </a:bodyPr>
          <a:lstStyle/>
          <a:p>
            <a:pPr algn="ctr"/>
            <a:r>
              <a:rPr lang="ja-JP" altLang="en-US" sz="1400" dirty="0"/>
              <a:t>外点ペナルティ法＋勾配法</a:t>
            </a:r>
          </a:p>
        </p:txBody>
      </p:sp>
      <p:sp>
        <p:nvSpPr>
          <p:cNvPr id="29" name="テキスト ボックス 28">
            <a:extLst>
              <a:ext uri="{FF2B5EF4-FFF2-40B4-BE49-F238E27FC236}">
                <a16:creationId xmlns:a16="http://schemas.microsoft.com/office/drawing/2014/main" id="{62CB26B7-DE9C-492A-889E-FFB29357CD9A}"/>
              </a:ext>
            </a:extLst>
          </p:cNvPr>
          <p:cNvSpPr txBox="1"/>
          <p:nvPr/>
        </p:nvSpPr>
        <p:spPr>
          <a:xfrm>
            <a:off x="6388459" y="3212200"/>
            <a:ext cx="2372986" cy="307777"/>
          </a:xfrm>
          <a:prstGeom prst="rect">
            <a:avLst/>
          </a:prstGeom>
          <a:noFill/>
        </p:spPr>
        <p:txBody>
          <a:bodyPr wrap="square" rtlCol="0">
            <a:spAutoFit/>
          </a:bodyPr>
          <a:lstStyle/>
          <a:p>
            <a:pPr algn="ctr"/>
            <a:r>
              <a:rPr lang="ja-JP" altLang="en-US" sz="1400" dirty="0"/>
              <a:t>凸緩和＋分枝限定法ベース</a:t>
            </a:r>
          </a:p>
        </p:txBody>
      </p:sp>
      <p:sp>
        <p:nvSpPr>
          <p:cNvPr id="30" name="テキスト ボックス 29">
            <a:extLst>
              <a:ext uri="{FF2B5EF4-FFF2-40B4-BE49-F238E27FC236}">
                <a16:creationId xmlns:a16="http://schemas.microsoft.com/office/drawing/2014/main" id="{3DB402AA-F093-4960-BCBD-0C242BCED0C5}"/>
              </a:ext>
            </a:extLst>
          </p:cNvPr>
          <p:cNvSpPr txBox="1"/>
          <p:nvPr/>
        </p:nvSpPr>
        <p:spPr>
          <a:xfrm>
            <a:off x="6870634" y="2079653"/>
            <a:ext cx="1408635" cy="307777"/>
          </a:xfrm>
          <a:prstGeom prst="rect">
            <a:avLst/>
          </a:prstGeom>
          <a:noFill/>
        </p:spPr>
        <p:txBody>
          <a:bodyPr wrap="square" rtlCol="0">
            <a:spAutoFit/>
          </a:bodyPr>
          <a:lstStyle/>
          <a:p>
            <a:pPr algn="ctr"/>
            <a:r>
              <a:rPr lang="ja-JP" altLang="en-US" sz="1400" dirty="0"/>
              <a:t>提案アルゴリズム</a:t>
            </a:r>
          </a:p>
        </p:txBody>
      </p:sp>
      <p:sp>
        <p:nvSpPr>
          <p:cNvPr id="32" name="テキスト ボックス 31">
            <a:extLst>
              <a:ext uri="{FF2B5EF4-FFF2-40B4-BE49-F238E27FC236}">
                <a16:creationId xmlns:a16="http://schemas.microsoft.com/office/drawing/2014/main" id="{6C378DD4-6FE9-4967-8ADD-E96AC014A2B2}"/>
              </a:ext>
            </a:extLst>
          </p:cNvPr>
          <p:cNvSpPr txBox="1"/>
          <p:nvPr/>
        </p:nvSpPr>
        <p:spPr>
          <a:xfrm>
            <a:off x="3474780" y="4190498"/>
            <a:ext cx="1612476" cy="307777"/>
          </a:xfrm>
          <a:prstGeom prst="rect">
            <a:avLst/>
          </a:prstGeom>
          <a:noFill/>
        </p:spPr>
        <p:txBody>
          <a:bodyPr wrap="square" rtlCol="0">
            <a:spAutoFit/>
          </a:bodyPr>
          <a:lstStyle/>
          <a:p>
            <a:pPr algn="ctr"/>
            <a:r>
              <a:rPr lang="ja-JP" altLang="en-US" sz="1400" dirty="0"/>
              <a:t>制約対処法＋メタ</a:t>
            </a:r>
          </a:p>
        </p:txBody>
      </p:sp>
      <p:cxnSp>
        <p:nvCxnSpPr>
          <p:cNvPr id="33" name="直線コネクタ 32">
            <a:extLst>
              <a:ext uri="{FF2B5EF4-FFF2-40B4-BE49-F238E27FC236}">
                <a16:creationId xmlns:a16="http://schemas.microsoft.com/office/drawing/2014/main" id="{D1CA7397-D527-4496-A00D-492C8AB1FF68}"/>
              </a:ext>
            </a:extLst>
          </p:cNvPr>
          <p:cNvCxnSpPr>
            <a:cxnSpLocks/>
          </p:cNvCxnSpPr>
          <p:nvPr/>
        </p:nvCxnSpPr>
        <p:spPr>
          <a:xfrm flipH="1">
            <a:off x="2682981" y="5257036"/>
            <a:ext cx="6478541"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229644DE-854C-4D11-9360-C41448F9A14D}"/>
              </a:ext>
            </a:extLst>
          </p:cNvPr>
          <p:cNvCxnSpPr>
            <a:cxnSpLocks/>
          </p:cNvCxnSpPr>
          <p:nvPr/>
        </p:nvCxnSpPr>
        <p:spPr>
          <a:xfrm flipH="1">
            <a:off x="2680065" y="4634736"/>
            <a:ext cx="6491344"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8231D766-E26B-4085-89A3-E54316EDEE39}"/>
              </a:ext>
            </a:extLst>
          </p:cNvPr>
          <p:cNvCxnSpPr>
            <a:cxnSpLocks/>
          </p:cNvCxnSpPr>
          <p:nvPr/>
        </p:nvCxnSpPr>
        <p:spPr>
          <a:xfrm flipH="1" flipV="1">
            <a:off x="2680065" y="1860111"/>
            <a:ext cx="5063" cy="179447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8EF4052C-852B-4496-A8D1-6030291F09F0}"/>
              </a:ext>
            </a:extLst>
          </p:cNvPr>
          <p:cNvCxnSpPr>
            <a:cxnSpLocks/>
          </p:cNvCxnSpPr>
          <p:nvPr/>
        </p:nvCxnSpPr>
        <p:spPr>
          <a:xfrm flipV="1">
            <a:off x="2685128" y="3626185"/>
            <a:ext cx="6473579" cy="1365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E49F32D4-911F-4F23-949B-E1F3DE3A11E4}"/>
              </a:ext>
            </a:extLst>
          </p:cNvPr>
          <p:cNvSpPr txBox="1"/>
          <p:nvPr/>
        </p:nvSpPr>
        <p:spPr>
          <a:xfrm>
            <a:off x="5255482" y="3698411"/>
            <a:ext cx="567125" cy="307777"/>
          </a:xfrm>
          <a:prstGeom prst="rect">
            <a:avLst/>
          </a:prstGeom>
          <a:noFill/>
        </p:spPr>
        <p:txBody>
          <a:bodyPr wrap="square" rtlCol="0">
            <a:spAutoFit/>
          </a:bodyPr>
          <a:lstStyle/>
          <a:p>
            <a:r>
              <a:rPr lang="ja-JP" altLang="en-US" sz="1400" dirty="0"/>
              <a:t>抜粋</a:t>
            </a:r>
          </a:p>
        </p:txBody>
      </p:sp>
      <p:sp>
        <p:nvSpPr>
          <p:cNvPr id="38" name="矢印: 右 37">
            <a:extLst>
              <a:ext uri="{FF2B5EF4-FFF2-40B4-BE49-F238E27FC236}">
                <a16:creationId xmlns:a16="http://schemas.microsoft.com/office/drawing/2014/main" id="{CC7CAE62-F24D-4F92-9257-CA28727D8661}"/>
              </a:ext>
            </a:extLst>
          </p:cNvPr>
          <p:cNvSpPr/>
          <p:nvPr/>
        </p:nvSpPr>
        <p:spPr>
          <a:xfrm rot="16200000">
            <a:off x="5823621" y="3644251"/>
            <a:ext cx="231841" cy="411678"/>
          </a:xfrm>
          <a:prstGeom prst="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9501EEE0-EA21-47BB-9815-DFAD43F50062}"/>
              </a:ext>
            </a:extLst>
          </p:cNvPr>
          <p:cNvSpPr txBox="1"/>
          <p:nvPr/>
        </p:nvSpPr>
        <p:spPr>
          <a:xfrm>
            <a:off x="1732855" y="2079653"/>
            <a:ext cx="792859" cy="307777"/>
          </a:xfrm>
          <a:prstGeom prst="rect">
            <a:avLst/>
          </a:prstGeom>
          <a:noFill/>
        </p:spPr>
        <p:txBody>
          <a:bodyPr wrap="square" rtlCol="0">
            <a:spAutoFit/>
          </a:bodyPr>
          <a:lstStyle/>
          <a:p>
            <a:r>
              <a:rPr lang="ja-JP" altLang="en-US" sz="1400" dirty="0"/>
              <a:t>～</a:t>
            </a:r>
            <a:r>
              <a:rPr lang="en-US" altLang="ja-JP" sz="1400" dirty="0"/>
              <a:t>5000</a:t>
            </a:r>
            <a:endParaRPr lang="ja-JP" altLang="en-US" sz="1400" dirty="0"/>
          </a:p>
        </p:txBody>
      </p:sp>
      <p:sp>
        <p:nvSpPr>
          <p:cNvPr id="40" name="テキスト ボックス 39">
            <a:extLst>
              <a:ext uri="{FF2B5EF4-FFF2-40B4-BE49-F238E27FC236}">
                <a16:creationId xmlns:a16="http://schemas.microsoft.com/office/drawing/2014/main" id="{D9A5177F-9AC7-40A9-AB47-7695F9805F93}"/>
              </a:ext>
            </a:extLst>
          </p:cNvPr>
          <p:cNvSpPr txBox="1"/>
          <p:nvPr/>
        </p:nvSpPr>
        <p:spPr>
          <a:xfrm>
            <a:off x="1789764" y="2653088"/>
            <a:ext cx="746099" cy="307777"/>
          </a:xfrm>
          <a:prstGeom prst="rect">
            <a:avLst/>
          </a:prstGeom>
          <a:noFill/>
        </p:spPr>
        <p:txBody>
          <a:bodyPr wrap="square" rtlCol="0">
            <a:spAutoFit/>
          </a:bodyPr>
          <a:lstStyle/>
          <a:p>
            <a:r>
              <a:rPr lang="ja-JP" altLang="en-US" sz="1400" dirty="0"/>
              <a:t>～</a:t>
            </a:r>
            <a:r>
              <a:rPr lang="en-US" altLang="ja-JP" sz="1400" dirty="0"/>
              <a:t>500</a:t>
            </a:r>
            <a:endParaRPr lang="ja-JP" altLang="en-US" sz="1400" dirty="0"/>
          </a:p>
        </p:txBody>
      </p:sp>
      <p:sp>
        <p:nvSpPr>
          <p:cNvPr id="41" name="テキスト ボックス 40">
            <a:extLst>
              <a:ext uri="{FF2B5EF4-FFF2-40B4-BE49-F238E27FC236}">
                <a16:creationId xmlns:a16="http://schemas.microsoft.com/office/drawing/2014/main" id="{2245DBFA-64CF-42E3-9272-242C677517EF}"/>
              </a:ext>
            </a:extLst>
          </p:cNvPr>
          <p:cNvSpPr txBox="1"/>
          <p:nvPr/>
        </p:nvSpPr>
        <p:spPr>
          <a:xfrm>
            <a:off x="1802859" y="3214498"/>
            <a:ext cx="772861" cy="307777"/>
          </a:xfrm>
          <a:prstGeom prst="rect">
            <a:avLst/>
          </a:prstGeom>
          <a:noFill/>
        </p:spPr>
        <p:txBody>
          <a:bodyPr wrap="square" rtlCol="0">
            <a:spAutoFit/>
          </a:bodyPr>
          <a:lstStyle/>
          <a:p>
            <a:r>
              <a:rPr lang="ja-JP" altLang="en-US" sz="1400" dirty="0"/>
              <a:t>～</a:t>
            </a:r>
            <a:r>
              <a:rPr lang="en-US" altLang="ja-JP" sz="1400" dirty="0"/>
              <a:t>100</a:t>
            </a:r>
            <a:endParaRPr lang="ja-JP" altLang="en-US" sz="1400" dirty="0"/>
          </a:p>
        </p:txBody>
      </p:sp>
      <p:sp>
        <p:nvSpPr>
          <p:cNvPr id="42" name="テキスト ボックス 41">
            <a:extLst>
              <a:ext uri="{FF2B5EF4-FFF2-40B4-BE49-F238E27FC236}">
                <a16:creationId xmlns:a16="http://schemas.microsoft.com/office/drawing/2014/main" id="{0E60BDE5-BC57-45F3-B44F-C9353C1FFE1C}"/>
              </a:ext>
            </a:extLst>
          </p:cNvPr>
          <p:cNvSpPr txBox="1"/>
          <p:nvPr/>
        </p:nvSpPr>
        <p:spPr>
          <a:xfrm>
            <a:off x="1096227" y="1491774"/>
            <a:ext cx="1605225" cy="492443"/>
          </a:xfrm>
          <a:prstGeom prst="rect">
            <a:avLst/>
          </a:prstGeom>
          <a:noFill/>
        </p:spPr>
        <p:txBody>
          <a:bodyPr wrap="square" rtlCol="0">
            <a:spAutoFit/>
          </a:bodyPr>
          <a:lstStyle/>
          <a:p>
            <a:r>
              <a:rPr lang="en-US" altLang="ja-JP" sz="1200" b="1" dirty="0"/>
              <a:t>(</a:t>
            </a:r>
            <a:r>
              <a:rPr lang="ja-JP" altLang="en-US" sz="1200" b="1" dirty="0"/>
              <a:t>現実的に</a:t>
            </a:r>
            <a:r>
              <a:rPr lang="en-US" altLang="ja-JP" sz="1200" b="1" dirty="0"/>
              <a:t>)</a:t>
            </a:r>
          </a:p>
          <a:p>
            <a:r>
              <a:rPr lang="ja-JP" altLang="en-US" sz="1400" b="1" dirty="0"/>
              <a:t>対応可能な次元数</a:t>
            </a:r>
          </a:p>
        </p:txBody>
      </p:sp>
      <p:sp>
        <p:nvSpPr>
          <p:cNvPr id="43" name="吹き出し: 角を丸めた四角形 42">
            <a:extLst>
              <a:ext uri="{FF2B5EF4-FFF2-40B4-BE49-F238E27FC236}">
                <a16:creationId xmlns:a16="http://schemas.microsoft.com/office/drawing/2014/main" id="{ED8F2C9F-573E-4050-906D-2A34BFD6652A}"/>
              </a:ext>
            </a:extLst>
          </p:cNvPr>
          <p:cNvSpPr/>
          <p:nvPr/>
        </p:nvSpPr>
        <p:spPr>
          <a:xfrm>
            <a:off x="8036505" y="2566135"/>
            <a:ext cx="3207206" cy="532496"/>
          </a:xfrm>
          <a:prstGeom prst="wedgeRoundRectCallout">
            <a:avLst>
              <a:gd name="adj1" fmla="val -29608"/>
              <a:gd name="adj2" fmla="val -80850"/>
              <a:gd name="adj3" fmla="val 16667"/>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このクラスが、我々が想定しているクラスであり、より工学的価値が高いと考えている</a:t>
            </a:r>
          </a:p>
        </p:txBody>
      </p:sp>
      <p:sp>
        <p:nvSpPr>
          <p:cNvPr id="45" name="テキスト ボックス 44">
            <a:extLst>
              <a:ext uri="{FF2B5EF4-FFF2-40B4-BE49-F238E27FC236}">
                <a16:creationId xmlns:a16="http://schemas.microsoft.com/office/drawing/2014/main" id="{E83FC1AD-3854-4C9B-8BE2-E598408EEE6C}"/>
              </a:ext>
            </a:extLst>
          </p:cNvPr>
          <p:cNvSpPr txBox="1"/>
          <p:nvPr/>
        </p:nvSpPr>
        <p:spPr>
          <a:xfrm>
            <a:off x="6388459" y="4191960"/>
            <a:ext cx="2372986" cy="307777"/>
          </a:xfrm>
          <a:prstGeom prst="rect">
            <a:avLst/>
          </a:prstGeom>
          <a:noFill/>
        </p:spPr>
        <p:txBody>
          <a:bodyPr wrap="square" rtlCol="0">
            <a:spAutoFit/>
          </a:bodyPr>
          <a:lstStyle/>
          <a:p>
            <a:pPr algn="ctr"/>
            <a:r>
              <a:rPr lang="ja-JP" altLang="en-US" sz="1400" dirty="0"/>
              <a:t>凸緩和＋分枝限定法ベース</a:t>
            </a:r>
          </a:p>
        </p:txBody>
      </p:sp>
    </p:spTree>
    <p:extLst>
      <p:ext uri="{BB962C8B-B14F-4D97-AF65-F5344CB8AC3E}">
        <p14:creationId xmlns:p14="http://schemas.microsoft.com/office/powerpoint/2010/main" val="12681949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バイナリ変数への拡張</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28</a:t>
            </a:fld>
            <a:endParaRPr kumimoji="1" lang="ja-JP" altLang="en-US"/>
          </a:p>
        </p:txBody>
      </p:sp>
      <p:sp>
        <p:nvSpPr>
          <p:cNvPr id="89" name="テキスト ボックス 88">
            <a:extLst>
              <a:ext uri="{FF2B5EF4-FFF2-40B4-BE49-F238E27FC236}">
                <a16:creationId xmlns:a16="http://schemas.microsoft.com/office/drawing/2014/main" id="{09C4D91A-7C0E-4F5A-B1AF-EFFEA5C93524}"/>
              </a:ext>
            </a:extLst>
          </p:cNvPr>
          <p:cNvSpPr txBox="1"/>
          <p:nvPr/>
        </p:nvSpPr>
        <p:spPr>
          <a:xfrm>
            <a:off x="574205" y="-19466"/>
            <a:ext cx="4521842" cy="338554"/>
          </a:xfrm>
          <a:prstGeom prst="rect">
            <a:avLst/>
          </a:prstGeom>
          <a:noFill/>
        </p:spPr>
        <p:txBody>
          <a:bodyPr wrap="square" rtlCol="0">
            <a:spAutoFit/>
          </a:bodyPr>
          <a:lstStyle/>
          <a:p>
            <a:r>
              <a:rPr lang="en-US" altLang="ja-JP" sz="1600" b="1" dirty="0">
                <a:solidFill>
                  <a:schemeClr val="bg1"/>
                </a:solidFill>
              </a:rPr>
              <a:t>3.1 </a:t>
            </a:r>
            <a:r>
              <a:rPr lang="ja-JP" altLang="en-US" sz="1600" b="1" dirty="0">
                <a:solidFill>
                  <a:schemeClr val="bg1"/>
                </a:solidFill>
              </a:rPr>
              <a:t>バイナリ変数への拡張法の開発</a:t>
            </a:r>
            <a:endParaRPr kumimoji="1" lang="ja-JP" altLang="en-US" sz="1600" b="1" dirty="0">
              <a:solidFill>
                <a:schemeClr val="bg1"/>
              </a:solidFill>
            </a:endParaRPr>
          </a:p>
        </p:txBody>
      </p:sp>
      <p:sp>
        <p:nvSpPr>
          <p:cNvPr id="10" name="テキスト プレースホルダー 2">
            <a:extLst>
              <a:ext uri="{FF2B5EF4-FFF2-40B4-BE49-F238E27FC236}">
                <a16:creationId xmlns:a16="http://schemas.microsoft.com/office/drawing/2014/main" id="{1510B217-F30F-4EC2-8A0A-DF4388F04270}"/>
              </a:ext>
            </a:extLst>
          </p:cNvPr>
          <p:cNvSpPr txBox="1">
            <a:spLocks/>
          </p:cNvSpPr>
          <p:nvPr/>
        </p:nvSpPr>
        <p:spPr>
          <a:xfrm>
            <a:off x="370078" y="882953"/>
            <a:ext cx="11509002"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GA</a:t>
            </a:r>
            <a:r>
              <a:rPr lang="ja-JP" altLang="en-US" sz="2800" dirty="0"/>
              <a:t>では検討済だが、</a:t>
            </a:r>
            <a:r>
              <a:rPr lang="en-US" altLang="ja-JP" sz="2800" dirty="0"/>
              <a:t>PSO</a:t>
            </a:r>
            <a:r>
              <a:rPr lang="ja-JP" altLang="en-US" sz="2800" dirty="0"/>
              <a:t>／</a:t>
            </a:r>
            <a:r>
              <a:rPr lang="en-US" altLang="ja-JP" sz="2800" dirty="0"/>
              <a:t>DE</a:t>
            </a:r>
            <a:r>
              <a:rPr lang="ja-JP" altLang="en-US" sz="2800" dirty="0"/>
              <a:t>モデルでは未検討。</a:t>
            </a:r>
            <a:endParaRPr lang="en-US" altLang="ja-JP" sz="2800" dirty="0"/>
          </a:p>
          <a:p>
            <a:pPr lvl="1">
              <a:defRPr/>
            </a:pPr>
            <a:r>
              <a:rPr lang="ja-JP" altLang="en-US" sz="2400" dirty="0"/>
              <a:t>この部分を追加できれば、合体アルゴリズムに新規性が出る可能性がある</a:t>
            </a:r>
            <a:endParaRPr lang="en-US" altLang="ja-JP" sz="2400" dirty="0"/>
          </a:p>
        </p:txBody>
      </p:sp>
      <p:pic>
        <p:nvPicPr>
          <p:cNvPr id="4" name="図 3">
            <a:extLst>
              <a:ext uri="{FF2B5EF4-FFF2-40B4-BE49-F238E27FC236}">
                <a16:creationId xmlns:a16="http://schemas.microsoft.com/office/drawing/2014/main" id="{EAEF2B74-080C-4458-AFDC-B221E1EC7F4F}"/>
              </a:ext>
            </a:extLst>
          </p:cNvPr>
          <p:cNvPicPr>
            <a:picLocks noChangeAspect="1"/>
          </p:cNvPicPr>
          <p:nvPr/>
        </p:nvPicPr>
        <p:blipFill>
          <a:blip r:embed="rId2"/>
          <a:stretch>
            <a:fillRect/>
          </a:stretch>
        </p:blipFill>
        <p:spPr>
          <a:xfrm>
            <a:off x="517055" y="2238226"/>
            <a:ext cx="5286573" cy="3964930"/>
          </a:xfrm>
          <a:prstGeom prst="rect">
            <a:avLst/>
          </a:prstGeom>
        </p:spPr>
      </p:pic>
      <p:sp>
        <p:nvSpPr>
          <p:cNvPr id="7" name="テキスト ボックス 6">
            <a:extLst>
              <a:ext uri="{FF2B5EF4-FFF2-40B4-BE49-F238E27FC236}">
                <a16:creationId xmlns:a16="http://schemas.microsoft.com/office/drawing/2014/main" id="{31F1BC6C-AF0E-47C0-8DFC-2EBE76F4C911}"/>
              </a:ext>
            </a:extLst>
          </p:cNvPr>
          <p:cNvSpPr txBox="1"/>
          <p:nvPr/>
        </p:nvSpPr>
        <p:spPr>
          <a:xfrm>
            <a:off x="1389057" y="1868894"/>
            <a:ext cx="3542567" cy="369332"/>
          </a:xfrm>
          <a:prstGeom prst="rect">
            <a:avLst/>
          </a:prstGeom>
          <a:noFill/>
        </p:spPr>
        <p:txBody>
          <a:bodyPr wrap="square" rtlCol="0">
            <a:spAutoFit/>
          </a:bodyPr>
          <a:lstStyle/>
          <a:p>
            <a:pPr algn="ctr"/>
            <a:r>
              <a:rPr kumimoji="1" lang="en-US" altLang="ja-JP" b="1" dirty="0"/>
              <a:t>GA</a:t>
            </a:r>
            <a:r>
              <a:rPr kumimoji="1" lang="ja-JP" altLang="en-US" b="1" dirty="0"/>
              <a:t>におけるバイナリ変数の対処法</a:t>
            </a:r>
          </a:p>
        </p:txBody>
      </p:sp>
      <p:sp>
        <p:nvSpPr>
          <p:cNvPr id="8" name="テキスト ボックス 7">
            <a:extLst>
              <a:ext uri="{FF2B5EF4-FFF2-40B4-BE49-F238E27FC236}">
                <a16:creationId xmlns:a16="http://schemas.microsoft.com/office/drawing/2014/main" id="{4086120A-BA3D-4E0F-BF95-115D165DEC4A}"/>
              </a:ext>
            </a:extLst>
          </p:cNvPr>
          <p:cNvSpPr txBox="1"/>
          <p:nvPr/>
        </p:nvSpPr>
        <p:spPr>
          <a:xfrm>
            <a:off x="2951434" y="6200358"/>
            <a:ext cx="2989563" cy="338554"/>
          </a:xfrm>
          <a:prstGeom prst="rect">
            <a:avLst/>
          </a:prstGeom>
          <a:noFill/>
        </p:spPr>
        <p:txBody>
          <a:bodyPr wrap="square" rtlCol="0">
            <a:spAutoFit/>
          </a:bodyPr>
          <a:lstStyle/>
          <a:p>
            <a:pPr algn="ctr"/>
            <a:r>
              <a:rPr kumimoji="1" lang="en-US" altLang="ja-JP" sz="1600" dirty="0"/>
              <a:t>FY21</a:t>
            </a:r>
            <a:r>
              <a:rPr kumimoji="1" lang="ja-JP" altLang="en-US" sz="1600" dirty="0"/>
              <a:t>成果報告資料から抜粋</a:t>
            </a:r>
          </a:p>
        </p:txBody>
      </p:sp>
      <p:sp>
        <p:nvSpPr>
          <p:cNvPr id="9" name="テキスト ボックス 8">
            <a:extLst>
              <a:ext uri="{FF2B5EF4-FFF2-40B4-BE49-F238E27FC236}">
                <a16:creationId xmlns:a16="http://schemas.microsoft.com/office/drawing/2014/main" id="{B1AF8790-C71B-4012-ABE2-FED8C28A2BF6}"/>
              </a:ext>
            </a:extLst>
          </p:cNvPr>
          <p:cNvSpPr txBox="1"/>
          <p:nvPr/>
        </p:nvSpPr>
        <p:spPr>
          <a:xfrm>
            <a:off x="7031776" y="1868894"/>
            <a:ext cx="4102949" cy="369332"/>
          </a:xfrm>
          <a:prstGeom prst="rect">
            <a:avLst/>
          </a:prstGeom>
          <a:noFill/>
        </p:spPr>
        <p:txBody>
          <a:bodyPr wrap="square" rtlCol="0">
            <a:spAutoFit/>
          </a:bodyPr>
          <a:lstStyle/>
          <a:p>
            <a:pPr algn="ctr"/>
            <a:r>
              <a:rPr kumimoji="1" lang="en-US" altLang="ja-JP" b="1" dirty="0"/>
              <a:t>PSO</a:t>
            </a:r>
            <a:r>
              <a:rPr kumimoji="1" lang="ja-JP" altLang="en-US" b="1" dirty="0"/>
              <a:t>／</a:t>
            </a:r>
            <a:r>
              <a:rPr kumimoji="1" lang="en-US" altLang="ja-JP" b="1" dirty="0"/>
              <a:t>DE</a:t>
            </a:r>
            <a:r>
              <a:rPr kumimoji="1" lang="ja-JP" altLang="en-US" b="1" dirty="0"/>
              <a:t>におけるバイナリ変数の対処法</a:t>
            </a:r>
          </a:p>
        </p:txBody>
      </p:sp>
      <p:sp>
        <p:nvSpPr>
          <p:cNvPr id="11" name="テキスト ボックス 10">
            <a:extLst>
              <a:ext uri="{FF2B5EF4-FFF2-40B4-BE49-F238E27FC236}">
                <a16:creationId xmlns:a16="http://schemas.microsoft.com/office/drawing/2014/main" id="{B7D7461E-FCB5-4747-800A-716631AA4CFB}"/>
              </a:ext>
            </a:extLst>
          </p:cNvPr>
          <p:cNvSpPr txBox="1"/>
          <p:nvPr/>
        </p:nvSpPr>
        <p:spPr>
          <a:xfrm>
            <a:off x="6150441" y="2809354"/>
            <a:ext cx="4759597" cy="369332"/>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dirty="0"/>
              <a:t>1. </a:t>
            </a:r>
            <a:r>
              <a:rPr kumimoji="1" lang="ja-JP" altLang="en-US" dirty="0"/>
              <a:t>ペナルティでの考慮</a:t>
            </a:r>
          </a:p>
        </p:txBody>
      </p:sp>
      <p:sp>
        <p:nvSpPr>
          <p:cNvPr id="12" name="テキスト ボックス 11">
            <a:extLst>
              <a:ext uri="{FF2B5EF4-FFF2-40B4-BE49-F238E27FC236}">
                <a16:creationId xmlns:a16="http://schemas.microsoft.com/office/drawing/2014/main" id="{3EB276F5-B566-4972-8D74-350B36DB8E44}"/>
              </a:ext>
            </a:extLst>
          </p:cNvPr>
          <p:cNvSpPr txBox="1"/>
          <p:nvPr/>
        </p:nvSpPr>
        <p:spPr>
          <a:xfrm>
            <a:off x="6150441" y="3866570"/>
            <a:ext cx="4759597" cy="369332"/>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dirty="0"/>
              <a:t>2. </a:t>
            </a:r>
            <a:r>
              <a:rPr kumimoji="1" lang="ja-JP" altLang="en-US" dirty="0"/>
              <a:t>近傍生成後の強制修正</a:t>
            </a:r>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A76DCE93-A548-460C-A123-FB03D6B38A3E}"/>
                  </a:ext>
                </a:extLst>
              </p:cNvPr>
              <p:cNvSpPr txBox="1"/>
              <p:nvPr/>
            </p:nvSpPr>
            <p:spPr>
              <a:xfrm>
                <a:off x="9653316" y="2372121"/>
                <a:ext cx="2166152" cy="346570"/>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p>
                        <m:sSupPr>
                          <m:ctrlPr>
                            <a:rPr kumimoji="1" lang="en-US" altLang="ja-JP" sz="1600" b="1" i="1">
                              <a:latin typeface="Cambria Math" panose="02040503050406030204" pitchFamily="18" charset="0"/>
                            </a:rPr>
                          </m:ctrlPr>
                        </m:sSupPr>
                        <m:e>
                          <m:acc>
                            <m:accPr>
                              <m:chr m:val="̂"/>
                              <m:ctrlPr>
                                <a:rPr kumimoji="1" lang="en-US" altLang="ja-JP" sz="1600" b="1" i="1">
                                  <a:latin typeface="Cambria Math" panose="02040503050406030204" pitchFamily="18" charset="0"/>
                                </a:rPr>
                              </m:ctrlPr>
                            </m:accPr>
                            <m:e>
                              <m:r>
                                <a:rPr kumimoji="1" lang="en-US" altLang="ja-JP" sz="1600" b="1" i="1">
                                  <a:latin typeface="Cambria Math" panose="02040503050406030204" pitchFamily="18" charset="0"/>
                                </a:rPr>
                                <m:t>𝒙</m:t>
                              </m:r>
                            </m:e>
                          </m:acc>
                        </m:e>
                        <m:sup>
                          <m:r>
                            <a:rPr kumimoji="1" lang="en-US" altLang="ja-JP" sz="1600" i="1">
                              <a:latin typeface="Cambria Math" panose="02040503050406030204" pitchFamily="18" charset="0"/>
                            </a:rPr>
                            <m:t>𝑖</m:t>
                          </m:r>
                        </m:sup>
                      </m:sSup>
                      <m:r>
                        <a:rPr kumimoji="1" lang="en-US" altLang="ja-JP" sz="1600" b="0" i="1" smtClean="0">
                          <a:latin typeface="Cambria Math" panose="02040503050406030204" pitchFamily="18" charset="0"/>
                        </a:rPr>
                        <m:t>=</m:t>
                      </m:r>
                      <m:sSup>
                        <m:sSupPr>
                          <m:ctrlPr>
                            <a:rPr kumimoji="1" lang="en-US" altLang="ja-JP" sz="1600" b="1" i="1" smtClean="0">
                              <a:latin typeface="Cambria Math" panose="02040503050406030204" pitchFamily="18" charset="0"/>
                            </a:rPr>
                          </m:ctrlPr>
                        </m:sSupPr>
                        <m:e>
                          <m:r>
                            <a:rPr kumimoji="1" lang="en-US" altLang="ja-JP" sz="1600" b="1" i="1">
                              <a:latin typeface="Cambria Math" panose="02040503050406030204" pitchFamily="18" charset="0"/>
                            </a:rPr>
                            <m:t>𝒙</m:t>
                          </m:r>
                        </m:e>
                        <m:sup>
                          <m:r>
                            <a:rPr kumimoji="1" lang="en-US" altLang="ja-JP" sz="1600" b="0" i="1" smtClean="0">
                              <a:latin typeface="Cambria Math" panose="02040503050406030204" pitchFamily="18" charset="0"/>
                            </a:rPr>
                            <m:t>𝑖</m:t>
                          </m:r>
                        </m:sup>
                      </m:sSup>
                      <m:r>
                        <a:rPr kumimoji="1" lang="en-US" altLang="ja-JP" sz="1600" b="1" i="1" smtClean="0">
                          <a:latin typeface="Cambria Math" panose="02040503050406030204" pitchFamily="18" charset="0"/>
                        </a:rPr>
                        <m:t>+</m:t>
                      </m:r>
                      <m:r>
                        <a:rPr kumimoji="1" lang="en-US" altLang="ja-JP" sz="1600" b="0" i="1" smtClean="0">
                          <a:latin typeface="Cambria Math" panose="02040503050406030204" pitchFamily="18" charset="0"/>
                        </a:rPr>
                        <m:t>𝐹</m:t>
                      </m:r>
                      <m:r>
                        <a:rPr kumimoji="1" lang="en-US" altLang="ja-JP" sz="1600" b="1" i="1" smtClean="0">
                          <a:latin typeface="Cambria Math" panose="02040503050406030204" pitchFamily="18" charset="0"/>
                        </a:rPr>
                        <m:t>(</m:t>
                      </m:r>
                      <m:sSup>
                        <m:sSupPr>
                          <m:ctrlPr>
                            <a:rPr kumimoji="1" lang="en-US" altLang="ja-JP" sz="1600" b="1" i="1" smtClean="0">
                              <a:latin typeface="Cambria Math" panose="02040503050406030204" pitchFamily="18" charset="0"/>
                            </a:rPr>
                          </m:ctrlPr>
                        </m:sSupPr>
                        <m:e>
                          <m:r>
                            <a:rPr kumimoji="1" lang="en-US" altLang="ja-JP" sz="1600" b="1" i="1" smtClean="0">
                              <a:latin typeface="Cambria Math" panose="02040503050406030204" pitchFamily="18" charset="0"/>
                            </a:rPr>
                            <m:t>𝒙</m:t>
                          </m:r>
                        </m:e>
                        <m:sup>
                          <m:r>
                            <a:rPr kumimoji="1" lang="en-US" altLang="ja-JP" sz="1600" b="0" i="1" smtClean="0">
                              <a:latin typeface="Cambria Math" panose="02040503050406030204" pitchFamily="18" charset="0"/>
                            </a:rPr>
                            <m:t>2</m:t>
                          </m:r>
                        </m:sup>
                      </m:sSup>
                      <m:r>
                        <a:rPr kumimoji="1" lang="en-US" altLang="ja-JP" sz="1600" b="1" i="1" smtClean="0">
                          <a:latin typeface="Cambria Math" panose="02040503050406030204" pitchFamily="18" charset="0"/>
                        </a:rPr>
                        <m:t>−</m:t>
                      </m:r>
                      <m:sSup>
                        <m:sSupPr>
                          <m:ctrlPr>
                            <a:rPr kumimoji="1" lang="en-US" altLang="ja-JP" sz="1600" b="1" i="1" smtClean="0">
                              <a:latin typeface="Cambria Math" panose="02040503050406030204" pitchFamily="18" charset="0"/>
                            </a:rPr>
                          </m:ctrlPr>
                        </m:sSupPr>
                        <m:e>
                          <m:r>
                            <a:rPr kumimoji="1" lang="en-US" altLang="ja-JP" sz="1600" b="1" i="1" smtClean="0">
                              <a:latin typeface="Cambria Math" panose="02040503050406030204" pitchFamily="18" charset="0"/>
                            </a:rPr>
                            <m:t>𝒙</m:t>
                          </m:r>
                        </m:e>
                        <m:sup>
                          <m:r>
                            <a:rPr kumimoji="1" lang="en-US" altLang="ja-JP" sz="1600" b="0" i="1" smtClean="0">
                              <a:latin typeface="Cambria Math" panose="02040503050406030204" pitchFamily="18" charset="0"/>
                            </a:rPr>
                            <m:t>3</m:t>
                          </m:r>
                        </m:sup>
                      </m:sSup>
                      <m:r>
                        <a:rPr kumimoji="1" lang="en-US" altLang="ja-JP" sz="1600" b="1" i="1" smtClean="0">
                          <a:latin typeface="Cambria Math" panose="02040503050406030204" pitchFamily="18" charset="0"/>
                        </a:rPr>
                        <m:t>)</m:t>
                      </m:r>
                    </m:oMath>
                  </m:oMathPara>
                </a14:m>
                <a:endParaRPr kumimoji="1" lang="ja-JP" altLang="en-US" sz="1600" dirty="0"/>
              </a:p>
            </p:txBody>
          </p:sp>
        </mc:Choice>
        <mc:Fallback xmlns="">
          <p:sp>
            <p:nvSpPr>
              <p:cNvPr id="13" name="テキスト ボックス 12">
                <a:extLst>
                  <a:ext uri="{FF2B5EF4-FFF2-40B4-BE49-F238E27FC236}">
                    <a16:creationId xmlns:a16="http://schemas.microsoft.com/office/drawing/2014/main" id="{A76DCE93-A548-460C-A123-FB03D6B38A3E}"/>
                  </a:ext>
                </a:extLst>
              </p:cNvPr>
              <p:cNvSpPr txBox="1">
                <a:spLocks noRot="1" noChangeAspect="1" noMove="1" noResize="1" noEditPoints="1" noAdjustHandles="1" noChangeArrowheads="1" noChangeShapeType="1" noTextEdit="1"/>
              </p:cNvSpPr>
              <p:nvPr/>
            </p:nvSpPr>
            <p:spPr>
              <a:xfrm>
                <a:off x="9653316" y="2372121"/>
                <a:ext cx="2166152" cy="346570"/>
              </a:xfrm>
              <a:prstGeom prst="rect">
                <a:avLst/>
              </a:prstGeom>
              <a:blipFill>
                <a:blip r:embed="rId3"/>
                <a:stretch>
                  <a:fillRect b="-12281"/>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08C42B7A-0077-4CD8-9471-8849CB760FA0}"/>
              </a:ext>
            </a:extLst>
          </p:cNvPr>
          <p:cNvSpPr txBox="1"/>
          <p:nvPr/>
        </p:nvSpPr>
        <p:spPr>
          <a:xfrm>
            <a:off x="6261954" y="2372121"/>
            <a:ext cx="3319069" cy="369332"/>
          </a:xfrm>
          <a:prstGeom prst="rect">
            <a:avLst/>
          </a:prstGeom>
          <a:noFill/>
        </p:spPr>
        <p:txBody>
          <a:bodyPr wrap="square" rtlCol="0">
            <a:spAutoFit/>
          </a:bodyPr>
          <a:lstStyle/>
          <a:p>
            <a:pPr algn="ctr"/>
            <a:r>
              <a:rPr kumimoji="1" lang="ja-JP" altLang="en-US" dirty="0"/>
              <a:t>近傍生成が実数ベクトルの演算</a:t>
            </a:r>
          </a:p>
        </p:txBody>
      </p:sp>
      <p:sp>
        <p:nvSpPr>
          <p:cNvPr id="15" name="テキスト ボックス 14">
            <a:extLst>
              <a:ext uri="{FF2B5EF4-FFF2-40B4-BE49-F238E27FC236}">
                <a16:creationId xmlns:a16="http://schemas.microsoft.com/office/drawing/2014/main" id="{CFC0BABC-2645-4A8A-BD72-A2E4476328A8}"/>
              </a:ext>
            </a:extLst>
          </p:cNvPr>
          <p:cNvSpPr txBox="1"/>
          <p:nvPr/>
        </p:nvSpPr>
        <p:spPr>
          <a:xfrm>
            <a:off x="6503138" y="3176689"/>
            <a:ext cx="5160224" cy="646331"/>
          </a:xfrm>
          <a:prstGeom prst="rect">
            <a:avLst/>
          </a:prstGeom>
          <a:noFill/>
        </p:spPr>
        <p:txBody>
          <a:bodyPr wrap="square" rtlCol="0">
            <a:spAutoFit/>
          </a:bodyPr>
          <a:lstStyle/>
          <a:p>
            <a:r>
              <a:rPr kumimoji="1" lang="ja-JP" altLang="en-US" dirty="0"/>
              <a:t>離散変数固有のペナルティを生成（多峰性）</a:t>
            </a:r>
            <a:endParaRPr kumimoji="1" lang="en-US" altLang="ja-JP" dirty="0"/>
          </a:p>
          <a:p>
            <a:r>
              <a:rPr kumimoji="1" lang="ja-JP" altLang="en-US" dirty="0"/>
              <a:t>⇒違反量を</a:t>
            </a:r>
            <a:r>
              <a:rPr kumimoji="1" lang="en-US" altLang="ja-JP" dirty="0"/>
              <a:t>0</a:t>
            </a:r>
            <a:r>
              <a:rPr kumimoji="1" lang="ja-JP" altLang="en-US" dirty="0"/>
              <a:t>にするのが困難、制約数が増えやすい</a:t>
            </a:r>
          </a:p>
        </p:txBody>
      </p:sp>
      <p:sp>
        <p:nvSpPr>
          <p:cNvPr id="16" name="テキスト ボックス 15">
            <a:extLst>
              <a:ext uri="{FF2B5EF4-FFF2-40B4-BE49-F238E27FC236}">
                <a16:creationId xmlns:a16="http://schemas.microsoft.com/office/drawing/2014/main" id="{93617AB3-E066-4153-8286-B98394A7F8B0}"/>
              </a:ext>
            </a:extLst>
          </p:cNvPr>
          <p:cNvSpPr txBox="1"/>
          <p:nvPr/>
        </p:nvSpPr>
        <p:spPr>
          <a:xfrm>
            <a:off x="6503138" y="4269152"/>
            <a:ext cx="5160224" cy="923330"/>
          </a:xfrm>
          <a:prstGeom prst="rect">
            <a:avLst/>
          </a:prstGeom>
          <a:noFill/>
        </p:spPr>
        <p:txBody>
          <a:bodyPr wrap="square" rtlCol="0">
            <a:spAutoFit/>
          </a:bodyPr>
          <a:lstStyle/>
          <a:p>
            <a:r>
              <a:rPr kumimoji="1" lang="ja-JP" altLang="en-US" dirty="0"/>
              <a:t>実数緩和状態で計算した後、近傍の離散点に修正</a:t>
            </a:r>
            <a:endParaRPr kumimoji="1" lang="en-US" altLang="ja-JP" dirty="0"/>
          </a:p>
          <a:p>
            <a:r>
              <a:rPr kumimoji="1" lang="ja-JP" altLang="en-US" dirty="0"/>
              <a:t>⇒生成した後に強制修正なので、制約違反解に戻る可能性がある</a:t>
            </a:r>
          </a:p>
        </p:txBody>
      </p:sp>
      <p:sp>
        <p:nvSpPr>
          <p:cNvPr id="17" name="テキスト ボックス 16">
            <a:extLst>
              <a:ext uri="{FF2B5EF4-FFF2-40B4-BE49-F238E27FC236}">
                <a16:creationId xmlns:a16="http://schemas.microsoft.com/office/drawing/2014/main" id="{3AA79492-2115-43A9-9E41-203E0129007E}"/>
              </a:ext>
            </a:extLst>
          </p:cNvPr>
          <p:cNvSpPr txBox="1"/>
          <p:nvPr/>
        </p:nvSpPr>
        <p:spPr>
          <a:xfrm>
            <a:off x="6503138" y="5655996"/>
            <a:ext cx="5160224" cy="369332"/>
          </a:xfrm>
          <a:prstGeom prst="rect">
            <a:avLst/>
          </a:prstGeom>
          <a:noFill/>
        </p:spPr>
        <p:txBody>
          <a:bodyPr wrap="square" rtlCol="0">
            <a:spAutoFit/>
          </a:bodyPr>
          <a:lstStyle/>
          <a:p>
            <a:r>
              <a:rPr kumimoji="1" lang="ja-JP" altLang="en-US" dirty="0">
                <a:solidFill>
                  <a:schemeClr val="accent4"/>
                </a:solidFill>
              </a:rPr>
              <a:t>論理和・積、ハミング距離を利用する方法がある</a:t>
            </a:r>
          </a:p>
        </p:txBody>
      </p:sp>
      <p:sp>
        <p:nvSpPr>
          <p:cNvPr id="5" name="テキスト ボックス 4">
            <a:extLst>
              <a:ext uri="{FF2B5EF4-FFF2-40B4-BE49-F238E27FC236}">
                <a16:creationId xmlns:a16="http://schemas.microsoft.com/office/drawing/2014/main" id="{1B8257B9-7583-5B00-9DF5-DEF7E41611DB}"/>
              </a:ext>
            </a:extLst>
          </p:cNvPr>
          <p:cNvSpPr txBox="1"/>
          <p:nvPr/>
        </p:nvSpPr>
        <p:spPr>
          <a:xfrm>
            <a:off x="6150441" y="5329226"/>
            <a:ext cx="4759597" cy="369332"/>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dirty="0"/>
              <a:t>3. </a:t>
            </a:r>
            <a:r>
              <a:rPr kumimoji="1" lang="ja-JP" altLang="en-US" dirty="0"/>
              <a:t>実数／バイナリ変数を分離した近傍生成</a:t>
            </a:r>
          </a:p>
        </p:txBody>
      </p:sp>
    </p:spTree>
    <p:extLst>
      <p:ext uri="{BB962C8B-B14F-4D97-AF65-F5344CB8AC3E}">
        <p14:creationId xmlns:p14="http://schemas.microsoft.com/office/powerpoint/2010/main" val="5996323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5E828A57-D431-4AB8-BCE4-F332E72F8624}"/>
              </a:ext>
            </a:extLst>
          </p:cNvPr>
          <p:cNvPicPr>
            <a:picLocks noChangeAspect="1"/>
          </p:cNvPicPr>
          <p:nvPr/>
        </p:nvPicPr>
        <p:blipFill rotWithShape="1">
          <a:blip r:embed="rId2">
            <a:extLst>
              <a:ext uri="{28A0092B-C50C-407E-A947-70E740481C1C}">
                <a14:useLocalDpi xmlns:a14="http://schemas.microsoft.com/office/drawing/2010/main" val="0"/>
              </a:ext>
            </a:extLst>
          </a:blip>
          <a:srcRect r="12473"/>
          <a:stretch/>
        </p:blipFill>
        <p:spPr>
          <a:xfrm>
            <a:off x="1075858" y="2530948"/>
            <a:ext cx="3694642" cy="3480725"/>
          </a:xfrm>
          <a:prstGeom prst="rect">
            <a:avLst/>
          </a:prstGeom>
        </p:spPr>
      </p:pic>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制約起因の非連結性</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29</a:t>
            </a:fld>
            <a:endParaRPr kumimoji="1" lang="ja-JP" altLang="en-US"/>
          </a:p>
        </p:txBody>
      </p:sp>
      <p:sp>
        <p:nvSpPr>
          <p:cNvPr id="89" name="テキスト ボックス 88">
            <a:extLst>
              <a:ext uri="{FF2B5EF4-FFF2-40B4-BE49-F238E27FC236}">
                <a16:creationId xmlns:a16="http://schemas.microsoft.com/office/drawing/2014/main" id="{09C4D91A-7C0E-4F5A-B1AF-EFFEA5C93524}"/>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3.2 </a:t>
            </a:r>
            <a:r>
              <a:rPr lang="ja-JP" altLang="en-US" sz="1600" b="1" dirty="0">
                <a:solidFill>
                  <a:schemeClr val="bg1"/>
                </a:solidFill>
              </a:rPr>
              <a:t>問題の困難さに対する性能検証</a:t>
            </a:r>
            <a:endParaRPr kumimoji="1" lang="ja-JP" altLang="en-US" sz="1600" b="1" dirty="0">
              <a:solidFill>
                <a:schemeClr val="bg1"/>
              </a:solidFill>
            </a:endParaRPr>
          </a:p>
        </p:txBody>
      </p:sp>
      <p:sp>
        <p:nvSpPr>
          <p:cNvPr id="10" name="テキスト プレースホルダー 2">
            <a:extLst>
              <a:ext uri="{FF2B5EF4-FFF2-40B4-BE49-F238E27FC236}">
                <a16:creationId xmlns:a16="http://schemas.microsoft.com/office/drawing/2014/main" id="{1510B217-F30F-4EC2-8A0A-DF4388F04270}"/>
              </a:ext>
            </a:extLst>
          </p:cNvPr>
          <p:cNvSpPr txBox="1">
            <a:spLocks/>
          </p:cNvSpPr>
          <p:nvPr/>
        </p:nvSpPr>
        <p:spPr>
          <a:xfrm>
            <a:off x="370078" y="978204"/>
            <a:ext cx="11509002" cy="55821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非連結な実行可能領域の位置関係を変えたときの性能の傾向は不明</a:t>
            </a:r>
            <a:r>
              <a:rPr lang="ja-JP" altLang="en-US" sz="2400" dirty="0"/>
              <a:t>。</a:t>
            </a:r>
            <a:endParaRPr lang="en-US" altLang="ja-JP" sz="2400" dirty="0"/>
          </a:p>
        </p:txBody>
      </p:sp>
      <p:sp>
        <p:nvSpPr>
          <p:cNvPr id="12" name="星: 5 pt 11">
            <a:extLst>
              <a:ext uri="{FF2B5EF4-FFF2-40B4-BE49-F238E27FC236}">
                <a16:creationId xmlns:a16="http://schemas.microsoft.com/office/drawing/2014/main" id="{C91CDFAD-EAEA-42CD-A44D-1471E46EEC82}"/>
              </a:ext>
            </a:extLst>
          </p:cNvPr>
          <p:cNvSpPr/>
          <p:nvPr/>
        </p:nvSpPr>
        <p:spPr>
          <a:xfrm>
            <a:off x="3013497" y="4077706"/>
            <a:ext cx="190645" cy="202138"/>
          </a:xfrm>
          <a:prstGeom prst="star5">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4A5F0050-0125-4272-B529-FB3953655F6A}"/>
                  </a:ext>
                </a:extLst>
              </p:cNvPr>
              <p:cNvSpPr txBox="1"/>
              <p:nvPr/>
            </p:nvSpPr>
            <p:spPr>
              <a:xfrm>
                <a:off x="2205007" y="4328197"/>
                <a:ext cx="1090922" cy="338554"/>
              </a:xfrm>
              <a:prstGeom prst="rect">
                <a:avLst/>
              </a:prstGeom>
              <a:noFill/>
            </p:spPr>
            <p:txBody>
              <a:bodyPr wrap="square" rtlCol="0">
                <a:spAutoFit/>
              </a:bodyPr>
              <a:lstStyle/>
              <a:p>
                <a:pPr algn="ctr"/>
                <a14:m>
                  <m:oMath xmlns:m="http://schemas.openxmlformats.org/officeDocument/2006/math">
                    <m:r>
                      <a:rPr kumimoji="1" lang="en-US" altLang="ja-JP" sz="1600" b="0" i="1" smtClean="0">
                        <a:latin typeface="Cambria Math" panose="02040503050406030204" pitchFamily="18" charset="0"/>
                      </a:rPr>
                      <m:t>𝑓</m:t>
                    </m:r>
                  </m:oMath>
                </a14:m>
                <a:r>
                  <a:rPr kumimoji="1" lang="ja-JP" altLang="en-US" sz="1600" dirty="0"/>
                  <a:t>の最小解</a:t>
                </a:r>
              </a:p>
            </p:txBody>
          </p:sp>
        </mc:Choice>
        <mc:Fallback xmlns="">
          <p:sp>
            <p:nvSpPr>
              <p:cNvPr id="13" name="テキスト ボックス 12">
                <a:extLst>
                  <a:ext uri="{FF2B5EF4-FFF2-40B4-BE49-F238E27FC236}">
                    <a16:creationId xmlns:a16="http://schemas.microsoft.com/office/drawing/2014/main" id="{4A5F0050-0125-4272-B529-FB3953655F6A}"/>
                  </a:ext>
                </a:extLst>
              </p:cNvPr>
              <p:cNvSpPr txBox="1">
                <a:spLocks noRot="1" noChangeAspect="1" noMove="1" noResize="1" noEditPoints="1" noAdjustHandles="1" noChangeArrowheads="1" noChangeShapeType="1" noTextEdit="1"/>
              </p:cNvSpPr>
              <p:nvPr/>
            </p:nvSpPr>
            <p:spPr>
              <a:xfrm>
                <a:off x="2205007" y="4328197"/>
                <a:ext cx="1090922" cy="338554"/>
              </a:xfrm>
              <a:prstGeom prst="rect">
                <a:avLst/>
              </a:prstGeom>
              <a:blipFill>
                <a:blip r:embed="rId3"/>
                <a:stretch>
                  <a:fillRect t="-5357" r="-1676" b="-21429"/>
                </a:stretch>
              </a:blipFill>
            </p:spPr>
            <p:txBody>
              <a:bodyPr/>
              <a:lstStyle/>
              <a:p>
                <a:r>
                  <a:rPr lang="ja-JP" altLang="en-US">
                    <a:noFill/>
                  </a:rPr>
                  <a:t> </a:t>
                </a:r>
              </a:p>
            </p:txBody>
          </p:sp>
        </mc:Fallback>
      </mc:AlternateContent>
      <p:cxnSp>
        <p:nvCxnSpPr>
          <p:cNvPr id="14" name="直線コネクタ 13">
            <a:extLst>
              <a:ext uri="{FF2B5EF4-FFF2-40B4-BE49-F238E27FC236}">
                <a16:creationId xmlns:a16="http://schemas.microsoft.com/office/drawing/2014/main" id="{6798EE47-F531-4F76-81F7-BF7E083A3CF4}"/>
              </a:ext>
            </a:extLst>
          </p:cNvPr>
          <p:cNvCxnSpPr>
            <a:cxnSpLocks/>
            <a:endCxn id="15" idx="2"/>
          </p:cNvCxnSpPr>
          <p:nvPr/>
        </p:nvCxnSpPr>
        <p:spPr>
          <a:xfrm flipV="1">
            <a:off x="3124111" y="4082614"/>
            <a:ext cx="112906" cy="11521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星: 5 pt 14">
            <a:extLst>
              <a:ext uri="{FF2B5EF4-FFF2-40B4-BE49-F238E27FC236}">
                <a16:creationId xmlns:a16="http://schemas.microsoft.com/office/drawing/2014/main" id="{E56012B7-F4D5-43FF-A985-D3C03A7C7FBF}"/>
              </a:ext>
            </a:extLst>
          </p:cNvPr>
          <p:cNvSpPr/>
          <p:nvPr/>
        </p:nvSpPr>
        <p:spPr>
          <a:xfrm>
            <a:off x="3200607" y="3880477"/>
            <a:ext cx="190645" cy="202138"/>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ボックス 15">
            <a:extLst>
              <a:ext uri="{FF2B5EF4-FFF2-40B4-BE49-F238E27FC236}">
                <a16:creationId xmlns:a16="http://schemas.microsoft.com/office/drawing/2014/main" id="{9F552F2D-7098-40BA-9445-7D1BF8366B48}"/>
              </a:ext>
            </a:extLst>
          </p:cNvPr>
          <p:cNvSpPr txBox="1"/>
          <p:nvPr/>
        </p:nvSpPr>
        <p:spPr>
          <a:xfrm>
            <a:off x="3153571" y="2461587"/>
            <a:ext cx="1915612" cy="276999"/>
          </a:xfrm>
          <a:prstGeom prst="rect">
            <a:avLst/>
          </a:prstGeom>
          <a:noFill/>
        </p:spPr>
        <p:txBody>
          <a:bodyPr wrap="square" rtlCol="0">
            <a:spAutoFit/>
          </a:bodyPr>
          <a:lstStyle/>
          <a:p>
            <a:pPr algn="ctr"/>
            <a:r>
              <a:rPr kumimoji="1" lang="ja-JP" altLang="en-US" sz="1200" dirty="0"/>
              <a:t>非凸制約</a:t>
            </a:r>
            <a:r>
              <a:rPr kumimoji="1" lang="en-US" altLang="ja-JP" sz="1200" dirty="0"/>
              <a:t>(Prob.4)</a:t>
            </a:r>
            <a:endParaRPr kumimoji="1" lang="ja-JP" altLang="en-US" sz="1200" dirty="0"/>
          </a:p>
        </p:txBody>
      </p:sp>
      <p:sp>
        <p:nvSpPr>
          <p:cNvPr id="17" name="テキスト ボックス 16">
            <a:extLst>
              <a:ext uri="{FF2B5EF4-FFF2-40B4-BE49-F238E27FC236}">
                <a16:creationId xmlns:a16="http://schemas.microsoft.com/office/drawing/2014/main" id="{0BF8B58E-44B6-4384-BE24-498754E22992}"/>
              </a:ext>
            </a:extLst>
          </p:cNvPr>
          <p:cNvSpPr txBox="1"/>
          <p:nvPr/>
        </p:nvSpPr>
        <p:spPr>
          <a:xfrm>
            <a:off x="841583" y="5955161"/>
            <a:ext cx="5062698" cy="338554"/>
          </a:xfrm>
          <a:prstGeom prst="rect">
            <a:avLst/>
          </a:prstGeom>
          <a:noFill/>
        </p:spPr>
        <p:txBody>
          <a:bodyPr wrap="square" rtlCol="0">
            <a:spAutoFit/>
          </a:bodyPr>
          <a:lstStyle/>
          <a:p>
            <a:pPr algn="ctr"/>
            <a:r>
              <a:rPr kumimoji="1" lang="ja-JP" altLang="en-US" sz="1600" dirty="0"/>
              <a:t>制約違反量削減優先は、可能解を得られなかった（</a:t>
            </a:r>
            <a:r>
              <a:rPr kumimoji="1" lang="en-US" altLang="ja-JP" sz="1600" dirty="0"/>
              <a:t>p9</a:t>
            </a:r>
            <a:r>
              <a:rPr kumimoji="1" lang="ja-JP" altLang="en-US" sz="1600" dirty="0"/>
              <a:t>）</a:t>
            </a:r>
          </a:p>
        </p:txBody>
      </p:sp>
      <p:sp>
        <p:nvSpPr>
          <p:cNvPr id="19" name="テキスト ボックス 18">
            <a:extLst>
              <a:ext uri="{FF2B5EF4-FFF2-40B4-BE49-F238E27FC236}">
                <a16:creationId xmlns:a16="http://schemas.microsoft.com/office/drawing/2014/main" id="{9D3AA855-A8F6-4769-868E-6A880023AF4A}"/>
              </a:ext>
            </a:extLst>
          </p:cNvPr>
          <p:cNvSpPr txBox="1"/>
          <p:nvPr/>
        </p:nvSpPr>
        <p:spPr>
          <a:xfrm>
            <a:off x="1019176" y="1633663"/>
            <a:ext cx="4043583" cy="400110"/>
          </a:xfrm>
          <a:prstGeom prst="rect">
            <a:avLst/>
          </a:prstGeom>
          <a:noFill/>
        </p:spPr>
        <p:txBody>
          <a:bodyPr wrap="square" rtlCol="0">
            <a:spAutoFit/>
          </a:bodyPr>
          <a:lstStyle/>
          <a:p>
            <a:pPr algn="ctr"/>
            <a:r>
              <a:rPr kumimoji="1" lang="ja-JP" altLang="en-US" sz="2000" dirty="0"/>
              <a:t>投稿論文で検証した非凸性</a:t>
            </a:r>
          </a:p>
        </p:txBody>
      </p:sp>
      <p:sp>
        <p:nvSpPr>
          <p:cNvPr id="20" name="テキスト ボックス 19">
            <a:extLst>
              <a:ext uri="{FF2B5EF4-FFF2-40B4-BE49-F238E27FC236}">
                <a16:creationId xmlns:a16="http://schemas.microsoft.com/office/drawing/2014/main" id="{8D589270-DF17-48D9-94E3-83CC4B0E2FFF}"/>
              </a:ext>
            </a:extLst>
          </p:cNvPr>
          <p:cNvSpPr txBox="1"/>
          <p:nvPr/>
        </p:nvSpPr>
        <p:spPr>
          <a:xfrm>
            <a:off x="6923178" y="1633663"/>
            <a:ext cx="4043583" cy="400110"/>
          </a:xfrm>
          <a:prstGeom prst="rect">
            <a:avLst/>
          </a:prstGeom>
          <a:noFill/>
        </p:spPr>
        <p:txBody>
          <a:bodyPr wrap="square" rtlCol="0">
            <a:spAutoFit/>
          </a:bodyPr>
          <a:lstStyle/>
          <a:p>
            <a:pPr algn="ctr"/>
            <a:r>
              <a:rPr kumimoji="1" lang="ja-JP" altLang="en-US" sz="2000" dirty="0"/>
              <a:t>データ駆動制約で想定される非凸性</a:t>
            </a:r>
          </a:p>
        </p:txBody>
      </p:sp>
      <p:cxnSp>
        <p:nvCxnSpPr>
          <p:cNvPr id="21" name="直線コネクタ 20">
            <a:extLst>
              <a:ext uri="{FF2B5EF4-FFF2-40B4-BE49-F238E27FC236}">
                <a16:creationId xmlns:a16="http://schemas.microsoft.com/office/drawing/2014/main" id="{84203DD4-7CFA-486E-B01C-E2B9737FF284}"/>
              </a:ext>
            </a:extLst>
          </p:cNvPr>
          <p:cNvCxnSpPr>
            <a:cxnSpLocks/>
          </p:cNvCxnSpPr>
          <p:nvPr/>
        </p:nvCxnSpPr>
        <p:spPr>
          <a:xfrm>
            <a:off x="305715" y="2067022"/>
            <a:ext cx="5454981"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CE1020DD-AB9E-403E-A2C4-BFAE36EEC98B}"/>
              </a:ext>
            </a:extLst>
          </p:cNvPr>
          <p:cNvCxnSpPr>
            <a:cxnSpLocks/>
          </p:cNvCxnSpPr>
          <p:nvPr/>
        </p:nvCxnSpPr>
        <p:spPr>
          <a:xfrm>
            <a:off x="6075287" y="2067022"/>
            <a:ext cx="573496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EFB5E111-C7FA-40F9-A2E4-300E5C53BBE1}"/>
              </a:ext>
            </a:extLst>
          </p:cNvPr>
          <p:cNvSpPr txBox="1"/>
          <p:nvPr/>
        </p:nvSpPr>
        <p:spPr>
          <a:xfrm>
            <a:off x="374568" y="2140465"/>
            <a:ext cx="5426361" cy="369332"/>
          </a:xfrm>
          <a:prstGeom prst="rect">
            <a:avLst/>
          </a:prstGeom>
          <a:noFill/>
        </p:spPr>
        <p:txBody>
          <a:bodyPr wrap="square" rtlCol="0">
            <a:spAutoFit/>
          </a:bodyPr>
          <a:lstStyle/>
          <a:p>
            <a:pPr algn="ctr"/>
            <a:r>
              <a:rPr kumimoji="1" lang="ja-JP" altLang="en-US" dirty="0"/>
              <a:t>非連結な実行可能領域が、広い領域で疎に配置される</a:t>
            </a:r>
          </a:p>
        </p:txBody>
      </p:sp>
      <p:sp>
        <p:nvSpPr>
          <p:cNvPr id="24" name="テキスト ボックス 23">
            <a:extLst>
              <a:ext uri="{FF2B5EF4-FFF2-40B4-BE49-F238E27FC236}">
                <a16:creationId xmlns:a16="http://schemas.microsoft.com/office/drawing/2014/main" id="{44B9DDDB-6D75-4525-87F6-23C59EA166F9}"/>
              </a:ext>
            </a:extLst>
          </p:cNvPr>
          <p:cNvSpPr txBox="1"/>
          <p:nvPr/>
        </p:nvSpPr>
        <p:spPr>
          <a:xfrm>
            <a:off x="6213616" y="2140465"/>
            <a:ext cx="5479839" cy="369332"/>
          </a:xfrm>
          <a:prstGeom prst="rect">
            <a:avLst/>
          </a:prstGeom>
          <a:noFill/>
        </p:spPr>
        <p:txBody>
          <a:bodyPr wrap="square" rtlCol="0">
            <a:spAutoFit/>
          </a:bodyPr>
          <a:lstStyle/>
          <a:p>
            <a:pPr algn="ctr"/>
            <a:r>
              <a:rPr kumimoji="1" lang="ja-JP" altLang="en-US" dirty="0"/>
              <a:t>非連結な実行可能領域が、一部の領域で密に配置される</a:t>
            </a:r>
          </a:p>
        </p:txBody>
      </p:sp>
      <p:pic>
        <p:nvPicPr>
          <p:cNvPr id="25" name="図 24">
            <a:extLst>
              <a:ext uri="{FF2B5EF4-FFF2-40B4-BE49-F238E27FC236}">
                <a16:creationId xmlns:a16="http://schemas.microsoft.com/office/drawing/2014/main" id="{604F781F-FB49-45A9-9881-0ADDE9348B57}"/>
              </a:ext>
            </a:extLst>
          </p:cNvPr>
          <p:cNvPicPr>
            <a:picLocks noChangeAspect="1"/>
          </p:cNvPicPr>
          <p:nvPr/>
        </p:nvPicPr>
        <p:blipFill>
          <a:blip r:embed="rId4"/>
          <a:stretch>
            <a:fillRect/>
          </a:stretch>
        </p:blipFill>
        <p:spPr>
          <a:xfrm>
            <a:off x="7279608" y="2549998"/>
            <a:ext cx="3543714" cy="3475346"/>
          </a:xfrm>
          <a:prstGeom prst="rect">
            <a:avLst/>
          </a:prstGeom>
        </p:spPr>
      </p:pic>
      <p:sp>
        <p:nvSpPr>
          <p:cNvPr id="26" name="星: 5 pt 25">
            <a:extLst>
              <a:ext uri="{FF2B5EF4-FFF2-40B4-BE49-F238E27FC236}">
                <a16:creationId xmlns:a16="http://schemas.microsoft.com/office/drawing/2014/main" id="{F9BE67F0-9D6D-4550-922B-1D6C3898ED84}"/>
              </a:ext>
            </a:extLst>
          </p:cNvPr>
          <p:cNvSpPr/>
          <p:nvPr/>
        </p:nvSpPr>
        <p:spPr>
          <a:xfrm>
            <a:off x="9458196" y="3440847"/>
            <a:ext cx="190645" cy="202138"/>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星: 5 pt 26">
            <a:extLst>
              <a:ext uri="{FF2B5EF4-FFF2-40B4-BE49-F238E27FC236}">
                <a16:creationId xmlns:a16="http://schemas.microsoft.com/office/drawing/2014/main" id="{3AF6A6AA-24E8-466B-8EBF-3A9343E5D994}"/>
              </a:ext>
            </a:extLst>
          </p:cNvPr>
          <p:cNvSpPr/>
          <p:nvPr/>
        </p:nvSpPr>
        <p:spPr>
          <a:xfrm>
            <a:off x="8126462" y="4993351"/>
            <a:ext cx="190645" cy="202138"/>
          </a:xfrm>
          <a:prstGeom prst="star5">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8" name="直線コネクタ 27">
            <a:extLst>
              <a:ext uri="{FF2B5EF4-FFF2-40B4-BE49-F238E27FC236}">
                <a16:creationId xmlns:a16="http://schemas.microsoft.com/office/drawing/2014/main" id="{09A63690-B9A3-41B8-91AE-0426DAC18E25}"/>
              </a:ext>
            </a:extLst>
          </p:cNvPr>
          <p:cNvCxnSpPr>
            <a:stCxn id="26" idx="2"/>
            <a:endCxn id="27" idx="4"/>
          </p:cNvCxnSpPr>
          <p:nvPr/>
        </p:nvCxnSpPr>
        <p:spPr>
          <a:xfrm flipH="1">
            <a:off x="8317107" y="3642984"/>
            <a:ext cx="1177499" cy="1427577"/>
          </a:xfrm>
          <a:prstGeom prst="line">
            <a:avLst/>
          </a:prstGeom>
          <a:ln w="19050">
            <a:solidFill>
              <a:schemeClr val="accent3">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8792779B-BC01-4FDA-91ED-BB75615624D9}"/>
                  </a:ext>
                </a:extLst>
              </p:cNvPr>
              <p:cNvSpPr txBox="1"/>
              <p:nvPr/>
            </p:nvSpPr>
            <p:spPr>
              <a:xfrm>
                <a:off x="8252676" y="5040121"/>
                <a:ext cx="1090922" cy="338554"/>
              </a:xfrm>
              <a:prstGeom prst="rect">
                <a:avLst/>
              </a:prstGeom>
              <a:noFill/>
            </p:spPr>
            <p:txBody>
              <a:bodyPr wrap="square" rtlCol="0">
                <a:spAutoFit/>
              </a:bodyPr>
              <a:lstStyle/>
              <a:p>
                <a:pPr algn="ctr"/>
                <a14:m>
                  <m:oMath xmlns:m="http://schemas.openxmlformats.org/officeDocument/2006/math">
                    <m:r>
                      <a:rPr kumimoji="1" lang="en-US" altLang="ja-JP" sz="1600" b="0" i="1" smtClean="0">
                        <a:latin typeface="Cambria Math" panose="02040503050406030204" pitchFamily="18" charset="0"/>
                      </a:rPr>
                      <m:t>𝑓</m:t>
                    </m:r>
                  </m:oMath>
                </a14:m>
                <a:r>
                  <a:rPr kumimoji="1" lang="ja-JP" altLang="en-US" sz="1600" dirty="0"/>
                  <a:t>の最小解</a:t>
                </a:r>
              </a:p>
            </p:txBody>
          </p:sp>
        </mc:Choice>
        <mc:Fallback xmlns="">
          <p:sp>
            <p:nvSpPr>
              <p:cNvPr id="30" name="テキスト ボックス 29">
                <a:extLst>
                  <a:ext uri="{FF2B5EF4-FFF2-40B4-BE49-F238E27FC236}">
                    <a16:creationId xmlns:a16="http://schemas.microsoft.com/office/drawing/2014/main" id="{8792779B-BC01-4FDA-91ED-BB75615624D9}"/>
                  </a:ext>
                </a:extLst>
              </p:cNvPr>
              <p:cNvSpPr txBox="1">
                <a:spLocks noRot="1" noChangeAspect="1" noMove="1" noResize="1" noEditPoints="1" noAdjustHandles="1" noChangeArrowheads="1" noChangeShapeType="1" noTextEdit="1"/>
              </p:cNvSpPr>
              <p:nvPr/>
            </p:nvSpPr>
            <p:spPr>
              <a:xfrm>
                <a:off x="8252676" y="5040121"/>
                <a:ext cx="1090922" cy="338554"/>
              </a:xfrm>
              <a:prstGeom prst="rect">
                <a:avLst/>
              </a:prstGeom>
              <a:blipFill>
                <a:blip r:embed="rId5"/>
                <a:stretch>
                  <a:fillRect t="-5455" r="-1676" b="-23636"/>
                </a:stretch>
              </a:blipFill>
            </p:spPr>
            <p:txBody>
              <a:bodyPr/>
              <a:lstStyle/>
              <a:p>
                <a:r>
                  <a:rPr lang="ja-JP" altLang="en-US">
                    <a:noFill/>
                  </a:rPr>
                  <a:t> </a:t>
                </a:r>
              </a:p>
            </p:txBody>
          </p:sp>
        </mc:Fallback>
      </mc:AlternateContent>
      <p:sp>
        <p:nvSpPr>
          <p:cNvPr id="31" name="テキスト ボックス 30">
            <a:extLst>
              <a:ext uri="{FF2B5EF4-FFF2-40B4-BE49-F238E27FC236}">
                <a16:creationId xmlns:a16="http://schemas.microsoft.com/office/drawing/2014/main" id="{3CA79796-ED2E-483D-B953-6298A447F080}"/>
              </a:ext>
            </a:extLst>
          </p:cNvPr>
          <p:cNvSpPr txBox="1"/>
          <p:nvPr/>
        </p:nvSpPr>
        <p:spPr>
          <a:xfrm>
            <a:off x="10532105" y="4356772"/>
            <a:ext cx="1550820" cy="338554"/>
          </a:xfrm>
          <a:prstGeom prst="rect">
            <a:avLst/>
          </a:prstGeom>
          <a:noFill/>
        </p:spPr>
        <p:txBody>
          <a:bodyPr wrap="square" rtlCol="0">
            <a:spAutoFit/>
          </a:bodyPr>
          <a:lstStyle/>
          <a:p>
            <a:pPr algn="ctr"/>
            <a:r>
              <a:rPr kumimoji="1" lang="ja-JP" altLang="en-US" sz="1600" dirty="0">
                <a:solidFill>
                  <a:schemeClr val="accent1"/>
                </a:solidFill>
              </a:rPr>
              <a:t>紺：可能領域</a:t>
            </a:r>
          </a:p>
        </p:txBody>
      </p:sp>
      <p:sp>
        <p:nvSpPr>
          <p:cNvPr id="32" name="テキスト ボックス 31">
            <a:extLst>
              <a:ext uri="{FF2B5EF4-FFF2-40B4-BE49-F238E27FC236}">
                <a16:creationId xmlns:a16="http://schemas.microsoft.com/office/drawing/2014/main" id="{4D8AFEBE-0F81-4071-940D-510C59CE09AE}"/>
              </a:ext>
            </a:extLst>
          </p:cNvPr>
          <p:cNvSpPr txBox="1"/>
          <p:nvPr/>
        </p:nvSpPr>
        <p:spPr>
          <a:xfrm>
            <a:off x="6806410" y="5955161"/>
            <a:ext cx="4894646" cy="338554"/>
          </a:xfrm>
          <a:prstGeom prst="rect">
            <a:avLst/>
          </a:prstGeom>
          <a:noFill/>
        </p:spPr>
        <p:txBody>
          <a:bodyPr wrap="square" rtlCol="0">
            <a:spAutoFit/>
          </a:bodyPr>
          <a:lstStyle/>
          <a:p>
            <a:pPr algn="ctr"/>
            <a:r>
              <a:rPr kumimoji="1" lang="ja-JP" altLang="en-US" sz="1600" dirty="0"/>
              <a:t>制約違反量削減優先は、高速に可能解を得た（</a:t>
            </a:r>
            <a:r>
              <a:rPr kumimoji="1" lang="en-US" altLang="ja-JP" sz="1600" dirty="0"/>
              <a:t>p18</a:t>
            </a:r>
            <a:r>
              <a:rPr kumimoji="1" lang="ja-JP" altLang="en-US" sz="1600" dirty="0"/>
              <a:t>）</a:t>
            </a:r>
          </a:p>
        </p:txBody>
      </p:sp>
      <p:sp>
        <p:nvSpPr>
          <p:cNvPr id="33" name="テキスト ボックス 32">
            <a:extLst>
              <a:ext uri="{FF2B5EF4-FFF2-40B4-BE49-F238E27FC236}">
                <a16:creationId xmlns:a16="http://schemas.microsoft.com/office/drawing/2014/main" id="{12E8DE38-E5E4-4499-AFAD-D5B38107B98F}"/>
              </a:ext>
            </a:extLst>
          </p:cNvPr>
          <p:cNvSpPr txBox="1"/>
          <p:nvPr/>
        </p:nvSpPr>
        <p:spPr>
          <a:xfrm>
            <a:off x="4584263" y="4263459"/>
            <a:ext cx="1550820" cy="338554"/>
          </a:xfrm>
          <a:prstGeom prst="rect">
            <a:avLst/>
          </a:prstGeom>
          <a:noFill/>
        </p:spPr>
        <p:txBody>
          <a:bodyPr wrap="square" rtlCol="0">
            <a:spAutoFit/>
          </a:bodyPr>
          <a:lstStyle/>
          <a:p>
            <a:pPr algn="ctr"/>
            <a:r>
              <a:rPr kumimoji="1" lang="ja-JP" altLang="en-US" sz="1600" dirty="0">
                <a:solidFill>
                  <a:schemeClr val="accent1"/>
                </a:solidFill>
              </a:rPr>
              <a:t>白：可能領域</a:t>
            </a:r>
          </a:p>
        </p:txBody>
      </p:sp>
    </p:spTree>
    <p:extLst>
      <p:ext uri="{BB962C8B-B14F-4D97-AF65-F5344CB8AC3E}">
        <p14:creationId xmlns:p14="http://schemas.microsoft.com/office/powerpoint/2010/main" val="3418823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C8421F-CAD6-450B-B17C-237217A2740A}"/>
              </a:ext>
            </a:extLst>
          </p:cNvPr>
          <p:cNvSpPr>
            <a:spLocks noGrp="1"/>
          </p:cNvSpPr>
          <p:nvPr>
            <p:ph type="title"/>
          </p:nvPr>
        </p:nvSpPr>
        <p:spPr/>
        <p:txBody>
          <a:bodyPr/>
          <a:lstStyle/>
          <a:p>
            <a:r>
              <a:rPr kumimoji="1" lang="ja-JP" altLang="en-US" dirty="0"/>
              <a:t>アジェンダ</a:t>
            </a:r>
          </a:p>
        </p:txBody>
      </p:sp>
      <p:sp>
        <p:nvSpPr>
          <p:cNvPr id="3" name="スライド番号プレースホルダー 2">
            <a:extLst>
              <a:ext uri="{FF2B5EF4-FFF2-40B4-BE49-F238E27FC236}">
                <a16:creationId xmlns:a16="http://schemas.microsoft.com/office/drawing/2014/main" id="{56049B0A-2A79-476D-AE90-B7F449C01180}"/>
              </a:ext>
            </a:extLst>
          </p:cNvPr>
          <p:cNvSpPr>
            <a:spLocks noGrp="1"/>
          </p:cNvSpPr>
          <p:nvPr>
            <p:ph type="sldNum" sz="quarter" idx="12"/>
          </p:nvPr>
        </p:nvSpPr>
        <p:spPr/>
        <p:txBody>
          <a:bodyPr/>
          <a:lstStyle/>
          <a:p>
            <a:fld id="{584EAAFE-CFE5-40AD-8E95-5BFF290DC5CF}" type="slidenum">
              <a:rPr kumimoji="1" lang="ja-JP" altLang="en-US" smtClean="0"/>
              <a:pPr/>
              <a:t>3</a:t>
            </a:fld>
            <a:endParaRPr kumimoji="1" lang="ja-JP" altLang="en-US"/>
          </a:p>
        </p:txBody>
      </p:sp>
      <p:sp>
        <p:nvSpPr>
          <p:cNvPr id="4" name="テキスト プレースホルダー 3">
            <a:extLst>
              <a:ext uri="{FF2B5EF4-FFF2-40B4-BE49-F238E27FC236}">
                <a16:creationId xmlns:a16="http://schemas.microsoft.com/office/drawing/2014/main" id="{C99F7BBF-2393-4F65-BAE8-78DC78E9821B}"/>
              </a:ext>
            </a:extLst>
          </p:cNvPr>
          <p:cNvSpPr>
            <a:spLocks noGrp="1"/>
          </p:cNvSpPr>
          <p:nvPr>
            <p:ph type="body" sz="quarter" idx="13"/>
          </p:nvPr>
        </p:nvSpPr>
        <p:spPr/>
        <p:txBody>
          <a:bodyPr/>
          <a:lstStyle/>
          <a:p>
            <a:r>
              <a:rPr kumimoji="1" lang="ja-JP" altLang="en-US" dirty="0"/>
              <a:t>共同研究の目的・概要</a:t>
            </a:r>
            <a:endParaRPr kumimoji="1" lang="en-US" altLang="ja-JP" dirty="0"/>
          </a:p>
          <a:p>
            <a:r>
              <a:rPr kumimoji="1" lang="en-US" altLang="ja-JP" dirty="0"/>
              <a:t>2022</a:t>
            </a:r>
            <a:r>
              <a:rPr kumimoji="1" lang="ja-JP" altLang="en-US" dirty="0"/>
              <a:t>年度の研究成果</a:t>
            </a:r>
            <a:endParaRPr kumimoji="1" lang="en-US" altLang="ja-JP" dirty="0"/>
          </a:p>
          <a:p>
            <a:r>
              <a:rPr kumimoji="1" lang="ja-JP" altLang="en-US" dirty="0"/>
              <a:t>研究課題</a:t>
            </a:r>
            <a:endParaRPr kumimoji="1" lang="en-US" altLang="ja-JP" dirty="0"/>
          </a:p>
          <a:p>
            <a:r>
              <a:rPr lang="en-US" altLang="ja-JP" dirty="0"/>
              <a:t>2023</a:t>
            </a:r>
            <a:r>
              <a:rPr lang="ja-JP" altLang="en-US" dirty="0"/>
              <a:t>年度の研究計画</a:t>
            </a:r>
            <a:endParaRPr kumimoji="1" lang="ja-JP" altLang="en-US" dirty="0"/>
          </a:p>
        </p:txBody>
      </p:sp>
    </p:spTree>
    <p:extLst>
      <p:ext uri="{BB962C8B-B14F-4D97-AF65-F5344CB8AC3E}">
        <p14:creationId xmlns:p14="http://schemas.microsoft.com/office/powerpoint/2010/main" val="11049045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CEEC6048-0741-45C4-B3C5-1D64C93ED8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205" y="2520063"/>
            <a:ext cx="3548330" cy="367200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30</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パレートフロンティアの広さ</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360553" y="1030804"/>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パレートフロンティアの広さを変えたときの性能の傾向は不明。</a:t>
            </a:r>
            <a:endParaRPr lang="en-US" altLang="ja-JP" sz="2800" dirty="0"/>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5663319C-6735-495D-A649-0102E689DB09}"/>
                  </a:ext>
                </a:extLst>
              </p:cNvPr>
              <p:cNvSpPr txBox="1"/>
              <p:nvPr/>
            </p:nvSpPr>
            <p:spPr>
              <a:xfrm>
                <a:off x="175447" y="4455243"/>
                <a:ext cx="1877869" cy="338554"/>
              </a:xfrm>
              <a:prstGeom prst="rect">
                <a:avLst/>
              </a:prstGeom>
              <a:noFill/>
            </p:spPr>
            <p:txBody>
              <a:bodyPr wrap="square" rtlCol="0">
                <a:spAutoFit/>
              </a:bodyPr>
              <a:lstStyle/>
              <a:p>
                <a:pPr algn="ctr"/>
                <a:r>
                  <a:rPr lang="ja-JP" altLang="en-US" sz="1600" dirty="0"/>
                  <a:t>赤：</a:t>
                </a:r>
                <a14:m>
                  <m:oMath xmlns:m="http://schemas.openxmlformats.org/officeDocument/2006/math">
                    <m:r>
                      <a:rPr kumimoji="1" lang="en-US" altLang="ja-JP" sz="1600" b="0" i="1" smtClean="0">
                        <a:latin typeface="Cambria Math" panose="02040503050406030204" pitchFamily="18" charset="0"/>
                      </a:rPr>
                      <m:t>𝑓</m:t>
                    </m:r>
                  </m:oMath>
                </a14:m>
                <a:r>
                  <a:rPr lang="ja-JP" altLang="en-US" sz="1600" dirty="0"/>
                  <a:t>が小さい領域</a:t>
                </a:r>
              </a:p>
            </p:txBody>
          </p:sp>
        </mc:Choice>
        <mc:Fallback xmlns="">
          <p:sp>
            <p:nvSpPr>
              <p:cNvPr id="37" name="テキスト ボックス 36">
                <a:extLst>
                  <a:ext uri="{FF2B5EF4-FFF2-40B4-BE49-F238E27FC236}">
                    <a16:creationId xmlns:a16="http://schemas.microsoft.com/office/drawing/2014/main" id="{5663319C-6735-495D-A649-0102E689DB09}"/>
                  </a:ext>
                </a:extLst>
              </p:cNvPr>
              <p:cNvSpPr txBox="1">
                <a:spLocks noRot="1" noChangeAspect="1" noMove="1" noResize="1" noEditPoints="1" noAdjustHandles="1" noChangeArrowheads="1" noChangeShapeType="1" noTextEdit="1"/>
              </p:cNvSpPr>
              <p:nvPr/>
            </p:nvSpPr>
            <p:spPr>
              <a:xfrm>
                <a:off x="175447" y="4455243"/>
                <a:ext cx="1877869" cy="338554"/>
              </a:xfrm>
              <a:prstGeom prst="rect">
                <a:avLst/>
              </a:prstGeom>
              <a:blipFill>
                <a:blip r:embed="rId3"/>
                <a:stretch>
                  <a:fillRect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0109DCCB-EB46-41D0-9425-3EC019EB2FE0}"/>
                  </a:ext>
                </a:extLst>
              </p:cNvPr>
              <p:cNvSpPr txBox="1"/>
              <p:nvPr/>
            </p:nvSpPr>
            <p:spPr>
              <a:xfrm>
                <a:off x="2177745" y="3403606"/>
                <a:ext cx="1877869" cy="339324"/>
              </a:xfrm>
              <a:prstGeom prst="rect">
                <a:avLst/>
              </a:prstGeom>
              <a:noFill/>
            </p:spPr>
            <p:txBody>
              <a:bodyPr wrap="square" rtlCol="0">
                <a:spAutoFit/>
              </a:bodyPr>
              <a:lstStyle/>
              <a:p>
                <a:pPr algn="ctr"/>
                <a:r>
                  <a:rPr lang="ja-JP" altLang="en-US" sz="1600" dirty="0"/>
                  <a:t>白：</a:t>
                </a:r>
                <a14:m>
                  <m:oMath xmlns:m="http://schemas.openxmlformats.org/officeDocument/2006/math">
                    <m:r>
                      <a:rPr kumimoji="1" lang="ja-JP" altLang="en-US" sz="1600" b="0" i="1" smtClean="0">
                        <a:latin typeface="Cambria Math" panose="02040503050406030204" pitchFamily="18" charset="0"/>
                      </a:rPr>
                      <m:t>実行</m:t>
                    </m:r>
                  </m:oMath>
                </a14:m>
                <a:r>
                  <a:rPr lang="ja-JP" altLang="en-US" sz="1600" dirty="0"/>
                  <a:t>可能領域</a:t>
                </a:r>
              </a:p>
            </p:txBody>
          </p:sp>
        </mc:Choice>
        <mc:Fallback xmlns="">
          <p:sp>
            <p:nvSpPr>
              <p:cNvPr id="38" name="テキスト ボックス 37">
                <a:extLst>
                  <a:ext uri="{FF2B5EF4-FFF2-40B4-BE49-F238E27FC236}">
                    <a16:creationId xmlns:a16="http://schemas.microsoft.com/office/drawing/2014/main" id="{0109DCCB-EB46-41D0-9425-3EC019EB2FE0}"/>
                  </a:ext>
                </a:extLst>
              </p:cNvPr>
              <p:cNvSpPr txBox="1">
                <a:spLocks noRot="1" noChangeAspect="1" noMove="1" noResize="1" noEditPoints="1" noAdjustHandles="1" noChangeArrowheads="1" noChangeShapeType="1" noTextEdit="1"/>
              </p:cNvSpPr>
              <p:nvPr/>
            </p:nvSpPr>
            <p:spPr>
              <a:xfrm>
                <a:off x="2177745" y="3403606"/>
                <a:ext cx="1877869" cy="339324"/>
              </a:xfrm>
              <a:prstGeom prst="rect">
                <a:avLst/>
              </a:prstGeom>
              <a:blipFill>
                <a:blip r:embed="rId4"/>
                <a:stretch>
                  <a:fillRect t="-5357" b="-21429"/>
                </a:stretch>
              </a:blipFill>
            </p:spPr>
            <p:txBody>
              <a:bodyPr/>
              <a:lstStyle/>
              <a:p>
                <a:r>
                  <a:rPr lang="ja-JP" altLang="en-US">
                    <a:noFill/>
                  </a:rPr>
                  <a:t> </a:t>
                </a:r>
              </a:p>
            </p:txBody>
          </p:sp>
        </mc:Fallback>
      </mc:AlternateContent>
      <p:sp>
        <p:nvSpPr>
          <p:cNvPr id="45" name="テキスト ボックス 44">
            <a:extLst>
              <a:ext uri="{FF2B5EF4-FFF2-40B4-BE49-F238E27FC236}">
                <a16:creationId xmlns:a16="http://schemas.microsoft.com/office/drawing/2014/main" id="{77166B7F-5E8D-4963-B3C5-826414207EB0}"/>
              </a:ext>
            </a:extLst>
          </p:cNvPr>
          <p:cNvSpPr txBox="1"/>
          <p:nvPr/>
        </p:nvSpPr>
        <p:spPr>
          <a:xfrm>
            <a:off x="2241076" y="4720205"/>
            <a:ext cx="1877869" cy="338554"/>
          </a:xfrm>
          <a:prstGeom prst="rect">
            <a:avLst/>
          </a:prstGeom>
          <a:noFill/>
        </p:spPr>
        <p:txBody>
          <a:bodyPr wrap="square" rtlCol="0">
            <a:spAutoFit/>
          </a:bodyPr>
          <a:lstStyle/>
          <a:p>
            <a:pPr algn="ctr"/>
            <a:r>
              <a:rPr lang="ja-JP" altLang="en-US" sz="1600" dirty="0"/>
              <a:t>パレートフロンティア</a:t>
            </a:r>
          </a:p>
        </p:txBody>
      </p:sp>
      <p:sp>
        <p:nvSpPr>
          <p:cNvPr id="48" name="テキスト ボックス 47">
            <a:extLst>
              <a:ext uri="{FF2B5EF4-FFF2-40B4-BE49-F238E27FC236}">
                <a16:creationId xmlns:a16="http://schemas.microsoft.com/office/drawing/2014/main" id="{6E61D0C8-3008-447C-BD7D-C752D83AFA36}"/>
              </a:ext>
            </a:extLst>
          </p:cNvPr>
          <p:cNvSpPr txBox="1"/>
          <p:nvPr/>
        </p:nvSpPr>
        <p:spPr>
          <a:xfrm>
            <a:off x="451205" y="2728072"/>
            <a:ext cx="1472332" cy="338554"/>
          </a:xfrm>
          <a:prstGeom prst="rect">
            <a:avLst/>
          </a:prstGeom>
          <a:noFill/>
        </p:spPr>
        <p:txBody>
          <a:bodyPr wrap="square" rtlCol="0">
            <a:spAutoFit/>
          </a:bodyPr>
          <a:lstStyle/>
          <a:p>
            <a:pPr algn="ctr"/>
            <a:r>
              <a:rPr lang="ja-JP" altLang="en-US" sz="1600" dirty="0"/>
              <a:t>灰：</a:t>
            </a:r>
            <a:r>
              <a:rPr lang="ja-JP" altLang="en-US" sz="1400" dirty="0"/>
              <a:t>違反領域</a:t>
            </a:r>
            <a:endParaRPr lang="ja-JP" altLang="en-US" sz="1600" dirty="0"/>
          </a:p>
        </p:txBody>
      </p:sp>
      <p:cxnSp>
        <p:nvCxnSpPr>
          <p:cNvPr id="39" name="直線コネクタ 38">
            <a:extLst>
              <a:ext uri="{FF2B5EF4-FFF2-40B4-BE49-F238E27FC236}">
                <a16:creationId xmlns:a16="http://schemas.microsoft.com/office/drawing/2014/main" id="{4071DFDD-B1B0-4F27-8818-4034981002F0}"/>
              </a:ext>
            </a:extLst>
          </p:cNvPr>
          <p:cNvCxnSpPr>
            <a:cxnSpLocks/>
          </p:cNvCxnSpPr>
          <p:nvPr/>
        </p:nvCxnSpPr>
        <p:spPr>
          <a:xfrm>
            <a:off x="436813" y="2444778"/>
            <a:ext cx="5454981"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3C75EDD3-8684-4E50-A206-A2DECD791C78}"/>
              </a:ext>
            </a:extLst>
          </p:cNvPr>
          <p:cNvSpPr txBox="1"/>
          <p:nvPr/>
        </p:nvSpPr>
        <p:spPr>
          <a:xfrm>
            <a:off x="1541280" y="1711704"/>
            <a:ext cx="3246045" cy="369332"/>
          </a:xfrm>
          <a:prstGeom prst="rect">
            <a:avLst/>
          </a:prstGeom>
          <a:noFill/>
        </p:spPr>
        <p:txBody>
          <a:bodyPr wrap="square" rtlCol="0">
            <a:spAutoFit/>
          </a:bodyPr>
          <a:lstStyle/>
          <a:p>
            <a:pPr algn="ctr"/>
            <a:r>
              <a:rPr lang="ja-JP" altLang="en-US" dirty="0"/>
              <a:t>パレートフロンティアが狭い例</a:t>
            </a:r>
          </a:p>
        </p:txBody>
      </p:sp>
      <p:sp>
        <p:nvSpPr>
          <p:cNvPr id="26" name="テキスト ボックス 25">
            <a:extLst>
              <a:ext uri="{FF2B5EF4-FFF2-40B4-BE49-F238E27FC236}">
                <a16:creationId xmlns:a16="http://schemas.microsoft.com/office/drawing/2014/main" id="{3E6B955F-204D-423A-91FE-9120615C9993}"/>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3.2 </a:t>
            </a:r>
            <a:r>
              <a:rPr lang="ja-JP" altLang="en-US" sz="1600" b="1" dirty="0">
                <a:solidFill>
                  <a:schemeClr val="bg1"/>
                </a:solidFill>
              </a:rPr>
              <a:t>問題の困難さに対する性能検証</a:t>
            </a:r>
            <a:endParaRPr kumimoji="1" lang="ja-JP" altLang="en-US" sz="1600" b="1" dirty="0">
              <a:solidFill>
                <a:schemeClr val="bg1"/>
              </a:solidFill>
            </a:endParaRPr>
          </a:p>
        </p:txBody>
      </p:sp>
      <p:pic>
        <p:nvPicPr>
          <p:cNvPr id="27" name="図 26" descr="グラフ, 折れ線グラフ&#10;&#10;自動的に生成された説明">
            <a:extLst>
              <a:ext uri="{FF2B5EF4-FFF2-40B4-BE49-F238E27FC236}">
                <a16:creationId xmlns:a16="http://schemas.microsoft.com/office/drawing/2014/main" id="{F7F5763E-3A64-464B-91FC-D8455AC9E63E}"/>
              </a:ext>
            </a:extLst>
          </p:cNvPr>
          <p:cNvPicPr>
            <a:picLocks noChangeAspect="1"/>
          </p:cNvPicPr>
          <p:nvPr/>
        </p:nvPicPr>
        <p:blipFill rotWithShape="1">
          <a:blip r:embed="rId5">
            <a:extLst>
              <a:ext uri="{28A0092B-C50C-407E-A947-70E740481C1C}">
                <a14:useLocalDpi xmlns:a14="http://schemas.microsoft.com/office/drawing/2010/main" val="0"/>
              </a:ext>
            </a:extLst>
          </a:blip>
          <a:srcRect t="5342"/>
          <a:stretch/>
        </p:blipFill>
        <p:spPr>
          <a:xfrm>
            <a:off x="6111319" y="2552700"/>
            <a:ext cx="3799371" cy="3673719"/>
          </a:xfrm>
          <a:prstGeom prst="rect">
            <a:avLst/>
          </a:prstGeom>
        </p:spPr>
      </p:pic>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9B2C45CC-4D43-42F5-8B6F-0CBA465B4440}"/>
                  </a:ext>
                </a:extLst>
              </p:cNvPr>
              <p:cNvSpPr txBox="1"/>
              <p:nvPr/>
            </p:nvSpPr>
            <p:spPr>
              <a:xfrm>
                <a:off x="5841737" y="5008307"/>
                <a:ext cx="1877869" cy="338554"/>
              </a:xfrm>
              <a:prstGeom prst="rect">
                <a:avLst/>
              </a:prstGeom>
              <a:noFill/>
            </p:spPr>
            <p:txBody>
              <a:bodyPr wrap="square" rtlCol="0">
                <a:spAutoFit/>
              </a:bodyPr>
              <a:lstStyle/>
              <a:p>
                <a:pPr algn="ctr"/>
                <a:r>
                  <a:rPr lang="ja-JP" altLang="en-US" sz="1600" dirty="0"/>
                  <a:t>赤：</a:t>
                </a:r>
                <a14:m>
                  <m:oMath xmlns:m="http://schemas.openxmlformats.org/officeDocument/2006/math">
                    <m:r>
                      <a:rPr kumimoji="1" lang="en-US" altLang="ja-JP" sz="1600" b="0" i="1" smtClean="0">
                        <a:latin typeface="Cambria Math" panose="02040503050406030204" pitchFamily="18" charset="0"/>
                      </a:rPr>
                      <m:t>𝑓</m:t>
                    </m:r>
                  </m:oMath>
                </a14:m>
                <a:r>
                  <a:rPr lang="ja-JP" altLang="en-US" sz="1600" dirty="0"/>
                  <a:t>が小さい領域</a:t>
                </a:r>
              </a:p>
            </p:txBody>
          </p:sp>
        </mc:Choice>
        <mc:Fallback xmlns="">
          <p:sp>
            <p:nvSpPr>
              <p:cNvPr id="28" name="テキスト ボックス 27">
                <a:extLst>
                  <a:ext uri="{FF2B5EF4-FFF2-40B4-BE49-F238E27FC236}">
                    <a16:creationId xmlns:a16="http://schemas.microsoft.com/office/drawing/2014/main" id="{9B2C45CC-4D43-42F5-8B6F-0CBA465B4440}"/>
                  </a:ext>
                </a:extLst>
              </p:cNvPr>
              <p:cNvSpPr txBox="1">
                <a:spLocks noRot="1" noChangeAspect="1" noMove="1" noResize="1" noEditPoints="1" noAdjustHandles="1" noChangeArrowheads="1" noChangeShapeType="1" noTextEdit="1"/>
              </p:cNvSpPr>
              <p:nvPr/>
            </p:nvSpPr>
            <p:spPr>
              <a:xfrm>
                <a:off x="5841737" y="5008307"/>
                <a:ext cx="1877869" cy="338554"/>
              </a:xfrm>
              <a:prstGeom prst="rect">
                <a:avLst/>
              </a:prstGeom>
              <a:blipFill>
                <a:blip r:embed="rId6"/>
                <a:stretch>
                  <a:fillRect t="-5455" b="-23636"/>
                </a:stretch>
              </a:blipFill>
            </p:spPr>
            <p:txBody>
              <a:bodyPr/>
              <a:lstStyle/>
              <a:p>
                <a:r>
                  <a:rPr lang="ja-JP" altLang="en-US">
                    <a:noFill/>
                  </a:rPr>
                  <a:t> </a:t>
                </a:r>
              </a:p>
            </p:txBody>
          </p:sp>
        </mc:Fallback>
      </mc:AlternateContent>
      <p:sp>
        <p:nvSpPr>
          <p:cNvPr id="29" name="テキスト ボックス 28">
            <a:extLst>
              <a:ext uri="{FF2B5EF4-FFF2-40B4-BE49-F238E27FC236}">
                <a16:creationId xmlns:a16="http://schemas.microsoft.com/office/drawing/2014/main" id="{6733C15A-1820-496F-9C4A-3E8207800447}"/>
              </a:ext>
            </a:extLst>
          </p:cNvPr>
          <p:cNvSpPr txBox="1"/>
          <p:nvPr/>
        </p:nvSpPr>
        <p:spPr>
          <a:xfrm>
            <a:off x="7899503" y="5386404"/>
            <a:ext cx="1877869" cy="338554"/>
          </a:xfrm>
          <a:prstGeom prst="rect">
            <a:avLst/>
          </a:prstGeom>
          <a:noFill/>
        </p:spPr>
        <p:txBody>
          <a:bodyPr wrap="square" rtlCol="0">
            <a:spAutoFit/>
          </a:bodyPr>
          <a:lstStyle/>
          <a:p>
            <a:pPr algn="ctr"/>
            <a:r>
              <a:rPr lang="ja-JP" altLang="en-US" sz="1600" dirty="0"/>
              <a:t>パレートフロンティア</a:t>
            </a:r>
          </a:p>
        </p:txBody>
      </p:sp>
      <p:cxnSp>
        <p:nvCxnSpPr>
          <p:cNvPr id="34" name="直線コネクタ 33">
            <a:extLst>
              <a:ext uri="{FF2B5EF4-FFF2-40B4-BE49-F238E27FC236}">
                <a16:creationId xmlns:a16="http://schemas.microsoft.com/office/drawing/2014/main" id="{55A77819-498A-42E1-9DC0-653F7BEE8A13}"/>
              </a:ext>
            </a:extLst>
          </p:cNvPr>
          <p:cNvCxnSpPr>
            <a:cxnSpLocks/>
          </p:cNvCxnSpPr>
          <p:nvPr/>
        </p:nvCxnSpPr>
        <p:spPr>
          <a:xfrm>
            <a:off x="6268945" y="2444778"/>
            <a:ext cx="5454981"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DA9C948D-802A-4944-AF9C-0488B749D712}"/>
              </a:ext>
            </a:extLst>
          </p:cNvPr>
          <p:cNvSpPr txBox="1"/>
          <p:nvPr/>
        </p:nvSpPr>
        <p:spPr>
          <a:xfrm>
            <a:off x="7373413" y="1711704"/>
            <a:ext cx="3246045" cy="369332"/>
          </a:xfrm>
          <a:prstGeom prst="rect">
            <a:avLst/>
          </a:prstGeom>
          <a:noFill/>
        </p:spPr>
        <p:txBody>
          <a:bodyPr wrap="square" rtlCol="0">
            <a:spAutoFit/>
          </a:bodyPr>
          <a:lstStyle/>
          <a:p>
            <a:pPr algn="ctr"/>
            <a:r>
              <a:rPr lang="ja-JP" altLang="en-US" dirty="0"/>
              <a:t>パレートフロンティアが広い例</a:t>
            </a:r>
          </a:p>
        </p:txBody>
      </p:sp>
      <p:cxnSp>
        <p:nvCxnSpPr>
          <p:cNvPr id="5" name="直線コネクタ 4">
            <a:extLst>
              <a:ext uri="{FF2B5EF4-FFF2-40B4-BE49-F238E27FC236}">
                <a16:creationId xmlns:a16="http://schemas.microsoft.com/office/drawing/2014/main" id="{BF2E3A2C-CC49-4B3C-AE5F-B952032A91B1}"/>
              </a:ext>
            </a:extLst>
          </p:cNvPr>
          <p:cNvCxnSpPr>
            <a:cxnSpLocks/>
          </p:cNvCxnSpPr>
          <p:nvPr/>
        </p:nvCxnSpPr>
        <p:spPr>
          <a:xfrm>
            <a:off x="2320248" y="4219575"/>
            <a:ext cx="264331" cy="500630"/>
          </a:xfrm>
          <a:prstGeom prst="line">
            <a:avLst/>
          </a:prstGeom>
          <a:ln w="1905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54AFDE8F-0426-4D3A-AB8F-84A277009A0D}"/>
              </a:ext>
            </a:extLst>
          </p:cNvPr>
          <p:cNvCxnSpPr>
            <a:cxnSpLocks/>
          </p:cNvCxnSpPr>
          <p:nvPr/>
        </p:nvCxnSpPr>
        <p:spPr>
          <a:xfrm>
            <a:off x="7597825" y="4675963"/>
            <a:ext cx="650825" cy="699843"/>
          </a:xfrm>
          <a:prstGeom prst="line">
            <a:avLst/>
          </a:prstGeom>
          <a:ln w="1905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テキスト ボックス 52">
            <a:extLst>
              <a:ext uri="{FF2B5EF4-FFF2-40B4-BE49-F238E27FC236}">
                <a16:creationId xmlns:a16="http://schemas.microsoft.com/office/drawing/2014/main" id="{390B4E52-AF99-49F1-91A1-A2F54A61E95E}"/>
              </a:ext>
            </a:extLst>
          </p:cNvPr>
          <p:cNvSpPr txBox="1"/>
          <p:nvPr/>
        </p:nvSpPr>
        <p:spPr>
          <a:xfrm>
            <a:off x="3959571" y="2824317"/>
            <a:ext cx="1932223" cy="338554"/>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600" b="1" dirty="0"/>
              <a:t>問題分割</a:t>
            </a:r>
          </a:p>
        </p:txBody>
      </p:sp>
      <p:sp>
        <p:nvSpPr>
          <p:cNvPr id="54" name="テキスト ボックス 53">
            <a:extLst>
              <a:ext uri="{FF2B5EF4-FFF2-40B4-BE49-F238E27FC236}">
                <a16:creationId xmlns:a16="http://schemas.microsoft.com/office/drawing/2014/main" id="{88CF3047-DAB6-4AA3-9A53-A2609D33605D}"/>
              </a:ext>
            </a:extLst>
          </p:cNvPr>
          <p:cNvSpPr txBox="1"/>
          <p:nvPr/>
        </p:nvSpPr>
        <p:spPr>
          <a:xfrm>
            <a:off x="3959571" y="4617168"/>
            <a:ext cx="1987079" cy="338554"/>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600" b="1" dirty="0"/>
              <a:t>違反量削減優先</a:t>
            </a:r>
          </a:p>
        </p:txBody>
      </p:sp>
      <p:sp>
        <p:nvSpPr>
          <p:cNvPr id="55" name="テキスト ボックス 54">
            <a:extLst>
              <a:ext uri="{FF2B5EF4-FFF2-40B4-BE49-F238E27FC236}">
                <a16:creationId xmlns:a16="http://schemas.microsoft.com/office/drawing/2014/main" id="{1FD87AB5-6D65-4EF7-B95E-B488E2D2F495}"/>
              </a:ext>
            </a:extLst>
          </p:cNvPr>
          <p:cNvSpPr txBox="1"/>
          <p:nvPr/>
        </p:nvSpPr>
        <p:spPr>
          <a:xfrm>
            <a:off x="4077129" y="3196894"/>
            <a:ext cx="2060111" cy="1077218"/>
          </a:xfrm>
          <a:prstGeom prst="rect">
            <a:avLst/>
          </a:prstGeom>
          <a:noFill/>
        </p:spPr>
        <p:txBody>
          <a:bodyPr wrap="square" rtlCol="0">
            <a:spAutoFit/>
          </a:bodyPr>
          <a:lstStyle/>
          <a:p>
            <a:r>
              <a:rPr kumimoji="1" lang="ja-JP" altLang="en-US" sz="1600" dirty="0"/>
              <a:t>トレードオフ領域に高速に収束した後、重み調整によって可能領域側に選択圧を高められる</a:t>
            </a:r>
          </a:p>
        </p:txBody>
      </p:sp>
      <p:sp>
        <p:nvSpPr>
          <p:cNvPr id="56" name="テキスト ボックス 55">
            <a:extLst>
              <a:ext uri="{FF2B5EF4-FFF2-40B4-BE49-F238E27FC236}">
                <a16:creationId xmlns:a16="http://schemas.microsoft.com/office/drawing/2014/main" id="{99864990-682D-4F4E-B231-9D128F3F2605}"/>
              </a:ext>
            </a:extLst>
          </p:cNvPr>
          <p:cNvSpPr txBox="1"/>
          <p:nvPr/>
        </p:nvSpPr>
        <p:spPr>
          <a:xfrm>
            <a:off x="4071749" y="5055645"/>
            <a:ext cx="1922099" cy="584775"/>
          </a:xfrm>
          <a:prstGeom prst="rect">
            <a:avLst/>
          </a:prstGeom>
          <a:noFill/>
        </p:spPr>
        <p:txBody>
          <a:bodyPr wrap="square" rtlCol="0">
            <a:spAutoFit/>
          </a:bodyPr>
          <a:lstStyle/>
          <a:p>
            <a:r>
              <a:rPr kumimoji="1" lang="ja-JP" altLang="en-US" sz="1600" dirty="0"/>
              <a:t>徐々に可能領域に近づく</a:t>
            </a:r>
          </a:p>
        </p:txBody>
      </p:sp>
      <p:sp>
        <p:nvSpPr>
          <p:cNvPr id="57" name="テキスト ボックス 56">
            <a:extLst>
              <a:ext uri="{FF2B5EF4-FFF2-40B4-BE49-F238E27FC236}">
                <a16:creationId xmlns:a16="http://schemas.microsoft.com/office/drawing/2014/main" id="{F581FF08-3FC1-43D8-9894-A8E323F95A47}"/>
              </a:ext>
            </a:extLst>
          </p:cNvPr>
          <p:cNvSpPr txBox="1"/>
          <p:nvPr/>
        </p:nvSpPr>
        <p:spPr>
          <a:xfrm>
            <a:off x="6268945" y="2773749"/>
            <a:ext cx="1472332" cy="338554"/>
          </a:xfrm>
          <a:prstGeom prst="rect">
            <a:avLst/>
          </a:prstGeom>
          <a:noFill/>
        </p:spPr>
        <p:txBody>
          <a:bodyPr wrap="square" rtlCol="0">
            <a:spAutoFit/>
          </a:bodyPr>
          <a:lstStyle/>
          <a:p>
            <a:pPr algn="ctr"/>
            <a:r>
              <a:rPr lang="ja-JP" altLang="en-US" sz="1600" dirty="0"/>
              <a:t>灰：</a:t>
            </a:r>
            <a:r>
              <a:rPr lang="ja-JP" altLang="en-US" sz="1400" dirty="0"/>
              <a:t>違反領域</a:t>
            </a:r>
            <a:endParaRPr lang="ja-JP" altLang="en-US" sz="1600" dirty="0"/>
          </a:p>
        </p:txBody>
      </p:sp>
      <p:sp>
        <p:nvSpPr>
          <p:cNvPr id="58" name="テキスト ボックス 57">
            <a:extLst>
              <a:ext uri="{FF2B5EF4-FFF2-40B4-BE49-F238E27FC236}">
                <a16:creationId xmlns:a16="http://schemas.microsoft.com/office/drawing/2014/main" id="{03962D2C-0430-43F0-8A8B-4B359BFF7E62}"/>
              </a:ext>
            </a:extLst>
          </p:cNvPr>
          <p:cNvSpPr txBox="1"/>
          <p:nvPr/>
        </p:nvSpPr>
        <p:spPr>
          <a:xfrm>
            <a:off x="9743354" y="2824317"/>
            <a:ext cx="1932223" cy="338554"/>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600" b="1" dirty="0"/>
              <a:t>問題分割</a:t>
            </a:r>
          </a:p>
        </p:txBody>
      </p:sp>
      <p:sp>
        <p:nvSpPr>
          <p:cNvPr id="59" name="テキスト ボックス 58">
            <a:extLst>
              <a:ext uri="{FF2B5EF4-FFF2-40B4-BE49-F238E27FC236}">
                <a16:creationId xmlns:a16="http://schemas.microsoft.com/office/drawing/2014/main" id="{010C8A29-B850-4051-B5C1-AA6930911BE0}"/>
              </a:ext>
            </a:extLst>
          </p:cNvPr>
          <p:cNvSpPr txBox="1"/>
          <p:nvPr/>
        </p:nvSpPr>
        <p:spPr>
          <a:xfrm>
            <a:off x="9743354" y="4617168"/>
            <a:ext cx="1987079" cy="338554"/>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600" b="1" dirty="0"/>
              <a:t>違反量削減優先</a:t>
            </a:r>
          </a:p>
        </p:txBody>
      </p:sp>
      <p:sp>
        <p:nvSpPr>
          <p:cNvPr id="62" name="テキスト ボックス 61">
            <a:extLst>
              <a:ext uri="{FF2B5EF4-FFF2-40B4-BE49-F238E27FC236}">
                <a16:creationId xmlns:a16="http://schemas.microsoft.com/office/drawing/2014/main" id="{12AAAA7A-4B02-4FE5-808B-BA4314DC6B10}"/>
              </a:ext>
            </a:extLst>
          </p:cNvPr>
          <p:cNvSpPr txBox="1"/>
          <p:nvPr/>
        </p:nvSpPr>
        <p:spPr>
          <a:xfrm>
            <a:off x="9860912" y="3196894"/>
            <a:ext cx="2060111" cy="1077218"/>
          </a:xfrm>
          <a:prstGeom prst="rect">
            <a:avLst/>
          </a:prstGeom>
          <a:noFill/>
        </p:spPr>
        <p:txBody>
          <a:bodyPr wrap="square" rtlCol="0">
            <a:spAutoFit/>
          </a:bodyPr>
          <a:lstStyle/>
          <a:p>
            <a:r>
              <a:rPr kumimoji="1" lang="ja-JP" altLang="en-US" sz="1600" dirty="0"/>
              <a:t>選択圧の偏りを調整できるが、基本的にトレードオフ領域への選択圧が優先される</a:t>
            </a:r>
          </a:p>
        </p:txBody>
      </p:sp>
      <p:sp>
        <p:nvSpPr>
          <p:cNvPr id="67" name="テキスト ボックス 66">
            <a:extLst>
              <a:ext uri="{FF2B5EF4-FFF2-40B4-BE49-F238E27FC236}">
                <a16:creationId xmlns:a16="http://schemas.microsoft.com/office/drawing/2014/main" id="{E404FD19-95D7-45EA-9742-7AAA9B160B6F}"/>
              </a:ext>
            </a:extLst>
          </p:cNvPr>
          <p:cNvSpPr txBox="1"/>
          <p:nvPr/>
        </p:nvSpPr>
        <p:spPr>
          <a:xfrm>
            <a:off x="9855532" y="5055645"/>
            <a:ext cx="1922099" cy="584775"/>
          </a:xfrm>
          <a:prstGeom prst="rect">
            <a:avLst/>
          </a:prstGeom>
          <a:noFill/>
        </p:spPr>
        <p:txBody>
          <a:bodyPr wrap="square" rtlCol="0">
            <a:spAutoFit/>
          </a:bodyPr>
          <a:lstStyle/>
          <a:p>
            <a:r>
              <a:rPr kumimoji="1" lang="ja-JP" altLang="en-US" sz="1600" dirty="0"/>
              <a:t>結果的に可能解が最適解に近い</a:t>
            </a:r>
          </a:p>
        </p:txBody>
      </p:sp>
      <p:sp>
        <p:nvSpPr>
          <p:cNvPr id="68" name="テキスト ボックス 67">
            <a:extLst>
              <a:ext uri="{FF2B5EF4-FFF2-40B4-BE49-F238E27FC236}">
                <a16:creationId xmlns:a16="http://schemas.microsoft.com/office/drawing/2014/main" id="{B7B8B73D-73C2-4F76-9F06-D55925B4C54A}"/>
              </a:ext>
            </a:extLst>
          </p:cNvPr>
          <p:cNvSpPr txBox="1"/>
          <p:nvPr/>
        </p:nvSpPr>
        <p:spPr>
          <a:xfrm>
            <a:off x="1484130" y="2064339"/>
            <a:ext cx="3449820" cy="369332"/>
          </a:xfrm>
          <a:prstGeom prst="rect">
            <a:avLst/>
          </a:prstGeom>
          <a:noFill/>
        </p:spPr>
        <p:txBody>
          <a:bodyPr wrap="square" rtlCol="0">
            <a:spAutoFit/>
          </a:bodyPr>
          <a:lstStyle/>
          <a:p>
            <a:pPr algn="ctr"/>
            <a:r>
              <a:rPr lang="ja-JP" altLang="en-US" dirty="0"/>
              <a:t>（投稿論文のベンチマーク問題）</a:t>
            </a:r>
          </a:p>
        </p:txBody>
      </p:sp>
      <p:sp>
        <p:nvSpPr>
          <p:cNvPr id="69" name="テキスト ボックス 68">
            <a:extLst>
              <a:ext uri="{FF2B5EF4-FFF2-40B4-BE49-F238E27FC236}">
                <a16:creationId xmlns:a16="http://schemas.microsoft.com/office/drawing/2014/main" id="{4CF1E882-3E5E-4849-BC81-630625BEB36C}"/>
              </a:ext>
            </a:extLst>
          </p:cNvPr>
          <p:cNvSpPr txBox="1"/>
          <p:nvPr/>
        </p:nvSpPr>
        <p:spPr>
          <a:xfrm>
            <a:off x="7169610" y="2083445"/>
            <a:ext cx="3653651" cy="369332"/>
          </a:xfrm>
          <a:prstGeom prst="rect">
            <a:avLst/>
          </a:prstGeom>
          <a:noFill/>
        </p:spPr>
        <p:txBody>
          <a:bodyPr wrap="square" rtlCol="0">
            <a:spAutoFit/>
          </a:bodyPr>
          <a:lstStyle/>
          <a:p>
            <a:pPr algn="ctr"/>
            <a:r>
              <a:rPr lang="ja-JP" altLang="en-US" dirty="0"/>
              <a:t>（</a:t>
            </a:r>
            <a:r>
              <a:rPr lang="ja-JP" altLang="en-US" sz="1800" dirty="0"/>
              <a:t>目的関数が線形、多数制約など</a:t>
            </a:r>
            <a:r>
              <a:rPr lang="ja-JP" altLang="en-US" dirty="0"/>
              <a:t>）</a:t>
            </a:r>
          </a:p>
        </p:txBody>
      </p:sp>
      <p:sp>
        <p:nvSpPr>
          <p:cNvPr id="31" name="四角形: 角を丸くする 30">
            <a:extLst>
              <a:ext uri="{FF2B5EF4-FFF2-40B4-BE49-F238E27FC236}">
                <a16:creationId xmlns:a16="http://schemas.microsoft.com/office/drawing/2014/main" id="{EEA7378C-6970-4D2A-A2F8-52D673297110}"/>
              </a:ext>
            </a:extLst>
          </p:cNvPr>
          <p:cNvSpPr/>
          <p:nvPr/>
        </p:nvSpPr>
        <p:spPr>
          <a:xfrm rot="2699388">
            <a:off x="8004599" y="2906501"/>
            <a:ext cx="934416" cy="184343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四角形: 角を丸くする 31">
            <a:extLst>
              <a:ext uri="{FF2B5EF4-FFF2-40B4-BE49-F238E27FC236}">
                <a16:creationId xmlns:a16="http://schemas.microsoft.com/office/drawing/2014/main" id="{DFB4E78B-417D-4594-9539-6A22BC31949F}"/>
              </a:ext>
            </a:extLst>
          </p:cNvPr>
          <p:cNvSpPr/>
          <p:nvPr/>
        </p:nvSpPr>
        <p:spPr>
          <a:xfrm rot="5400000">
            <a:off x="8959624" y="2542009"/>
            <a:ext cx="705051" cy="802033"/>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6" name="直線コネクタ 35">
            <a:extLst>
              <a:ext uri="{FF2B5EF4-FFF2-40B4-BE49-F238E27FC236}">
                <a16:creationId xmlns:a16="http://schemas.microsoft.com/office/drawing/2014/main" id="{DC48C472-BE7D-4F32-AED4-9F66C6377731}"/>
              </a:ext>
            </a:extLst>
          </p:cNvPr>
          <p:cNvCxnSpPr>
            <a:cxnSpLocks/>
          </p:cNvCxnSpPr>
          <p:nvPr/>
        </p:nvCxnSpPr>
        <p:spPr>
          <a:xfrm flipV="1">
            <a:off x="9162663" y="3753393"/>
            <a:ext cx="646804" cy="74823"/>
          </a:xfrm>
          <a:prstGeom prst="line">
            <a:avLst/>
          </a:prstGeom>
          <a:ln w="1905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02A488BA-492F-4D3D-A152-CC29253101E5}"/>
              </a:ext>
            </a:extLst>
          </p:cNvPr>
          <p:cNvCxnSpPr>
            <a:cxnSpLocks/>
          </p:cNvCxnSpPr>
          <p:nvPr/>
        </p:nvCxnSpPr>
        <p:spPr>
          <a:xfrm>
            <a:off x="9486065" y="3295551"/>
            <a:ext cx="323402" cy="1321617"/>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0716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多数制約と高次元</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31</a:t>
            </a:fld>
            <a:endParaRPr kumimoji="1" lang="ja-JP" altLang="en-US"/>
          </a:p>
        </p:txBody>
      </p:sp>
      <p:sp>
        <p:nvSpPr>
          <p:cNvPr id="89" name="テキスト ボックス 88">
            <a:extLst>
              <a:ext uri="{FF2B5EF4-FFF2-40B4-BE49-F238E27FC236}">
                <a16:creationId xmlns:a16="http://schemas.microsoft.com/office/drawing/2014/main" id="{09C4D91A-7C0E-4F5A-B1AF-EFFEA5C93524}"/>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3.2 </a:t>
            </a:r>
            <a:r>
              <a:rPr lang="ja-JP" altLang="en-US" sz="1600" b="1" dirty="0">
                <a:solidFill>
                  <a:schemeClr val="bg1"/>
                </a:solidFill>
              </a:rPr>
              <a:t>問題の困難さに対する性能検証</a:t>
            </a:r>
            <a:endParaRPr kumimoji="1" lang="ja-JP" altLang="en-US" sz="1600" b="1" dirty="0">
              <a:solidFill>
                <a:schemeClr val="bg1"/>
              </a:solidFill>
            </a:endParaRPr>
          </a:p>
        </p:txBody>
      </p:sp>
      <p:sp>
        <p:nvSpPr>
          <p:cNvPr id="10" name="テキスト プレースホルダー 2">
            <a:extLst>
              <a:ext uri="{FF2B5EF4-FFF2-40B4-BE49-F238E27FC236}">
                <a16:creationId xmlns:a16="http://schemas.microsoft.com/office/drawing/2014/main" id="{1510B217-F30F-4EC2-8A0A-DF4388F04270}"/>
              </a:ext>
            </a:extLst>
          </p:cNvPr>
          <p:cNvSpPr txBox="1">
            <a:spLocks/>
          </p:cNvSpPr>
          <p:nvPr/>
        </p:nvSpPr>
        <p:spPr>
          <a:xfrm>
            <a:off x="370078" y="1197279"/>
            <a:ext cx="11509002" cy="55821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多数制約かつ高次元での性能は未検証</a:t>
            </a:r>
            <a:r>
              <a:rPr lang="ja-JP" altLang="en-US" sz="2400" dirty="0"/>
              <a:t>。</a:t>
            </a:r>
            <a:endParaRPr lang="en-US" altLang="ja-JP" sz="2400" dirty="0"/>
          </a:p>
          <a:p>
            <a:pPr lvl="1">
              <a:defRPr/>
            </a:pPr>
            <a:r>
              <a:rPr lang="ja-JP" altLang="en-US" dirty="0"/>
              <a:t>特に問題分割ベースの正規化法は、多数制約への対処が未確定</a:t>
            </a:r>
            <a:endParaRPr lang="en-US" altLang="ja-JP" dirty="0"/>
          </a:p>
        </p:txBody>
      </p:sp>
      <p:sp>
        <p:nvSpPr>
          <p:cNvPr id="29" name="正方形/長方形 28">
            <a:extLst>
              <a:ext uri="{FF2B5EF4-FFF2-40B4-BE49-F238E27FC236}">
                <a16:creationId xmlns:a16="http://schemas.microsoft.com/office/drawing/2014/main" id="{BA4C4237-C451-40F9-89E7-8DA59B6E7C37}"/>
              </a:ext>
            </a:extLst>
          </p:cNvPr>
          <p:cNvSpPr/>
          <p:nvPr/>
        </p:nvSpPr>
        <p:spPr>
          <a:xfrm>
            <a:off x="5711338" y="2723121"/>
            <a:ext cx="2864825" cy="41761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問題分割</a:t>
            </a:r>
            <a:endParaRPr kumimoji="1" lang="en-US" altLang="ja-JP" sz="2000" b="1" dirty="0">
              <a:solidFill>
                <a:schemeClr val="bg1"/>
              </a:solidFill>
            </a:endParaRPr>
          </a:p>
        </p:txBody>
      </p:sp>
      <p:sp>
        <p:nvSpPr>
          <p:cNvPr id="34" name="正方形/長方形 33">
            <a:extLst>
              <a:ext uri="{FF2B5EF4-FFF2-40B4-BE49-F238E27FC236}">
                <a16:creationId xmlns:a16="http://schemas.microsoft.com/office/drawing/2014/main" id="{ED211248-7749-40FD-8E65-5A7A2E15ABC0}"/>
              </a:ext>
            </a:extLst>
          </p:cNvPr>
          <p:cNvSpPr/>
          <p:nvPr/>
        </p:nvSpPr>
        <p:spPr>
          <a:xfrm>
            <a:off x="8914471" y="2723121"/>
            <a:ext cx="2864825" cy="41761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制約違反量削減優先</a:t>
            </a:r>
            <a:endParaRPr kumimoji="1" lang="en-US" altLang="ja-JP" sz="2000" b="1" dirty="0"/>
          </a:p>
        </p:txBody>
      </p:sp>
      <p:sp>
        <p:nvSpPr>
          <p:cNvPr id="35" name="正方形/長方形 34">
            <a:extLst>
              <a:ext uri="{FF2B5EF4-FFF2-40B4-BE49-F238E27FC236}">
                <a16:creationId xmlns:a16="http://schemas.microsoft.com/office/drawing/2014/main" id="{F674FBE8-5A2F-4B8E-B93E-8B63462C0814}"/>
              </a:ext>
            </a:extLst>
          </p:cNvPr>
          <p:cNvSpPr/>
          <p:nvPr/>
        </p:nvSpPr>
        <p:spPr>
          <a:xfrm>
            <a:off x="370078" y="3546276"/>
            <a:ext cx="2392172" cy="41154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投稿論文での条件</a:t>
            </a:r>
            <a:endParaRPr kumimoji="1" lang="en-US" altLang="ja-JP" sz="2000" b="1" dirty="0">
              <a:solidFill>
                <a:schemeClr val="bg1"/>
              </a:solidFill>
            </a:endParaRPr>
          </a:p>
        </p:txBody>
      </p:sp>
      <p:sp>
        <p:nvSpPr>
          <p:cNvPr id="36" name="正方形/長方形 35">
            <a:extLst>
              <a:ext uri="{FF2B5EF4-FFF2-40B4-BE49-F238E27FC236}">
                <a16:creationId xmlns:a16="http://schemas.microsoft.com/office/drawing/2014/main" id="{38E94099-96AD-40C6-8D49-3AE1C6E7259B}"/>
              </a:ext>
            </a:extLst>
          </p:cNvPr>
          <p:cNvSpPr/>
          <p:nvPr/>
        </p:nvSpPr>
        <p:spPr>
          <a:xfrm>
            <a:off x="370078" y="4837381"/>
            <a:ext cx="2392172" cy="411543"/>
          </a:xfrm>
          <a:prstGeom prst="rect">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目標の最低条件</a:t>
            </a:r>
            <a:endParaRPr kumimoji="1" lang="en-US" altLang="ja-JP" sz="2000" b="1" dirty="0">
              <a:solidFill>
                <a:schemeClr val="bg1"/>
              </a:solidFill>
            </a:endParaRPr>
          </a:p>
        </p:txBody>
      </p:sp>
      <p:sp>
        <p:nvSpPr>
          <p:cNvPr id="37" name="テキスト ボックス 36">
            <a:extLst>
              <a:ext uri="{FF2B5EF4-FFF2-40B4-BE49-F238E27FC236}">
                <a16:creationId xmlns:a16="http://schemas.microsoft.com/office/drawing/2014/main" id="{DEAA47BC-9424-45FF-BE2E-3FFDCA65F1BE}"/>
              </a:ext>
            </a:extLst>
          </p:cNvPr>
          <p:cNvSpPr txBox="1"/>
          <p:nvPr/>
        </p:nvSpPr>
        <p:spPr>
          <a:xfrm>
            <a:off x="3251101" y="3546276"/>
            <a:ext cx="2037737" cy="400110"/>
          </a:xfrm>
          <a:prstGeom prst="rect">
            <a:avLst/>
          </a:prstGeom>
          <a:noFill/>
        </p:spPr>
        <p:txBody>
          <a:bodyPr wrap="none" rtlCol="0">
            <a:spAutoFit/>
          </a:bodyPr>
          <a:lstStyle/>
          <a:p>
            <a:r>
              <a:rPr kumimoji="1" lang="en-US" altLang="ja-JP" sz="2000" b="1" dirty="0"/>
              <a:t>1</a:t>
            </a:r>
            <a:r>
              <a:rPr kumimoji="1" lang="ja-JP" altLang="en-US" sz="2000" b="1" dirty="0"/>
              <a:t>制約／</a:t>
            </a:r>
            <a:r>
              <a:rPr kumimoji="1" lang="en-US" altLang="ja-JP" sz="2000" b="1" dirty="0"/>
              <a:t>500</a:t>
            </a:r>
            <a:r>
              <a:rPr kumimoji="1" lang="ja-JP" altLang="en-US" sz="2000" b="1" dirty="0"/>
              <a:t>次元</a:t>
            </a:r>
          </a:p>
        </p:txBody>
      </p:sp>
      <p:sp>
        <p:nvSpPr>
          <p:cNvPr id="38" name="テキスト ボックス 37">
            <a:extLst>
              <a:ext uri="{FF2B5EF4-FFF2-40B4-BE49-F238E27FC236}">
                <a16:creationId xmlns:a16="http://schemas.microsoft.com/office/drawing/2014/main" id="{1A8133DC-5390-426A-BE2D-7095E59315B6}"/>
              </a:ext>
            </a:extLst>
          </p:cNvPr>
          <p:cNvSpPr txBox="1"/>
          <p:nvPr/>
        </p:nvSpPr>
        <p:spPr>
          <a:xfrm>
            <a:off x="2851954" y="4843097"/>
            <a:ext cx="2836033" cy="400110"/>
          </a:xfrm>
          <a:prstGeom prst="rect">
            <a:avLst/>
          </a:prstGeom>
          <a:noFill/>
        </p:spPr>
        <p:txBody>
          <a:bodyPr wrap="none" rtlCol="0">
            <a:spAutoFit/>
          </a:bodyPr>
          <a:lstStyle/>
          <a:p>
            <a:r>
              <a:rPr kumimoji="1" lang="en-US" altLang="ja-JP" sz="2000" b="1" dirty="0"/>
              <a:t>100</a:t>
            </a:r>
            <a:r>
              <a:rPr kumimoji="1" lang="ja-JP" altLang="en-US" sz="2000" b="1" dirty="0"/>
              <a:t>制約～／</a:t>
            </a:r>
            <a:r>
              <a:rPr kumimoji="1" lang="en-US" altLang="ja-JP" sz="2000" b="1" dirty="0"/>
              <a:t>500</a:t>
            </a:r>
            <a:r>
              <a:rPr kumimoji="1" lang="ja-JP" altLang="en-US" sz="2000" b="1" dirty="0"/>
              <a:t>次元～</a:t>
            </a:r>
          </a:p>
        </p:txBody>
      </p:sp>
      <p:sp>
        <p:nvSpPr>
          <p:cNvPr id="39" name="テキスト ボックス 38">
            <a:extLst>
              <a:ext uri="{FF2B5EF4-FFF2-40B4-BE49-F238E27FC236}">
                <a16:creationId xmlns:a16="http://schemas.microsoft.com/office/drawing/2014/main" id="{E0C13BF7-BFD2-4E49-BF23-D9187A6D83CD}"/>
              </a:ext>
            </a:extLst>
          </p:cNvPr>
          <p:cNvSpPr txBox="1"/>
          <p:nvPr/>
        </p:nvSpPr>
        <p:spPr>
          <a:xfrm>
            <a:off x="6666696" y="3546276"/>
            <a:ext cx="954107" cy="400110"/>
          </a:xfrm>
          <a:prstGeom prst="rect">
            <a:avLst/>
          </a:prstGeom>
          <a:noFill/>
        </p:spPr>
        <p:txBody>
          <a:bodyPr wrap="none" rtlCol="0">
            <a:spAutoFit/>
          </a:bodyPr>
          <a:lstStyle/>
          <a:p>
            <a:r>
              <a:rPr kumimoji="1" lang="ja-JP" altLang="en-US" sz="2000" b="1" dirty="0"/>
              <a:t>検証済</a:t>
            </a:r>
          </a:p>
        </p:txBody>
      </p:sp>
      <p:sp>
        <p:nvSpPr>
          <p:cNvPr id="40" name="テキスト ボックス 39">
            <a:extLst>
              <a:ext uri="{FF2B5EF4-FFF2-40B4-BE49-F238E27FC236}">
                <a16:creationId xmlns:a16="http://schemas.microsoft.com/office/drawing/2014/main" id="{859681A2-FAB3-4677-BFFA-7DD62ECD8C10}"/>
              </a:ext>
            </a:extLst>
          </p:cNvPr>
          <p:cNvSpPr txBox="1"/>
          <p:nvPr/>
        </p:nvSpPr>
        <p:spPr>
          <a:xfrm>
            <a:off x="5562600" y="4689209"/>
            <a:ext cx="3171825" cy="646331"/>
          </a:xfrm>
          <a:prstGeom prst="rect">
            <a:avLst/>
          </a:prstGeom>
          <a:noFill/>
        </p:spPr>
        <p:txBody>
          <a:bodyPr wrap="square" rtlCol="0">
            <a:spAutoFit/>
          </a:bodyPr>
          <a:lstStyle/>
          <a:p>
            <a:pPr algn="ctr"/>
            <a:r>
              <a:rPr kumimoji="1" lang="ja-JP" altLang="en-US" dirty="0"/>
              <a:t>制約関数間のスケール差に</a:t>
            </a:r>
            <a:endParaRPr kumimoji="1" lang="en-US" altLang="ja-JP" dirty="0"/>
          </a:p>
          <a:p>
            <a:pPr algn="ctr"/>
            <a:r>
              <a:rPr kumimoji="1" lang="ja-JP" altLang="en-US" dirty="0"/>
              <a:t>対応可能な正規化法は未検討</a:t>
            </a:r>
          </a:p>
        </p:txBody>
      </p:sp>
      <p:sp>
        <p:nvSpPr>
          <p:cNvPr id="41" name="テキスト ボックス 40">
            <a:extLst>
              <a:ext uri="{FF2B5EF4-FFF2-40B4-BE49-F238E27FC236}">
                <a16:creationId xmlns:a16="http://schemas.microsoft.com/office/drawing/2014/main" id="{EECE1CE5-781E-4691-ABFF-6F0264EBC3AA}"/>
              </a:ext>
            </a:extLst>
          </p:cNvPr>
          <p:cNvSpPr txBox="1"/>
          <p:nvPr/>
        </p:nvSpPr>
        <p:spPr>
          <a:xfrm>
            <a:off x="9880464" y="3546276"/>
            <a:ext cx="954107" cy="400110"/>
          </a:xfrm>
          <a:prstGeom prst="rect">
            <a:avLst/>
          </a:prstGeom>
          <a:noFill/>
        </p:spPr>
        <p:txBody>
          <a:bodyPr wrap="none" rtlCol="0">
            <a:spAutoFit/>
          </a:bodyPr>
          <a:lstStyle/>
          <a:p>
            <a:r>
              <a:rPr kumimoji="1" lang="ja-JP" altLang="en-US" sz="2000" b="1" dirty="0"/>
              <a:t>検証済</a:t>
            </a:r>
          </a:p>
        </p:txBody>
      </p:sp>
      <p:sp>
        <p:nvSpPr>
          <p:cNvPr id="43" name="テキスト ボックス 42">
            <a:extLst>
              <a:ext uri="{FF2B5EF4-FFF2-40B4-BE49-F238E27FC236}">
                <a16:creationId xmlns:a16="http://schemas.microsoft.com/office/drawing/2014/main" id="{BF69D068-AF04-4A6A-BED4-08696E6D5175}"/>
              </a:ext>
            </a:extLst>
          </p:cNvPr>
          <p:cNvSpPr txBox="1"/>
          <p:nvPr/>
        </p:nvSpPr>
        <p:spPr>
          <a:xfrm>
            <a:off x="8991226" y="4689209"/>
            <a:ext cx="2864155" cy="646331"/>
          </a:xfrm>
          <a:prstGeom prst="rect">
            <a:avLst/>
          </a:prstGeom>
          <a:noFill/>
        </p:spPr>
        <p:txBody>
          <a:bodyPr wrap="square" rtlCol="0">
            <a:spAutoFit/>
          </a:bodyPr>
          <a:lstStyle/>
          <a:p>
            <a:pPr algn="ctr"/>
            <a:r>
              <a:rPr kumimoji="1" lang="ja-JP" altLang="en-US" dirty="0"/>
              <a:t>制約関数間のスケール差には影響を受けない</a:t>
            </a:r>
          </a:p>
        </p:txBody>
      </p:sp>
    </p:spTree>
    <p:extLst>
      <p:ext uri="{BB962C8B-B14F-4D97-AF65-F5344CB8AC3E}">
        <p14:creationId xmlns:p14="http://schemas.microsoft.com/office/powerpoint/2010/main" val="20248024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四角形: 角を丸くする 50">
            <a:extLst>
              <a:ext uri="{FF2B5EF4-FFF2-40B4-BE49-F238E27FC236}">
                <a16:creationId xmlns:a16="http://schemas.microsoft.com/office/drawing/2014/main" id="{126165BC-1F02-431A-B43E-72779149D70B}"/>
              </a:ext>
            </a:extLst>
          </p:cNvPr>
          <p:cNvSpPr/>
          <p:nvPr/>
        </p:nvSpPr>
        <p:spPr>
          <a:xfrm>
            <a:off x="3370890" y="5386472"/>
            <a:ext cx="5530095" cy="677637"/>
          </a:xfrm>
          <a:prstGeom prst="round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4" name="四角形: 角を丸くする 53">
            <a:extLst>
              <a:ext uri="{FF2B5EF4-FFF2-40B4-BE49-F238E27FC236}">
                <a16:creationId xmlns:a16="http://schemas.microsoft.com/office/drawing/2014/main" id="{BDBCDE93-24B4-4184-A1D7-03AE165CE849}"/>
              </a:ext>
            </a:extLst>
          </p:cNvPr>
          <p:cNvSpPr/>
          <p:nvPr/>
        </p:nvSpPr>
        <p:spPr>
          <a:xfrm>
            <a:off x="7410278" y="5470731"/>
            <a:ext cx="4043792" cy="509119"/>
          </a:xfrm>
          <a:prstGeom prst="roundRect">
            <a:avLst/>
          </a:prstGeom>
          <a:solidFill>
            <a:schemeClr val="accent4">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3" name="四角形: 角を丸くする 52">
            <a:extLst>
              <a:ext uri="{FF2B5EF4-FFF2-40B4-BE49-F238E27FC236}">
                <a16:creationId xmlns:a16="http://schemas.microsoft.com/office/drawing/2014/main" id="{37C1C567-09CD-4657-9E03-5EEF14F9119F}"/>
              </a:ext>
            </a:extLst>
          </p:cNvPr>
          <p:cNvSpPr/>
          <p:nvPr/>
        </p:nvSpPr>
        <p:spPr>
          <a:xfrm>
            <a:off x="6636021" y="4551031"/>
            <a:ext cx="4818049" cy="677637"/>
          </a:xfrm>
          <a:prstGeom prst="roundRect">
            <a:avLst/>
          </a:prstGeom>
          <a:solidFill>
            <a:schemeClr val="accent4">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四角形: 角を丸くする 49">
            <a:extLst>
              <a:ext uri="{FF2B5EF4-FFF2-40B4-BE49-F238E27FC236}">
                <a16:creationId xmlns:a16="http://schemas.microsoft.com/office/drawing/2014/main" id="{8B55FDCD-E728-4C91-83F2-BEB47210B162}"/>
              </a:ext>
            </a:extLst>
          </p:cNvPr>
          <p:cNvSpPr/>
          <p:nvPr/>
        </p:nvSpPr>
        <p:spPr>
          <a:xfrm>
            <a:off x="3370890" y="4551031"/>
            <a:ext cx="1009650" cy="677637"/>
          </a:xfrm>
          <a:prstGeom prst="round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9" name="四角形: 角を丸くする 48">
            <a:extLst>
              <a:ext uri="{FF2B5EF4-FFF2-40B4-BE49-F238E27FC236}">
                <a16:creationId xmlns:a16="http://schemas.microsoft.com/office/drawing/2014/main" id="{8FE18B26-D98D-4669-A55B-F3B894E77600}"/>
              </a:ext>
            </a:extLst>
          </p:cNvPr>
          <p:cNvSpPr/>
          <p:nvPr/>
        </p:nvSpPr>
        <p:spPr>
          <a:xfrm>
            <a:off x="3370890" y="3739368"/>
            <a:ext cx="1009650" cy="677637"/>
          </a:xfrm>
          <a:prstGeom prst="round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8" name="四角形: 角を丸くする 47">
            <a:extLst>
              <a:ext uri="{FF2B5EF4-FFF2-40B4-BE49-F238E27FC236}">
                <a16:creationId xmlns:a16="http://schemas.microsoft.com/office/drawing/2014/main" id="{EB2D0FE9-D948-4CCC-AD44-7B66A91784FD}"/>
              </a:ext>
            </a:extLst>
          </p:cNvPr>
          <p:cNvSpPr/>
          <p:nvPr/>
        </p:nvSpPr>
        <p:spPr>
          <a:xfrm>
            <a:off x="10203892" y="2965916"/>
            <a:ext cx="1250179" cy="677637"/>
          </a:xfrm>
          <a:prstGeom prst="round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 name="四角形: 角を丸くする 3">
            <a:extLst>
              <a:ext uri="{FF2B5EF4-FFF2-40B4-BE49-F238E27FC236}">
                <a16:creationId xmlns:a16="http://schemas.microsoft.com/office/drawing/2014/main" id="{FBB3B4BE-CD69-4F0F-91B2-7A7A3B2D4190}"/>
              </a:ext>
            </a:extLst>
          </p:cNvPr>
          <p:cNvSpPr/>
          <p:nvPr/>
        </p:nvSpPr>
        <p:spPr>
          <a:xfrm>
            <a:off x="3370890" y="2965916"/>
            <a:ext cx="1009650" cy="677637"/>
          </a:xfrm>
          <a:prstGeom prst="round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問題難易度と検証範囲の関係</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32</a:t>
            </a:fld>
            <a:endParaRPr kumimoji="1" lang="ja-JP" altLang="en-US"/>
          </a:p>
        </p:txBody>
      </p:sp>
      <p:sp>
        <p:nvSpPr>
          <p:cNvPr id="89" name="テキスト ボックス 88">
            <a:extLst>
              <a:ext uri="{FF2B5EF4-FFF2-40B4-BE49-F238E27FC236}">
                <a16:creationId xmlns:a16="http://schemas.microsoft.com/office/drawing/2014/main" id="{09C4D91A-7C0E-4F5A-B1AF-EFFEA5C93524}"/>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3.2 </a:t>
            </a:r>
            <a:r>
              <a:rPr lang="ja-JP" altLang="en-US" sz="1600" b="1" dirty="0">
                <a:solidFill>
                  <a:schemeClr val="bg1"/>
                </a:solidFill>
              </a:rPr>
              <a:t>問題の困難さに対する性能検証</a:t>
            </a:r>
            <a:endParaRPr kumimoji="1" lang="ja-JP" altLang="en-US" sz="1600" b="1" dirty="0">
              <a:solidFill>
                <a:schemeClr val="bg1"/>
              </a:solidFill>
            </a:endParaRPr>
          </a:p>
        </p:txBody>
      </p:sp>
      <p:sp>
        <p:nvSpPr>
          <p:cNvPr id="10" name="テキスト プレースホルダー 2">
            <a:extLst>
              <a:ext uri="{FF2B5EF4-FFF2-40B4-BE49-F238E27FC236}">
                <a16:creationId xmlns:a16="http://schemas.microsoft.com/office/drawing/2014/main" id="{1510B217-F30F-4EC2-8A0A-DF4388F04270}"/>
              </a:ext>
            </a:extLst>
          </p:cNvPr>
          <p:cNvSpPr txBox="1">
            <a:spLocks/>
          </p:cNvSpPr>
          <p:nvPr/>
        </p:nvSpPr>
        <p:spPr>
          <a:xfrm>
            <a:off x="376562" y="1062328"/>
            <a:ext cx="11509002" cy="55821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目標条件における問題分割と違反量削減優先の比較が重要</a:t>
            </a:r>
            <a:r>
              <a:rPr lang="ja-JP" altLang="en-US" sz="2400" dirty="0"/>
              <a:t>。</a:t>
            </a:r>
            <a:endParaRPr lang="en-US" altLang="ja-JP" sz="2400" dirty="0"/>
          </a:p>
        </p:txBody>
      </p:sp>
      <p:sp>
        <p:nvSpPr>
          <p:cNvPr id="16" name="矢印: 上下 15">
            <a:extLst>
              <a:ext uri="{FF2B5EF4-FFF2-40B4-BE49-F238E27FC236}">
                <a16:creationId xmlns:a16="http://schemas.microsoft.com/office/drawing/2014/main" id="{B6FC0FF6-1E08-420A-ADE2-1C055D49A4BF}"/>
              </a:ext>
            </a:extLst>
          </p:cNvPr>
          <p:cNvSpPr/>
          <p:nvPr/>
        </p:nvSpPr>
        <p:spPr>
          <a:xfrm rot="5400000">
            <a:off x="7100646" y="-1588910"/>
            <a:ext cx="623669" cy="8083182"/>
          </a:xfrm>
          <a:prstGeom prst="upDownArrow">
            <a:avLst>
              <a:gd name="adj1" fmla="val 55332"/>
              <a:gd name="adj2" fmla="val 47334"/>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ja-JP" altLang="en-US" sz="1800" b="1" dirty="0">
                <a:solidFill>
                  <a:schemeClr val="bg1"/>
                </a:solidFill>
              </a:rPr>
              <a:t>問題の難易度</a:t>
            </a:r>
            <a:endParaRPr kumimoji="1" lang="en-US" altLang="ja-JP" sz="1800" b="1" dirty="0">
              <a:solidFill>
                <a:schemeClr val="bg1"/>
              </a:solidFill>
            </a:endParaRPr>
          </a:p>
        </p:txBody>
      </p:sp>
      <p:sp>
        <p:nvSpPr>
          <p:cNvPr id="19" name="正方形/長方形 18">
            <a:extLst>
              <a:ext uri="{FF2B5EF4-FFF2-40B4-BE49-F238E27FC236}">
                <a16:creationId xmlns:a16="http://schemas.microsoft.com/office/drawing/2014/main" id="{CFE18E17-5850-4ABA-8B9E-B503E0F86880}"/>
              </a:ext>
            </a:extLst>
          </p:cNvPr>
          <p:cNvSpPr/>
          <p:nvPr/>
        </p:nvSpPr>
        <p:spPr>
          <a:xfrm>
            <a:off x="376390" y="3095928"/>
            <a:ext cx="2245851" cy="41761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制約起因の非連結性</a:t>
            </a:r>
            <a:endParaRPr kumimoji="1" lang="en-US" altLang="ja-JP" b="1" dirty="0">
              <a:solidFill>
                <a:schemeClr val="bg1"/>
              </a:solidFill>
            </a:endParaRPr>
          </a:p>
        </p:txBody>
      </p:sp>
      <p:sp>
        <p:nvSpPr>
          <p:cNvPr id="20" name="正方形/長方形 19">
            <a:extLst>
              <a:ext uri="{FF2B5EF4-FFF2-40B4-BE49-F238E27FC236}">
                <a16:creationId xmlns:a16="http://schemas.microsoft.com/office/drawing/2014/main" id="{ADAF858F-2EB2-4102-B77A-057C20B71BBB}"/>
              </a:ext>
            </a:extLst>
          </p:cNvPr>
          <p:cNvSpPr/>
          <p:nvPr/>
        </p:nvSpPr>
        <p:spPr>
          <a:xfrm>
            <a:off x="376389" y="3869380"/>
            <a:ext cx="2245851" cy="41761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パレートフロンティア</a:t>
            </a:r>
            <a:endParaRPr kumimoji="1" lang="en-US" altLang="ja-JP" b="1" dirty="0">
              <a:solidFill>
                <a:schemeClr val="bg1"/>
              </a:solidFill>
            </a:endParaRPr>
          </a:p>
        </p:txBody>
      </p:sp>
      <p:sp>
        <p:nvSpPr>
          <p:cNvPr id="21" name="正方形/長方形 20">
            <a:extLst>
              <a:ext uri="{FF2B5EF4-FFF2-40B4-BE49-F238E27FC236}">
                <a16:creationId xmlns:a16="http://schemas.microsoft.com/office/drawing/2014/main" id="{2A3CF0FB-7069-48B8-8044-2E041D003DC0}"/>
              </a:ext>
            </a:extLst>
          </p:cNvPr>
          <p:cNvSpPr/>
          <p:nvPr/>
        </p:nvSpPr>
        <p:spPr>
          <a:xfrm>
            <a:off x="376389" y="4681043"/>
            <a:ext cx="2245851" cy="41761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制約数</a:t>
            </a:r>
            <a:endParaRPr kumimoji="1" lang="en-US" altLang="ja-JP" sz="2000" b="1" dirty="0">
              <a:solidFill>
                <a:schemeClr val="bg1"/>
              </a:solidFill>
            </a:endParaRPr>
          </a:p>
        </p:txBody>
      </p:sp>
      <p:sp>
        <p:nvSpPr>
          <p:cNvPr id="22" name="正方形/長方形 21">
            <a:extLst>
              <a:ext uri="{FF2B5EF4-FFF2-40B4-BE49-F238E27FC236}">
                <a16:creationId xmlns:a16="http://schemas.microsoft.com/office/drawing/2014/main" id="{B1B82D30-0DAF-46B2-9BEF-140220243F64}"/>
              </a:ext>
            </a:extLst>
          </p:cNvPr>
          <p:cNvSpPr/>
          <p:nvPr/>
        </p:nvSpPr>
        <p:spPr>
          <a:xfrm>
            <a:off x="376389" y="5516484"/>
            <a:ext cx="2245851" cy="41761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次元数</a:t>
            </a:r>
            <a:endParaRPr kumimoji="1" lang="en-US" altLang="ja-JP" sz="2000" b="1" dirty="0">
              <a:solidFill>
                <a:schemeClr val="bg1"/>
              </a:solidFill>
            </a:endParaRPr>
          </a:p>
        </p:txBody>
      </p:sp>
      <p:sp>
        <p:nvSpPr>
          <p:cNvPr id="23" name="テキスト ボックス 22">
            <a:extLst>
              <a:ext uri="{FF2B5EF4-FFF2-40B4-BE49-F238E27FC236}">
                <a16:creationId xmlns:a16="http://schemas.microsoft.com/office/drawing/2014/main" id="{ABB62EA8-B95F-4AA6-BD35-30CA843E2C73}"/>
              </a:ext>
            </a:extLst>
          </p:cNvPr>
          <p:cNvSpPr txBox="1"/>
          <p:nvPr/>
        </p:nvSpPr>
        <p:spPr>
          <a:xfrm>
            <a:off x="10083628" y="3104679"/>
            <a:ext cx="1490707" cy="400110"/>
          </a:xfrm>
          <a:prstGeom prst="rect">
            <a:avLst/>
          </a:prstGeom>
          <a:noFill/>
        </p:spPr>
        <p:txBody>
          <a:bodyPr wrap="square" rtlCol="0">
            <a:spAutoFit/>
          </a:bodyPr>
          <a:lstStyle/>
          <a:p>
            <a:pPr algn="ctr"/>
            <a:r>
              <a:rPr lang="ja-JP" altLang="en-US" sz="2000" dirty="0"/>
              <a:t>強い</a:t>
            </a:r>
          </a:p>
        </p:txBody>
      </p:sp>
      <p:sp>
        <p:nvSpPr>
          <p:cNvPr id="24" name="テキスト ボックス 23">
            <a:extLst>
              <a:ext uri="{FF2B5EF4-FFF2-40B4-BE49-F238E27FC236}">
                <a16:creationId xmlns:a16="http://schemas.microsoft.com/office/drawing/2014/main" id="{6FD7EE88-F10D-4C97-89E3-8244D2004916}"/>
              </a:ext>
            </a:extLst>
          </p:cNvPr>
          <p:cNvSpPr txBox="1"/>
          <p:nvPr/>
        </p:nvSpPr>
        <p:spPr>
          <a:xfrm>
            <a:off x="3454983" y="3104679"/>
            <a:ext cx="841465" cy="400110"/>
          </a:xfrm>
          <a:prstGeom prst="rect">
            <a:avLst/>
          </a:prstGeom>
          <a:noFill/>
        </p:spPr>
        <p:txBody>
          <a:bodyPr wrap="square" rtlCol="0">
            <a:spAutoFit/>
          </a:bodyPr>
          <a:lstStyle/>
          <a:p>
            <a:pPr algn="ctr"/>
            <a:r>
              <a:rPr lang="ja-JP" altLang="en-US" sz="2000" dirty="0"/>
              <a:t>弱い</a:t>
            </a:r>
          </a:p>
        </p:txBody>
      </p:sp>
      <p:sp>
        <p:nvSpPr>
          <p:cNvPr id="28" name="テキスト ボックス 27">
            <a:extLst>
              <a:ext uri="{FF2B5EF4-FFF2-40B4-BE49-F238E27FC236}">
                <a16:creationId xmlns:a16="http://schemas.microsoft.com/office/drawing/2014/main" id="{CDA71A45-DD18-47F3-9BFF-EFCAC85F0D95}"/>
              </a:ext>
            </a:extLst>
          </p:cNvPr>
          <p:cNvSpPr txBox="1"/>
          <p:nvPr/>
        </p:nvSpPr>
        <p:spPr>
          <a:xfrm>
            <a:off x="3491085" y="3878131"/>
            <a:ext cx="769261" cy="400110"/>
          </a:xfrm>
          <a:prstGeom prst="rect">
            <a:avLst/>
          </a:prstGeom>
          <a:noFill/>
        </p:spPr>
        <p:txBody>
          <a:bodyPr wrap="square" rtlCol="0">
            <a:spAutoFit/>
          </a:bodyPr>
          <a:lstStyle/>
          <a:p>
            <a:pPr algn="ctr"/>
            <a:r>
              <a:rPr lang="ja-JP" altLang="en-US" sz="2000" dirty="0"/>
              <a:t>狭い</a:t>
            </a:r>
          </a:p>
        </p:txBody>
      </p:sp>
      <p:sp>
        <p:nvSpPr>
          <p:cNvPr id="30" name="テキスト ボックス 29">
            <a:extLst>
              <a:ext uri="{FF2B5EF4-FFF2-40B4-BE49-F238E27FC236}">
                <a16:creationId xmlns:a16="http://schemas.microsoft.com/office/drawing/2014/main" id="{02FBD045-4AE7-431B-8F35-E40892CE6CE2}"/>
              </a:ext>
            </a:extLst>
          </p:cNvPr>
          <p:cNvSpPr txBox="1"/>
          <p:nvPr/>
        </p:nvSpPr>
        <p:spPr>
          <a:xfrm>
            <a:off x="10083628" y="3878131"/>
            <a:ext cx="1490707" cy="400110"/>
          </a:xfrm>
          <a:prstGeom prst="rect">
            <a:avLst/>
          </a:prstGeom>
          <a:noFill/>
        </p:spPr>
        <p:txBody>
          <a:bodyPr wrap="square" rtlCol="0">
            <a:spAutoFit/>
          </a:bodyPr>
          <a:lstStyle/>
          <a:p>
            <a:pPr algn="ctr"/>
            <a:r>
              <a:rPr lang="ja-JP" altLang="en-US" sz="2000" dirty="0"/>
              <a:t>広い</a:t>
            </a:r>
          </a:p>
        </p:txBody>
      </p:sp>
      <p:sp>
        <p:nvSpPr>
          <p:cNvPr id="31" name="テキスト ボックス 30">
            <a:extLst>
              <a:ext uri="{FF2B5EF4-FFF2-40B4-BE49-F238E27FC236}">
                <a16:creationId xmlns:a16="http://schemas.microsoft.com/office/drawing/2014/main" id="{6C93A631-EFC1-438B-8E60-AE429E05C74F}"/>
              </a:ext>
            </a:extLst>
          </p:cNvPr>
          <p:cNvSpPr txBox="1"/>
          <p:nvPr/>
        </p:nvSpPr>
        <p:spPr>
          <a:xfrm>
            <a:off x="3454983" y="4689794"/>
            <a:ext cx="841465" cy="400110"/>
          </a:xfrm>
          <a:prstGeom prst="rect">
            <a:avLst/>
          </a:prstGeom>
          <a:noFill/>
        </p:spPr>
        <p:txBody>
          <a:bodyPr wrap="square" rtlCol="0">
            <a:spAutoFit/>
          </a:bodyPr>
          <a:lstStyle/>
          <a:p>
            <a:pPr algn="ctr"/>
            <a:r>
              <a:rPr lang="en-US" altLang="ja-JP" sz="2000" dirty="0"/>
              <a:t>1</a:t>
            </a:r>
            <a:r>
              <a:rPr lang="ja-JP" altLang="en-US" sz="2000" dirty="0"/>
              <a:t>個</a:t>
            </a:r>
          </a:p>
        </p:txBody>
      </p:sp>
      <p:sp>
        <p:nvSpPr>
          <p:cNvPr id="32" name="テキスト ボックス 31">
            <a:extLst>
              <a:ext uri="{FF2B5EF4-FFF2-40B4-BE49-F238E27FC236}">
                <a16:creationId xmlns:a16="http://schemas.microsoft.com/office/drawing/2014/main" id="{F0314063-C3A6-4EF3-BDC7-CC022D36F1BB}"/>
              </a:ext>
            </a:extLst>
          </p:cNvPr>
          <p:cNvSpPr txBox="1"/>
          <p:nvPr/>
        </p:nvSpPr>
        <p:spPr>
          <a:xfrm>
            <a:off x="10083628" y="4689794"/>
            <a:ext cx="1490707" cy="400110"/>
          </a:xfrm>
          <a:prstGeom prst="rect">
            <a:avLst/>
          </a:prstGeom>
          <a:noFill/>
        </p:spPr>
        <p:txBody>
          <a:bodyPr wrap="square" rtlCol="0">
            <a:spAutoFit/>
          </a:bodyPr>
          <a:lstStyle/>
          <a:p>
            <a:pPr algn="ctr"/>
            <a:r>
              <a:rPr lang="en-US" altLang="ja-JP" sz="2000" dirty="0"/>
              <a:t>1,000</a:t>
            </a:r>
            <a:r>
              <a:rPr lang="ja-JP" altLang="en-US" sz="2000" dirty="0"/>
              <a:t>個</a:t>
            </a:r>
          </a:p>
        </p:txBody>
      </p:sp>
      <p:sp>
        <p:nvSpPr>
          <p:cNvPr id="33" name="テキスト ボックス 32">
            <a:extLst>
              <a:ext uri="{FF2B5EF4-FFF2-40B4-BE49-F238E27FC236}">
                <a16:creationId xmlns:a16="http://schemas.microsoft.com/office/drawing/2014/main" id="{79D430E5-1A87-42CF-A53D-88B555318D99}"/>
              </a:ext>
            </a:extLst>
          </p:cNvPr>
          <p:cNvSpPr txBox="1"/>
          <p:nvPr/>
        </p:nvSpPr>
        <p:spPr>
          <a:xfrm>
            <a:off x="3315720" y="5525235"/>
            <a:ext cx="1119990" cy="400110"/>
          </a:xfrm>
          <a:prstGeom prst="rect">
            <a:avLst/>
          </a:prstGeom>
          <a:noFill/>
        </p:spPr>
        <p:txBody>
          <a:bodyPr wrap="square" rtlCol="0">
            <a:spAutoFit/>
          </a:bodyPr>
          <a:lstStyle/>
          <a:p>
            <a:pPr algn="ctr"/>
            <a:r>
              <a:rPr lang="en-US" altLang="ja-JP" sz="2000" dirty="0"/>
              <a:t>10</a:t>
            </a:r>
            <a:r>
              <a:rPr lang="ja-JP" altLang="en-US" sz="2000" dirty="0"/>
              <a:t>次元</a:t>
            </a:r>
          </a:p>
        </p:txBody>
      </p:sp>
      <p:sp>
        <p:nvSpPr>
          <p:cNvPr id="42" name="テキスト ボックス 41">
            <a:extLst>
              <a:ext uri="{FF2B5EF4-FFF2-40B4-BE49-F238E27FC236}">
                <a16:creationId xmlns:a16="http://schemas.microsoft.com/office/drawing/2014/main" id="{72E2F591-BC20-44C3-9B40-2727E1D591F9}"/>
              </a:ext>
            </a:extLst>
          </p:cNvPr>
          <p:cNvSpPr txBox="1"/>
          <p:nvPr/>
        </p:nvSpPr>
        <p:spPr>
          <a:xfrm>
            <a:off x="10083628" y="5525235"/>
            <a:ext cx="1490707" cy="400110"/>
          </a:xfrm>
          <a:prstGeom prst="rect">
            <a:avLst/>
          </a:prstGeom>
          <a:noFill/>
        </p:spPr>
        <p:txBody>
          <a:bodyPr wrap="square" rtlCol="0">
            <a:spAutoFit/>
          </a:bodyPr>
          <a:lstStyle/>
          <a:p>
            <a:pPr algn="ctr"/>
            <a:r>
              <a:rPr lang="en-US" altLang="ja-JP" sz="2000" dirty="0"/>
              <a:t>1,000</a:t>
            </a:r>
            <a:r>
              <a:rPr lang="ja-JP" altLang="en-US" sz="2000" dirty="0"/>
              <a:t>次元</a:t>
            </a:r>
          </a:p>
        </p:txBody>
      </p:sp>
      <p:sp>
        <p:nvSpPr>
          <p:cNvPr id="46" name="テキスト ボックス 45">
            <a:extLst>
              <a:ext uri="{FF2B5EF4-FFF2-40B4-BE49-F238E27FC236}">
                <a16:creationId xmlns:a16="http://schemas.microsoft.com/office/drawing/2014/main" id="{45A53053-7BD8-4BCB-A410-A7CCC1D95B3D}"/>
              </a:ext>
            </a:extLst>
          </p:cNvPr>
          <p:cNvSpPr txBox="1"/>
          <p:nvPr/>
        </p:nvSpPr>
        <p:spPr>
          <a:xfrm>
            <a:off x="3531969" y="2268015"/>
            <a:ext cx="903741" cy="369332"/>
          </a:xfrm>
          <a:prstGeom prst="rect">
            <a:avLst/>
          </a:prstGeom>
          <a:noFill/>
        </p:spPr>
        <p:txBody>
          <a:bodyPr wrap="square" rtlCol="0">
            <a:spAutoFit/>
          </a:bodyPr>
          <a:lstStyle/>
          <a:p>
            <a:pPr algn="ctr"/>
            <a:r>
              <a:rPr lang="ja-JP" altLang="en-US" b="1" dirty="0">
                <a:solidFill>
                  <a:schemeClr val="bg1"/>
                </a:solidFill>
              </a:rPr>
              <a:t>容易</a:t>
            </a:r>
          </a:p>
        </p:txBody>
      </p:sp>
      <p:sp>
        <p:nvSpPr>
          <p:cNvPr id="47" name="テキスト ボックス 46">
            <a:extLst>
              <a:ext uri="{FF2B5EF4-FFF2-40B4-BE49-F238E27FC236}">
                <a16:creationId xmlns:a16="http://schemas.microsoft.com/office/drawing/2014/main" id="{70CD5E17-F2EB-4101-9B43-6BAE87FEBD51}"/>
              </a:ext>
            </a:extLst>
          </p:cNvPr>
          <p:cNvSpPr txBox="1"/>
          <p:nvPr/>
        </p:nvSpPr>
        <p:spPr>
          <a:xfrm>
            <a:off x="10276213" y="2268015"/>
            <a:ext cx="903741" cy="369332"/>
          </a:xfrm>
          <a:prstGeom prst="rect">
            <a:avLst/>
          </a:prstGeom>
          <a:noFill/>
        </p:spPr>
        <p:txBody>
          <a:bodyPr wrap="square" rtlCol="0">
            <a:spAutoFit/>
          </a:bodyPr>
          <a:lstStyle/>
          <a:p>
            <a:pPr algn="ctr"/>
            <a:r>
              <a:rPr lang="ja-JP" altLang="en-US" b="1" dirty="0">
                <a:solidFill>
                  <a:schemeClr val="bg1"/>
                </a:solidFill>
              </a:rPr>
              <a:t>困難</a:t>
            </a:r>
          </a:p>
        </p:txBody>
      </p:sp>
      <p:sp>
        <p:nvSpPr>
          <p:cNvPr id="52" name="テキスト ボックス 51">
            <a:extLst>
              <a:ext uri="{FF2B5EF4-FFF2-40B4-BE49-F238E27FC236}">
                <a16:creationId xmlns:a16="http://schemas.microsoft.com/office/drawing/2014/main" id="{3BF8EF27-4AD1-4939-B93B-33007DA81B31}"/>
              </a:ext>
            </a:extLst>
          </p:cNvPr>
          <p:cNvSpPr txBox="1"/>
          <p:nvPr/>
        </p:nvSpPr>
        <p:spPr>
          <a:xfrm>
            <a:off x="7410278" y="5525235"/>
            <a:ext cx="1490707" cy="400110"/>
          </a:xfrm>
          <a:prstGeom prst="rect">
            <a:avLst/>
          </a:prstGeom>
          <a:noFill/>
        </p:spPr>
        <p:txBody>
          <a:bodyPr wrap="square" rtlCol="0">
            <a:spAutoFit/>
          </a:bodyPr>
          <a:lstStyle/>
          <a:p>
            <a:pPr algn="ctr"/>
            <a:r>
              <a:rPr lang="en-US" altLang="ja-JP" sz="2000" dirty="0"/>
              <a:t>500</a:t>
            </a:r>
            <a:r>
              <a:rPr lang="ja-JP" altLang="en-US" sz="2000" dirty="0"/>
              <a:t>次元</a:t>
            </a:r>
          </a:p>
        </p:txBody>
      </p:sp>
      <p:sp>
        <p:nvSpPr>
          <p:cNvPr id="55" name="四角形: 角を丸くする 54">
            <a:extLst>
              <a:ext uri="{FF2B5EF4-FFF2-40B4-BE49-F238E27FC236}">
                <a16:creationId xmlns:a16="http://schemas.microsoft.com/office/drawing/2014/main" id="{E21D16F7-0B7B-47E3-B54E-FE4712CFD394}"/>
              </a:ext>
            </a:extLst>
          </p:cNvPr>
          <p:cNvSpPr/>
          <p:nvPr/>
        </p:nvSpPr>
        <p:spPr>
          <a:xfrm>
            <a:off x="7857952" y="3739368"/>
            <a:ext cx="2234056" cy="677637"/>
          </a:xfrm>
          <a:prstGeom prst="roundRect">
            <a:avLst/>
          </a:prstGeom>
          <a:solidFill>
            <a:schemeClr val="accent4">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6" name="四角形: 角を丸くする 55">
            <a:extLst>
              <a:ext uri="{FF2B5EF4-FFF2-40B4-BE49-F238E27FC236}">
                <a16:creationId xmlns:a16="http://schemas.microsoft.com/office/drawing/2014/main" id="{E06E8111-9378-45C8-86C5-2B851A50F6EC}"/>
              </a:ext>
            </a:extLst>
          </p:cNvPr>
          <p:cNvSpPr/>
          <p:nvPr/>
        </p:nvSpPr>
        <p:spPr>
          <a:xfrm>
            <a:off x="6119246" y="2965916"/>
            <a:ext cx="2234056" cy="677637"/>
          </a:xfrm>
          <a:prstGeom prst="roundRect">
            <a:avLst/>
          </a:prstGeom>
          <a:solidFill>
            <a:schemeClr val="accent4">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7" name="テキスト ボックス 56">
            <a:extLst>
              <a:ext uri="{FF2B5EF4-FFF2-40B4-BE49-F238E27FC236}">
                <a16:creationId xmlns:a16="http://schemas.microsoft.com/office/drawing/2014/main" id="{0E3A634D-D986-452F-95C1-C36A082F06D5}"/>
              </a:ext>
            </a:extLst>
          </p:cNvPr>
          <p:cNvSpPr txBox="1"/>
          <p:nvPr/>
        </p:nvSpPr>
        <p:spPr>
          <a:xfrm>
            <a:off x="8367348" y="3878131"/>
            <a:ext cx="1215264" cy="400110"/>
          </a:xfrm>
          <a:prstGeom prst="rect">
            <a:avLst/>
          </a:prstGeom>
          <a:noFill/>
        </p:spPr>
        <p:txBody>
          <a:bodyPr wrap="square" rtlCol="0">
            <a:spAutoFit/>
          </a:bodyPr>
          <a:lstStyle/>
          <a:p>
            <a:pPr algn="ctr"/>
            <a:r>
              <a:rPr lang="ja-JP" altLang="en-US" sz="2000" dirty="0"/>
              <a:t>やや広い</a:t>
            </a:r>
          </a:p>
        </p:txBody>
      </p:sp>
      <p:sp>
        <p:nvSpPr>
          <p:cNvPr id="58" name="テキスト ボックス 57">
            <a:extLst>
              <a:ext uri="{FF2B5EF4-FFF2-40B4-BE49-F238E27FC236}">
                <a16:creationId xmlns:a16="http://schemas.microsoft.com/office/drawing/2014/main" id="{A2B275B2-BB76-447F-905E-4D4CBF673D35}"/>
              </a:ext>
            </a:extLst>
          </p:cNvPr>
          <p:cNvSpPr txBox="1"/>
          <p:nvPr/>
        </p:nvSpPr>
        <p:spPr>
          <a:xfrm>
            <a:off x="6554053" y="3104679"/>
            <a:ext cx="1364442" cy="400110"/>
          </a:xfrm>
          <a:prstGeom prst="rect">
            <a:avLst/>
          </a:prstGeom>
          <a:noFill/>
        </p:spPr>
        <p:txBody>
          <a:bodyPr wrap="square" rtlCol="0">
            <a:spAutoFit/>
          </a:bodyPr>
          <a:lstStyle/>
          <a:p>
            <a:pPr algn="ctr"/>
            <a:r>
              <a:rPr lang="ja-JP" altLang="en-US" sz="2000" dirty="0"/>
              <a:t>やや強い</a:t>
            </a:r>
          </a:p>
        </p:txBody>
      </p:sp>
      <p:sp>
        <p:nvSpPr>
          <p:cNvPr id="59" name="四角形: 角を丸くする 58">
            <a:extLst>
              <a:ext uri="{FF2B5EF4-FFF2-40B4-BE49-F238E27FC236}">
                <a16:creationId xmlns:a16="http://schemas.microsoft.com/office/drawing/2014/main" id="{B6EE6FE0-16BD-4866-85C6-192730FA1404}"/>
              </a:ext>
            </a:extLst>
          </p:cNvPr>
          <p:cNvSpPr/>
          <p:nvPr/>
        </p:nvSpPr>
        <p:spPr>
          <a:xfrm>
            <a:off x="6453141" y="1686500"/>
            <a:ext cx="500763" cy="368546"/>
          </a:xfrm>
          <a:prstGeom prst="round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テキスト ボックス 59">
            <a:extLst>
              <a:ext uri="{FF2B5EF4-FFF2-40B4-BE49-F238E27FC236}">
                <a16:creationId xmlns:a16="http://schemas.microsoft.com/office/drawing/2014/main" id="{90267DAE-B2F9-4355-9068-633AFC271A36}"/>
              </a:ext>
            </a:extLst>
          </p:cNvPr>
          <p:cNvSpPr txBox="1"/>
          <p:nvPr/>
        </p:nvSpPr>
        <p:spPr>
          <a:xfrm>
            <a:off x="6830079" y="1681008"/>
            <a:ext cx="2245851" cy="369332"/>
          </a:xfrm>
          <a:prstGeom prst="rect">
            <a:avLst/>
          </a:prstGeom>
          <a:noFill/>
        </p:spPr>
        <p:txBody>
          <a:bodyPr wrap="square" rtlCol="0">
            <a:spAutoFit/>
          </a:bodyPr>
          <a:lstStyle/>
          <a:p>
            <a:pPr algn="ctr"/>
            <a:r>
              <a:rPr lang="ja-JP" altLang="en-US" dirty="0"/>
              <a:t>投稿論文で検証済</a:t>
            </a:r>
          </a:p>
        </p:txBody>
      </p:sp>
      <p:sp>
        <p:nvSpPr>
          <p:cNvPr id="61" name="四角形: 角を丸くする 60">
            <a:extLst>
              <a:ext uri="{FF2B5EF4-FFF2-40B4-BE49-F238E27FC236}">
                <a16:creationId xmlns:a16="http://schemas.microsoft.com/office/drawing/2014/main" id="{D4E350D1-04B1-4330-BBCE-DE075501FAF6}"/>
              </a:ext>
            </a:extLst>
          </p:cNvPr>
          <p:cNvSpPr/>
          <p:nvPr/>
        </p:nvSpPr>
        <p:spPr>
          <a:xfrm>
            <a:off x="9399732" y="1686500"/>
            <a:ext cx="500763" cy="368546"/>
          </a:xfrm>
          <a:prstGeom prst="roundRect">
            <a:avLst/>
          </a:prstGeom>
          <a:solidFill>
            <a:schemeClr val="accent4">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2" name="テキスト ボックス 61">
            <a:extLst>
              <a:ext uri="{FF2B5EF4-FFF2-40B4-BE49-F238E27FC236}">
                <a16:creationId xmlns:a16="http://schemas.microsoft.com/office/drawing/2014/main" id="{1CC9FA8A-7E5E-4A76-A817-93D45BBE06D9}"/>
              </a:ext>
            </a:extLst>
          </p:cNvPr>
          <p:cNvSpPr txBox="1"/>
          <p:nvPr/>
        </p:nvSpPr>
        <p:spPr>
          <a:xfrm>
            <a:off x="9900495" y="1691851"/>
            <a:ext cx="1961101" cy="369332"/>
          </a:xfrm>
          <a:prstGeom prst="rect">
            <a:avLst/>
          </a:prstGeom>
          <a:noFill/>
        </p:spPr>
        <p:txBody>
          <a:bodyPr wrap="square" rtlCol="0">
            <a:spAutoFit/>
          </a:bodyPr>
          <a:lstStyle/>
          <a:p>
            <a:pPr algn="ctr"/>
            <a:r>
              <a:rPr lang="ja-JP" altLang="en-US" dirty="0"/>
              <a:t>目標条件</a:t>
            </a:r>
            <a:r>
              <a:rPr lang="ja-JP" altLang="en-US" sz="1600" dirty="0"/>
              <a:t>（想定）</a:t>
            </a:r>
            <a:endParaRPr lang="ja-JP" altLang="en-US" dirty="0"/>
          </a:p>
        </p:txBody>
      </p:sp>
      <p:sp>
        <p:nvSpPr>
          <p:cNvPr id="63" name="テキスト ボックス 62">
            <a:extLst>
              <a:ext uri="{FF2B5EF4-FFF2-40B4-BE49-F238E27FC236}">
                <a16:creationId xmlns:a16="http://schemas.microsoft.com/office/drawing/2014/main" id="{AF33F9B1-1084-42DF-BE73-82D2C50E3F1F}"/>
              </a:ext>
            </a:extLst>
          </p:cNvPr>
          <p:cNvSpPr txBox="1"/>
          <p:nvPr/>
        </p:nvSpPr>
        <p:spPr>
          <a:xfrm>
            <a:off x="6713941" y="4689794"/>
            <a:ext cx="1114206" cy="400110"/>
          </a:xfrm>
          <a:prstGeom prst="rect">
            <a:avLst/>
          </a:prstGeom>
          <a:noFill/>
        </p:spPr>
        <p:txBody>
          <a:bodyPr wrap="square" rtlCol="0">
            <a:spAutoFit/>
          </a:bodyPr>
          <a:lstStyle/>
          <a:p>
            <a:pPr algn="ctr"/>
            <a:r>
              <a:rPr lang="en-US" altLang="ja-JP" sz="2000" dirty="0"/>
              <a:t>100</a:t>
            </a:r>
            <a:r>
              <a:rPr lang="ja-JP" altLang="en-US" sz="2000" dirty="0"/>
              <a:t>個</a:t>
            </a:r>
          </a:p>
        </p:txBody>
      </p:sp>
    </p:spTree>
    <p:extLst>
      <p:ext uri="{BB962C8B-B14F-4D97-AF65-F5344CB8AC3E}">
        <p14:creationId xmlns:p14="http://schemas.microsoft.com/office/powerpoint/2010/main" val="20128560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来年度の事情と方針（安田先生向け）</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33</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413638" y="1078308"/>
            <a:ext cx="11364723" cy="296029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来年度の契約を最後に、最適化技術の共同研究のクローズを考えている。</a:t>
            </a:r>
            <a:endParaRPr lang="en-US" altLang="ja-JP" sz="2800" dirty="0"/>
          </a:p>
          <a:p>
            <a:pPr lvl="1">
              <a:defRPr/>
            </a:pPr>
            <a:r>
              <a:rPr lang="ja-JP" altLang="en-US" sz="2400" dirty="0"/>
              <a:t>社内研究企画テーマは、</a:t>
            </a:r>
            <a:r>
              <a:rPr lang="en-US" altLang="ja-JP" sz="2400" dirty="0"/>
              <a:t>2022</a:t>
            </a:r>
            <a:r>
              <a:rPr lang="ja-JP" altLang="en-US" sz="2400" dirty="0"/>
              <a:t>年度の進捗がほぼ無く、立て直す可能性が高い</a:t>
            </a:r>
            <a:endParaRPr lang="en-US" altLang="ja-JP" sz="2400" dirty="0"/>
          </a:p>
          <a:p>
            <a:pPr lvl="2">
              <a:spcBef>
                <a:spcPts val="1200"/>
              </a:spcBef>
              <a:buFont typeface="Wingdings" panose="05000000000000000000" pitchFamily="2" charset="2"/>
              <a:buChar char="Ø"/>
              <a:defRPr/>
            </a:pPr>
            <a:r>
              <a:rPr lang="ja-JP" altLang="en-US" sz="2000" dirty="0"/>
              <a:t>モデリング技術開発／市場調査が大幅に停滞し、実応用に近い最適化の検証も限定される</a:t>
            </a:r>
            <a:endParaRPr lang="en-US" altLang="ja-JP" sz="2000" dirty="0"/>
          </a:p>
          <a:p>
            <a:pPr lvl="1">
              <a:defRPr/>
            </a:pPr>
            <a:r>
              <a:rPr lang="ja-JP" altLang="en-US" sz="2400" dirty="0"/>
              <a:t>熊谷の業務負担が非常に大きくなり、学生対応に十分割けなくなってきた</a:t>
            </a:r>
            <a:endParaRPr lang="en-US" altLang="ja-JP" sz="2400" dirty="0"/>
          </a:p>
          <a:p>
            <a:pPr lvl="2">
              <a:spcBef>
                <a:spcPts val="1200"/>
              </a:spcBef>
              <a:buFont typeface="Wingdings" panose="05000000000000000000" pitchFamily="2" charset="2"/>
              <a:buChar char="Ø"/>
              <a:defRPr/>
            </a:pPr>
            <a:r>
              <a:rPr lang="ja-JP" altLang="en-US" sz="2000" dirty="0"/>
              <a:t>プラント操業最適以外に、再生水プロセスデータ解析、酵素設計テーマリーダーを兼任している</a:t>
            </a:r>
            <a:endParaRPr lang="en-US" altLang="ja-JP" sz="2400" dirty="0"/>
          </a:p>
          <a:p>
            <a:pPr>
              <a:defRPr/>
            </a:pPr>
            <a:r>
              <a:rPr lang="ja-JP" altLang="en-US" sz="2800" dirty="0"/>
              <a:t>来年度は下記の方針を考えている。</a:t>
            </a:r>
            <a:endParaRPr lang="en-US" altLang="ja-JP" sz="2800" dirty="0"/>
          </a:p>
          <a:p>
            <a:pPr lvl="1">
              <a:defRPr/>
            </a:pPr>
            <a:r>
              <a:rPr lang="ja-JP" altLang="en-US" sz="2400" dirty="0"/>
              <a:t>バイナリ変数対処と追加検証を進め、有望なアルゴリズム</a:t>
            </a:r>
            <a:r>
              <a:rPr lang="ja-JP" altLang="en-US" dirty="0"/>
              <a:t>（問題分割／違反量削減優先）</a:t>
            </a:r>
            <a:r>
              <a:rPr lang="ja-JP" altLang="en-US" sz="2400" dirty="0"/>
              <a:t>の性能傾向を明らかにし、目標条件に最も期待できるアルゴリズムを結論づける。</a:t>
            </a:r>
            <a:endParaRPr lang="en-US" altLang="ja-JP" sz="2000" dirty="0"/>
          </a:p>
          <a:p>
            <a:pPr lvl="2">
              <a:spcBef>
                <a:spcPts val="1200"/>
              </a:spcBef>
              <a:buFont typeface="Wingdings" panose="05000000000000000000" pitchFamily="2" charset="2"/>
              <a:buChar char="Ø"/>
              <a:defRPr/>
            </a:pPr>
            <a:r>
              <a:rPr lang="ja-JP" altLang="en-US" sz="2000" dirty="0"/>
              <a:t>上期に再生水プラントに適用する可能性が高い</a:t>
            </a:r>
            <a:endParaRPr lang="en-US" altLang="ja-JP" sz="2000" dirty="0"/>
          </a:p>
          <a:p>
            <a:pPr lvl="1">
              <a:defRPr/>
            </a:pPr>
            <a:r>
              <a:rPr lang="ja-JP" altLang="en-US" sz="2400" dirty="0"/>
              <a:t>学生の研究は上記を踏まえた改良を基本とするが、契約満了後も最低限熊谷からサポートする予定</a:t>
            </a:r>
            <a:r>
              <a:rPr lang="ja-JP" altLang="en-US" dirty="0"/>
              <a:t>（主に宇津本さん）。</a:t>
            </a:r>
            <a:endParaRPr lang="en-US" altLang="ja-JP" dirty="0"/>
          </a:p>
        </p:txBody>
      </p:sp>
      <p:sp>
        <p:nvSpPr>
          <p:cNvPr id="22" name="テキスト ボックス 21">
            <a:extLst>
              <a:ext uri="{FF2B5EF4-FFF2-40B4-BE49-F238E27FC236}">
                <a16:creationId xmlns:a16="http://schemas.microsoft.com/office/drawing/2014/main" id="{DD452461-EA0B-4CA9-AC6C-A104AD668F20}"/>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4. </a:t>
            </a:r>
            <a:r>
              <a:rPr kumimoji="1" lang="ja-JP" altLang="en-US" sz="1600" b="1" dirty="0">
                <a:solidFill>
                  <a:schemeClr val="bg1"/>
                </a:solidFill>
              </a:rPr>
              <a:t>来年度の計画</a:t>
            </a:r>
          </a:p>
        </p:txBody>
      </p:sp>
    </p:spTree>
    <p:extLst>
      <p:ext uri="{BB962C8B-B14F-4D97-AF65-F5344CB8AC3E}">
        <p14:creationId xmlns:p14="http://schemas.microsoft.com/office/powerpoint/2010/main" val="39194673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2023</a:t>
            </a:r>
            <a:r>
              <a:rPr lang="ja-JP" altLang="en-US" dirty="0"/>
              <a:t>年度 都立大学生の研究体制</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34</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408177" y="1078309"/>
            <a:ext cx="11364723" cy="110291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来期は最大</a:t>
            </a:r>
            <a:r>
              <a:rPr lang="en-US" altLang="ja-JP" sz="2800" dirty="0"/>
              <a:t>2</a:t>
            </a:r>
            <a:r>
              <a:rPr lang="ja-JP" altLang="en-US" sz="2800" dirty="0"/>
              <a:t>名体制で進めていただく。</a:t>
            </a:r>
            <a:endParaRPr lang="en-US" altLang="ja-JP" sz="2800" dirty="0"/>
          </a:p>
          <a:p>
            <a:pPr lvl="1">
              <a:defRPr/>
            </a:pPr>
            <a:r>
              <a:rPr lang="ja-JP" altLang="en-US" sz="2400" dirty="0"/>
              <a:t>学生の状況に伴って随時相談し、流動的に対応する</a:t>
            </a:r>
            <a:endParaRPr lang="en-US" altLang="ja-JP" dirty="0"/>
          </a:p>
        </p:txBody>
      </p:sp>
      <p:cxnSp>
        <p:nvCxnSpPr>
          <p:cNvPr id="10" name="直線コネクタ 9">
            <a:extLst>
              <a:ext uri="{FF2B5EF4-FFF2-40B4-BE49-F238E27FC236}">
                <a16:creationId xmlns:a16="http://schemas.microsoft.com/office/drawing/2014/main" id="{6AAB49B4-341C-4992-8802-3F1FB8CF3EDC}"/>
              </a:ext>
            </a:extLst>
          </p:cNvPr>
          <p:cNvCxnSpPr>
            <a:cxnSpLocks/>
          </p:cNvCxnSpPr>
          <p:nvPr/>
        </p:nvCxnSpPr>
        <p:spPr>
          <a:xfrm>
            <a:off x="2971837" y="2436867"/>
            <a:ext cx="0" cy="3291784"/>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73FBF112-3AF5-4131-8300-9ECF92151D5C}"/>
              </a:ext>
            </a:extLst>
          </p:cNvPr>
          <p:cNvSpPr txBox="1"/>
          <p:nvPr/>
        </p:nvSpPr>
        <p:spPr>
          <a:xfrm>
            <a:off x="9557518" y="2436867"/>
            <a:ext cx="697627" cy="400110"/>
          </a:xfrm>
          <a:prstGeom prst="rect">
            <a:avLst/>
          </a:prstGeom>
          <a:noFill/>
        </p:spPr>
        <p:txBody>
          <a:bodyPr wrap="none" rtlCol="0">
            <a:spAutoFit/>
          </a:bodyPr>
          <a:lstStyle/>
          <a:p>
            <a:r>
              <a:rPr kumimoji="1" lang="ja-JP" altLang="en-US" sz="2000" b="1" dirty="0"/>
              <a:t>担当</a:t>
            </a:r>
          </a:p>
        </p:txBody>
      </p:sp>
      <p:sp>
        <p:nvSpPr>
          <p:cNvPr id="13" name="テキスト ボックス 12">
            <a:extLst>
              <a:ext uri="{FF2B5EF4-FFF2-40B4-BE49-F238E27FC236}">
                <a16:creationId xmlns:a16="http://schemas.microsoft.com/office/drawing/2014/main" id="{8B9B0057-4549-4782-82CA-533243FAD4ED}"/>
              </a:ext>
            </a:extLst>
          </p:cNvPr>
          <p:cNvSpPr txBox="1"/>
          <p:nvPr/>
        </p:nvSpPr>
        <p:spPr>
          <a:xfrm>
            <a:off x="5169257" y="2428834"/>
            <a:ext cx="697627" cy="400110"/>
          </a:xfrm>
          <a:prstGeom prst="rect">
            <a:avLst/>
          </a:prstGeom>
          <a:noFill/>
        </p:spPr>
        <p:txBody>
          <a:bodyPr wrap="none" rtlCol="0">
            <a:spAutoFit/>
          </a:bodyPr>
          <a:lstStyle/>
          <a:p>
            <a:r>
              <a:rPr kumimoji="1" lang="ja-JP" altLang="en-US" sz="2000" b="1" dirty="0"/>
              <a:t>状況</a:t>
            </a:r>
          </a:p>
        </p:txBody>
      </p:sp>
      <p:cxnSp>
        <p:nvCxnSpPr>
          <p:cNvPr id="16" name="直線コネクタ 15">
            <a:extLst>
              <a:ext uri="{FF2B5EF4-FFF2-40B4-BE49-F238E27FC236}">
                <a16:creationId xmlns:a16="http://schemas.microsoft.com/office/drawing/2014/main" id="{C33B81BC-C855-47CB-BE29-7F967020CE1B}"/>
              </a:ext>
            </a:extLst>
          </p:cNvPr>
          <p:cNvCxnSpPr>
            <a:cxnSpLocks/>
          </p:cNvCxnSpPr>
          <p:nvPr/>
        </p:nvCxnSpPr>
        <p:spPr>
          <a:xfrm flipH="1" flipV="1">
            <a:off x="551613" y="2908991"/>
            <a:ext cx="11030317" cy="7612"/>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F3CC3692-7733-40DB-BA69-D78BA91B65CD}"/>
              </a:ext>
            </a:extLst>
          </p:cNvPr>
          <p:cNvSpPr txBox="1"/>
          <p:nvPr/>
        </p:nvSpPr>
        <p:spPr>
          <a:xfrm>
            <a:off x="3731363" y="3394354"/>
            <a:ext cx="3573414" cy="369332"/>
          </a:xfrm>
          <a:prstGeom prst="rect">
            <a:avLst/>
          </a:prstGeom>
          <a:noFill/>
        </p:spPr>
        <p:txBody>
          <a:bodyPr wrap="none" rtlCol="0">
            <a:spAutoFit/>
          </a:bodyPr>
          <a:lstStyle/>
          <a:p>
            <a:r>
              <a:rPr kumimoji="1" lang="ja-JP" altLang="en-US" dirty="0">
                <a:solidFill>
                  <a:schemeClr val="bg1">
                    <a:lumMod val="50000"/>
                  </a:schemeClr>
                </a:solidFill>
              </a:rPr>
              <a:t>博士課程では、多目的テーマを予定</a:t>
            </a:r>
          </a:p>
        </p:txBody>
      </p:sp>
      <p:sp>
        <p:nvSpPr>
          <p:cNvPr id="28" name="テキスト ボックス 27">
            <a:extLst>
              <a:ext uri="{FF2B5EF4-FFF2-40B4-BE49-F238E27FC236}">
                <a16:creationId xmlns:a16="http://schemas.microsoft.com/office/drawing/2014/main" id="{79A085FF-F4DA-402A-B930-78FC72FC22B9}"/>
              </a:ext>
            </a:extLst>
          </p:cNvPr>
          <p:cNvSpPr txBox="1"/>
          <p:nvPr/>
        </p:nvSpPr>
        <p:spPr>
          <a:xfrm>
            <a:off x="8601415" y="4136771"/>
            <a:ext cx="2609825" cy="369332"/>
          </a:xfrm>
          <a:prstGeom prst="rect">
            <a:avLst/>
          </a:prstGeom>
          <a:noFill/>
        </p:spPr>
        <p:txBody>
          <a:bodyPr wrap="square" rtlCol="0">
            <a:spAutoFit/>
          </a:bodyPr>
          <a:lstStyle/>
          <a:p>
            <a:pPr algn="ctr"/>
            <a:r>
              <a:rPr kumimoji="1" lang="ja-JP" altLang="en-US" dirty="0"/>
              <a:t>近傍生成法の開発・検証</a:t>
            </a:r>
          </a:p>
        </p:txBody>
      </p:sp>
      <p:sp>
        <p:nvSpPr>
          <p:cNvPr id="29" name="テキスト ボックス 28">
            <a:extLst>
              <a:ext uri="{FF2B5EF4-FFF2-40B4-BE49-F238E27FC236}">
                <a16:creationId xmlns:a16="http://schemas.microsoft.com/office/drawing/2014/main" id="{667BC34E-DE05-498A-9E2B-258BC68B17AA}"/>
              </a:ext>
            </a:extLst>
          </p:cNvPr>
          <p:cNvSpPr txBox="1"/>
          <p:nvPr/>
        </p:nvSpPr>
        <p:spPr>
          <a:xfrm>
            <a:off x="3502183" y="4136771"/>
            <a:ext cx="4031774" cy="369332"/>
          </a:xfrm>
          <a:prstGeom prst="rect">
            <a:avLst/>
          </a:prstGeom>
          <a:noFill/>
        </p:spPr>
        <p:txBody>
          <a:bodyPr wrap="square" rtlCol="0">
            <a:spAutoFit/>
          </a:bodyPr>
          <a:lstStyle/>
          <a:p>
            <a:pPr algn="ctr"/>
            <a:r>
              <a:rPr kumimoji="1" lang="ja-JP" altLang="en-US" dirty="0"/>
              <a:t>修士課程では、本テーマを継続予定</a:t>
            </a:r>
            <a:endParaRPr kumimoji="1" lang="en-US" altLang="ja-JP" dirty="0"/>
          </a:p>
        </p:txBody>
      </p:sp>
      <p:cxnSp>
        <p:nvCxnSpPr>
          <p:cNvPr id="30" name="直線コネクタ 29">
            <a:extLst>
              <a:ext uri="{FF2B5EF4-FFF2-40B4-BE49-F238E27FC236}">
                <a16:creationId xmlns:a16="http://schemas.microsoft.com/office/drawing/2014/main" id="{69F7D3EC-A30E-4D8B-9DFB-917DA55FB692}"/>
              </a:ext>
            </a:extLst>
          </p:cNvPr>
          <p:cNvCxnSpPr>
            <a:cxnSpLocks/>
          </p:cNvCxnSpPr>
          <p:nvPr/>
        </p:nvCxnSpPr>
        <p:spPr>
          <a:xfrm>
            <a:off x="8028650" y="2445628"/>
            <a:ext cx="0" cy="3291784"/>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3896AE91-2FC7-4F87-8D34-BEFE4391D68C}"/>
              </a:ext>
            </a:extLst>
          </p:cNvPr>
          <p:cNvSpPr txBox="1"/>
          <p:nvPr/>
        </p:nvSpPr>
        <p:spPr>
          <a:xfrm>
            <a:off x="657336" y="3394354"/>
            <a:ext cx="2073003" cy="400110"/>
          </a:xfrm>
          <a:prstGeom prst="rect">
            <a:avLst/>
          </a:prstGeom>
          <a:noFill/>
        </p:spPr>
        <p:txBody>
          <a:bodyPr wrap="none" rtlCol="0">
            <a:spAutoFit/>
          </a:bodyPr>
          <a:lstStyle/>
          <a:p>
            <a:pPr algn="ctr"/>
            <a:r>
              <a:rPr kumimoji="1" lang="ja-JP" altLang="en-US" sz="2000" dirty="0">
                <a:solidFill>
                  <a:schemeClr val="bg1">
                    <a:lumMod val="50000"/>
                  </a:schemeClr>
                </a:solidFill>
              </a:rPr>
              <a:t>安田さん</a:t>
            </a:r>
            <a:r>
              <a:rPr kumimoji="1" lang="ja-JP" altLang="en-US" dirty="0">
                <a:solidFill>
                  <a:schemeClr val="bg1">
                    <a:lumMod val="50000"/>
                  </a:schemeClr>
                </a:solidFill>
              </a:rPr>
              <a:t>（新</a:t>
            </a:r>
            <a:r>
              <a:rPr kumimoji="1" lang="en-US" altLang="ja-JP" dirty="0">
                <a:solidFill>
                  <a:schemeClr val="bg1">
                    <a:lumMod val="50000"/>
                  </a:schemeClr>
                </a:solidFill>
              </a:rPr>
              <a:t>D2</a:t>
            </a:r>
            <a:r>
              <a:rPr kumimoji="1" lang="ja-JP" altLang="en-US" dirty="0">
                <a:solidFill>
                  <a:schemeClr val="bg1">
                    <a:lumMod val="50000"/>
                  </a:schemeClr>
                </a:solidFill>
              </a:rPr>
              <a:t>）</a:t>
            </a:r>
            <a:endParaRPr kumimoji="1" lang="ja-JP" altLang="en-US" sz="2000" dirty="0">
              <a:solidFill>
                <a:schemeClr val="bg1">
                  <a:lumMod val="50000"/>
                </a:schemeClr>
              </a:solidFill>
            </a:endParaRPr>
          </a:p>
        </p:txBody>
      </p:sp>
      <p:sp>
        <p:nvSpPr>
          <p:cNvPr id="17" name="テキスト ボックス 16">
            <a:extLst>
              <a:ext uri="{FF2B5EF4-FFF2-40B4-BE49-F238E27FC236}">
                <a16:creationId xmlns:a16="http://schemas.microsoft.com/office/drawing/2014/main" id="{4578FA29-9645-4FFF-8653-278E802CA808}"/>
              </a:ext>
            </a:extLst>
          </p:cNvPr>
          <p:cNvSpPr txBox="1"/>
          <p:nvPr/>
        </p:nvSpPr>
        <p:spPr>
          <a:xfrm>
            <a:off x="644512" y="4121382"/>
            <a:ext cx="2098651" cy="400110"/>
          </a:xfrm>
          <a:prstGeom prst="rect">
            <a:avLst/>
          </a:prstGeom>
          <a:noFill/>
        </p:spPr>
        <p:txBody>
          <a:bodyPr wrap="none" rtlCol="0">
            <a:spAutoFit/>
          </a:bodyPr>
          <a:lstStyle/>
          <a:p>
            <a:pPr algn="ctr"/>
            <a:r>
              <a:rPr kumimoji="1" lang="ja-JP" altLang="en-US" sz="2000" dirty="0"/>
              <a:t>佐藤さん</a:t>
            </a:r>
            <a:r>
              <a:rPr kumimoji="1" lang="ja-JP" altLang="en-US" dirty="0"/>
              <a:t>（新</a:t>
            </a:r>
            <a:r>
              <a:rPr kumimoji="1" lang="en-US" altLang="ja-JP" dirty="0"/>
              <a:t>M2</a:t>
            </a:r>
            <a:r>
              <a:rPr kumimoji="1" lang="ja-JP" altLang="en-US" dirty="0"/>
              <a:t>）</a:t>
            </a:r>
            <a:endParaRPr kumimoji="1" lang="ja-JP" altLang="en-US" sz="2000" dirty="0"/>
          </a:p>
        </p:txBody>
      </p:sp>
      <p:sp>
        <p:nvSpPr>
          <p:cNvPr id="20" name="テキスト ボックス 19">
            <a:extLst>
              <a:ext uri="{FF2B5EF4-FFF2-40B4-BE49-F238E27FC236}">
                <a16:creationId xmlns:a16="http://schemas.microsoft.com/office/drawing/2014/main" id="{36720D3A-C768-41F2-8C68-545ADC2E5563}"/>
              </a:ext>
            </a:extLst>
          </p:cNvPr>
          <p:cNvSpPr txBox="1"/>
          <p:nvPr/>
        </p:nvSpPr>
        <p:spPr>
          <a:xfrm>
            <a:off x="9102260" y="3394354"/>
            <a:ext cx="1608133" cy="369332"/>
          </a:xfrm>
          <a:prstGeom prst="rect">
            <a:avLst/>
          </a:prstGeom>
          <a:noFill/>
        </p:spPr>
        <p:txBody>
          <a:bodyPr wrap="none" rtlCol="0">
            <a:spAutoFit/>
          </a:bodyPr>
          <a:lstStyle/>
          <a:p>
            <a:r>
              <a:rPr kumimoji="1" lang="ja-JP" altLang="en-US" dirty="0">
                <a:solidFill>
                  <a:schemeClr val="bg1">
                    <a:lumMod val="50000"/>
                  </a:schemeClr>
                </a:solidFill>
              </a:rPr>
              <a:t>他学生サポート</a:t>
            </a:r>
          </a:p>
        </p:txBody>
      </p:sp>
      <p:sp>
        <p:nvSpPr>
          <p:cNvPr id="26" name="テキスト ボックス 25">
            <a:extLst>
              <a:ext uri="{FF2B5EF4-FFF2-40B4-BE49-F238E27FC236}">
                <a16:creationId xmlns:a16="http://schemas.microsoft.com/office/drawing/2014/main" id="{DDDF7E4C-27F8-47A7-9480-64588854383A}"/>
              </a:ext>
            </a:extLst>
          </p:cNvPr>
          <p:cNvSpPr txBox="1"/>
          <p:nvPr/>
        </p:nvSpPr>
        <p:spPr>
          <a:xfrm>
            <a:off x="1171550" y="2445388"/>
            <a:ext cx="1047082" cy="400110"/>
          </a:xfrm>
          <a:prstGeom prst="rect">
            <a:avLst/>
          </a:prstGeom>
          <a:noFill/>
        </p:spPr>
        <p:txBody>
          <a:bodyPr wrap="none" rtlCol="0">
            <a:spAutoFit/>
          </a:bodyPr>
          <a:lstStyle/>
          <a:p>
            <a:r>
              <a:rPr kumimoji="1" lang="ja-JP" altLang="en-US" sz="2000" b="1" dirty="0"/>
              <a:t>メンバー</a:t>
            </a:r>
          </a:p>
        </p:txBody>
      </p:sp>
      <p:sp>
        <p:nvSpPr>
          <p:cNvPr id="27" name="テキスト ボックス 26">
            <a:extLst>
              <a:ext uri="{FF2B5EF4-FFF2-40B4-BE49-F238E27FC236}">
                <a16:creationId xmlns:a16="http://schemas.microsoft.com/office/drawing/2014/main" id="{ED936137-596C-4689-8C66-BC5C6CA3C70E}"/>
              </a:ext>
            </a:extLst>
          </p:cNvPr>
          <p:cNvSpPr txBox="1"/>
          <p:nvPr/>
        </p:nvSpPr>
        <p:spPr>
          <a:xfrm>
            <a:off x="8614239" y="4905616"/>
            <a:ext cx="2609825" cy="369332"/>
          </a:xfrm>
          <a:prstGeom prst="rect">
            <a:avLst/>
          </a:prstGeom>
          <a:noFill/>
        </p:spPr>
        <p:txBody>
          <a:bodyPr wrap="square" rtlCol="0">
            <a:spAutoFit/>
          </a:bodyPr>
          <a:lstStyle/>
          <a:p>
            <a:pPr algn="ctr"/>
            <a:r>
              <a:rPr kumimoji="1" lang="ja-JP" altLang="en-US" dirty="0"/>
              <a:t>制約対処法の開発・検証</a:t>
            </a:r>
          </a:p>
        </p:txBody>
      </p:sp>
      <p:sp>
        <p:nvSpPr>
          <p:cNvPr id="32" name="テキスト ボックス 31">
            <a:extLst>
              <a:ext uri="{FF2B5EF4-FFF2-40B4-BE49-F238E27FC236}">
                <a16:creationId xmlns:a16="http://schemas.microsoft.com/office/drawing/2014/main" id="{313E0288-65F9-443D-8A57-2E5F9BFB3DF4}"/>
              </a:ext>
            </a:extLst>
          </p:cNvPr>
          <p:cNvSpPr txBox="1"/>
          <p:nvPr/>
        </p:nvSpPr>
        <p:spPr>
          <a:xfrm>
            <a:off x="3515007" y="4905616"/>
            <a:ext cx="4031774" cy="369332"/>
          </a:xfrm>
          <a:prstGeom prst="rect">
            <a:avLst/>
          </a:prstGeom>
          <a:noFill/>
        </p:spPr>
        <p:txBody>
          <a:bodyPr wrap="square" rtlCol="0">
            <a:spAutoFit/>
          </a:bodyPr>
          <a:lstStyle/>
          <a:p>
            <a:pPr algn="ctr"/>
            <a:r>
              <a:rPr kumimoji="1" lang="ja-JP" altLang="en-US" dirty="0"/>
              <a:t>修士課程に進学予定</a:t>
            </a:r>
            <a:endParaRPr kumimoji="1" lang="en-US" altLang="ja-JP" dirty="0"/>
          </a:p>
        </p:txBody>
      </p:sp>
      <p:sp>
        <p:nvSpPr>
          <p:cNvPr id="33" name="テキスト ボックス 32">
            <a:extLst>
              <a:ext uri="{FF2B5EF4-FFF2-40B4-BE49-F238E27FC236}">
                <a16:creationId xmlns:a16="http://schemas.microsoft.com/office/drawing/2014/main" id="{24569B84-D4BB-4BA4-94B9-26F74139B6AD}"/>
              </a:ext>
            </a:extLst>
          </p:cNvPr>
          <p:cNvSpPr txBox="1"/>
          <p:nvPr/>
        </p:nvSpPr>
        <p:spPr>
          <a:xfrm>
            <a:off x="516272" y="4890227"/>
            <a:ext cx="2355133" cy="400110"/>
          </a:xfrm>
          <a:prstGeom prst="rect">
            <a:avLst/>
          </a:prstGeom>
          <a:noFill/>
        </p:spPr>
        <p:txBody>
          <a:bodyPr wrap="none" rtlCol="0">
            <a:spAutoFit/>
          </a:bodyPr>
          <a:lstStyle/>
          <a:p>
            <a:pPr algn="ctr"/>
            <a:r>
              <a:rPr kumimoji="1" lang="ja-JP" altLang="en-US" sz="2000" dirty="0"/>
              <a:t>宇津本さん</a:t>
            </a:r>
            <a:r>
              <a:rPr kumimoji="1" lang="ja-JP" altLang="en-US" dirty="0"/>
              <a:t>（新</a:t>
            </a:r>
            <a:r>
              <a:rPr kumimoji="1" lang="en-US" altLang="ja-JP" dirty="0"/>
              <a:t>M1</a:t>
            </a:r>
            <a:r>
              <a:rPr kumimoji="1" lang="ja-JP" altLang="en-US" dirty="0"/>
              <a:t>）</a:t>
            </a:r>
            <a:endParaRPr kumimoji="1" lang="ja-JP" altLang="en-US" sz="2400" dirty="0"/>
          </a:p>
        </p:txBody>
      </p:sp>
      <p:sp>
        <p:nvSpPr>
          <p:cNvPr id="22" name="テキスト ボックス 21">
            <a:extLst>
              <a:ext uri="{FF2B5EF4-FFF2-40B4-BE49-F238E27FC236}">
                <a16:creationId xmlns:a16="http://schemas.microsoft.com/office/drawing/2014/main" id="{DD452461-EA0B-4CA9-AC6C-A104AD668F20}"/>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4. </a:t>
            </a:r>
            <a:r>
              <a:rPr kumimoji="1" lang="ja-JP" altLang="en-US" sz="1600" b="1" dirty="0">
                <a:solidFill>
                  <a:schemeClr val="bg1"/>
                </a:solidFill>
              </a:rPr>
              <a:t>来年度の計画</a:t>
            </a:r>
          </a:p>
        </p:txBody>
      </p:sp>
    </p:spTree>
    <p:extLst>
      <p:ext uri="{BB962C8B-B14F-4D97-AF65-F5344CB8AC3E}">
        <p14:creationId xmlns:p14="http://schemas.microsoft.com/office/powerpoint/2010/main" val="35032027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2023</a:t>
            </a:r>
            <a:r>
              <a:rPr lang="ja-JP" altLang="en-US" dirty="0"/>
              <a:t>年度 研究開発計画</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35</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4. </a:t>
            </a:r>
            <a:r>
              <a:rPr kumimoji="1" lang="ja-JP" altLang="en-US" sz="1600" b="1" dirty="0">
                <a:solidFill>
                  <a:schemeClr val="bg1"/>
                </a:solidFill>
              </a:rPr>
              <a:t>来年度の計画</a:t>
            </a:r>
          </a:p>
        </p:txBody>
      </p:sp>
      <p:graphicFrame>
        <p:nvGraphicFramePr>
          <p:cNvPr id="9" name="コンテンツ プレースホルダー 6">
            <a:extLst>
              <a:ext uri="{FF2B5EF4-FFF2-40B4-BE49-F238E27FC236}">
                <a16:creationId xmlns:a16="http://schemas.microsoft.com/office/drawing/2014/main" id="{A9A8B8B6-F23D-4D38-9233-209CE9A1739C}"/>
              </a:ext>
            </a:extLst>
          </p:cNvPr>
          <p:cNvGraphicFramePr>
            <a:graphicFrameLocks/>
          </p:cNvGraphicFramePr>
          <p:nvPr>
            <p:extLst>
              <p:ext uri="{D42A27DB-BD31-4B8C-83A1-F6EECF244321}">
                <p14:modId xmlns:p14="http://schemas.microsoft.com/office/powerpoint/2010/main" val="2464145982"/>
              </p:ext>
            </p:extLst>
          </p:nvPr>
        </p:nvGraphicFramePr>
        <p:xfrm>
          <a:off x="81623" y="901038"/>
          <a:ext cx="11880000" cy="365760"/>
        </p:xfrm>
        <a:graphic>
          <a:graphicData uri="http://schemas.openxmlformats.org/drawingml/2006/table">
            <a:tbl>
              <a:tblPr firstRow="1" bandRow="1">
                <a:tableStyleId>{69012ECD-51FC-41F1-AA8D-1B2483CD663E}</a:tableStyleId>
              </a:tblPr>
              <a:tblGrid>
                <a:gridCol w="1756702">
                  <a:extLst>
                    <a:ext uri="{9D8B030D-6E8A-4147-A177-3AD203B41FA5}">
                      <a16:colId xmlns:a16="http://schemas.microsoft.com/office/drawing/2014/main" val="593228238"/>
                    </a:ext>
                  </a:extLst>
                </a:gridCol>
                <a:gridCol w="2563298">
                  <a:extLst>
                    <a:ext uri="{9D8B030D-6E8A-4147-A177-3AD203B41FA5}">
                      <a16:colId xmlns:a16="http://schemas.microsoft.com/office/drawing/2014/main" val="3320444244"/>
                    </a:ext>
                  </a:extLst>
                </a:gridCol>
                <a:gridCol w="2520000">
                  <a:extLst>
                    <a:ext uri="{9D8B030D-6E8A-4147-A177-3AD203B41FA5}">
                      <a16:colId xmlns:a16="http://schemas.microsoft.com/office/drawing/2014/main" val="869470032"/>
                    </a:ext>
                  </a:extLst>
                </a:gridCol>
                <a:gridCol w="2520000">
                  <a:extLst>
                    <a:ext uri="{9D8B030D-6E8A-4147-A177-3AD203B41FA5}">
                      <a16:colId xmlns:a16="http://schemas.microsoft.com/office/drawing/2014/main" val="2652370762"/>
                    </a:ext>
                  </a:extLst>
                </a:gridCol>
                <a:gridCol w="2520000">
                  <a:extLst>
                    <a:ext uri="{9D8B030D-6E8A-4147-A177-3AD203B41FA5}">
                      <a16:colId xmlns:a16="http://schemas.microsoft.com/office/drawing/2014/main" val="1552732749"/>
                    </a:ext>
                  </a:extLst>
                </a:gridCol>
              </a:tblGrid>
              <a:tr h="266148">
                <a:tc>
                  <a:txBody>
                    <a:bodyPr/>
                    <a:lstStyle/>
                    <a:p>
                      <a:pPr algn="ctr"/>
                      <a:r>
                        <a:rPr kumimoji="1" lang="ja-JP" altLang="en-US" sz="1600" dirty="0"/>
                        <a:t>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1Q</a:t>
                      </a:r>
                      <a:r>
                        <a:rPr kumimoji="1" lang="ja-JP" altLang="en-US" dirty="0"/>
                        <a:t>（</a:t>
                      </a:r>
                      <a:r>
                        <a:rPr kumimoji="1" lang="en-US" altLang="ja-JP" dirty="0"/>
                        <a:t>4</a:t>
                      </a:r>
                      <a:r>
                        <a:rPr kumimoji="1" lang="ja-JP" altLang="en-US" dirty="0"/>
                        <a:t>月～</a:t>
                      </a:r>
                      <a:r>
                        <a:rPr kumimoji="1" lang="en-US" altLang="ja-JP" dirty="0"/>
                        <a:t>6</a:t>
                      </a:r>
                      <a:r>
                        <a:rPr kumimoji="1" lang="ja-JP" altLang="en-US" dirty="0"/>
                        <a:t>月）</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2Q</a:t>
                      </a:r>
                      <a:r>
                        <a:rPr kumimoji="1" lang="ja-JP" altLang="en-US" dirty="0"/>
                        <a:t>（</a:t>
                      </a:r>
                      <a:r>
                        <a:rPr kumimoji="1" lang="en-US" altLang="ja-JP" dirty="0"/>
                        <a:t>7</a:t>
                      </a:r>
                      <a:r>
                        <a:rPr kumimoji="1" lang="ja-JP" altLang="en-US" dirty="0"/>
                        <a:t>月～</a:t>
                      </a:r>
                      <a:r>
                        <a:rPr kumimoji="1" lang="en-US" altLang="ja-JP" dirty="0"/>
                        <a:t>9</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3Q</a:t>
                      </a:r>
                      <a:r>
                        <a:rPr kumimoji="1" lang="ja-JP" altLang="en-US" dirty="0"/>
                        <a:t>（</a:t>
                      </a:r>
                      <a:r>
                        <a:rPr kumimoji="1" lang="en-US" altLang="ja-JP" dirty="0"/>
                        <a:t>10</a:t>
                      </a:r>
                      <a:r>
                        <a:rPr kumimoji="1" lang="ja-JP" altLang="en-US" dirty="0"/>
                        <a:t>月～</a:t>
                      </a:r>
                      <a:r>
                        <a:rPr kumimoji="1" lang="en-US" altLang="ja-JP" dirty="0"/>
                        <a:t>12</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4Q</a:t>
                      </a:r>
                      <a:r>
                        <a:rPr kumimoji="1" lang="ja-JP" altLang="en-US" dirty="0"/>
                        <a:t>（</a:t>
                      </a:r>
                      <a:r>
                        <a:rPr kumimoji="1" lang="en-US" altLang="ja-JP" dirty="0"/>
                        <a:t>1</a:t>
                      </a:r>
                      <a:r>
                        <a:rPr kumimoji="1" lang="ja-JP" altLang="en-US" dirty="0"/>
                        <a:t>月～</a:t>
                      </a:r>
                      <a:r>
                        <a:rPr kumimoji="1" lang="en-US" altLang="ja-JP" dirty="0"/>
                        <a:t>3</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9225261"/>
                  </a:ext>
                </a:extLst>
              </a:tr>
            </a:tbl>
          </a:graphicData>
        </a:graphic>
      </p:graphicFrame>
      <p:sp>
        <p:nvSpPr>
          <p:cNvPr id="10" name="テキスト ボックス 9">
            <a:extLst>
              <a:ext uri="{FF2B5EF4-FFF2-40B4-BE49-F238E27FC236}">
                <a16:creationId xmlns:a16="http://schemas.microsoft.com/office/drawing/2014/main" id="{C45EFDA1-44CE-4C9A-A864-19EF09CC7A2D}"/>
              </a:ext>
            </a:extLst>
          </p:cNvPr>
          <p:cNvSpPr txBox="1"/>
          <p:nvPr/>
        </p:nvSpPr>
        <p:spPr>
          <a:xfrm>
            <a:off x="85793" y="1399781"/>
            <a:ext cx="1338828" cy="369332"/>
          </a:xfrm>
          <a:prstGeom prst="rect">
            <a:avLst/>
          </a:prstGeom>
          <a:noFill/>
        </p:spPr>
        <p:txBody>
          <a:bodyPr wrap="none" rtlCol="0">
            <a:spAutoFit/>
          </a:bodyPr>
          <a:lstStyle/>
          <a:p>
            <a:r>
              <a:rPr kumimoji="1" lang="ja-JP" altLang="en-US" b="1" dirty="0"/>
              <a:t>制約対処法</a:t>
            </a:r>
          </a:p>
        </p:txBody>
      </p:sp>
      <p:sp>
        <p:nvSpPr>
          <p:cNvPr id="13" name="テキスト ボックス 12">
            <a:extLst>
              <a:ext uri="{FF2B5EF4-FFF2-40B4-BE49-F238E27FC236}">
                <a16:creationId xmlns:a16="http://schemas.microsoft.com/office/drawing/2014/main" id="{466AD4C2-C11D-4295-84A1-ABC1BF0A2392}"/>
              </a:ext>
            </a:extLst>
          </p:cNvPr>
          <p:cNvSpPr txBox="1"/>
          <p:nvPr/>
        </p:nvSpPr>
        <p:spPr>
          <a:xfrm>
            <a:off x="85793" y="3922436"/>
            <a:ext cx="1338828" cy="369332"/>
          </a:xfrm>
          <a:prstGeom prst="rect">
            <a:avLst/>
          </a:prstGeom>
          <a:noFill/>
        </p:spPr>
        <p:txBody>
          <a:bodyPr wrap="none" rtlCol="0">
            <a:spAutoFit/>
          </a:bodyPr>
          <a:lstStyle/>
          <a:p>
            <a:r>
              <a:rPr kumimoji="1" lang="ja-JP" altLang="en-US" b="1" dirty="0"/>
              <a:t>近傍生成法</a:t>
            </a:r>
          </a:p>
        </p:txBody>
      </p:sp>
      <p:sp>
        <p:nvSpPr>
          <p:cNvPr id="15" name="テキスト ボックス 14">
            <a:extLst>
              <a:ext uri="{FF2B5EF4-FFF2-40B4-BE49-F238E27FC236}">
                <a16:creationId xmlns:a16="http://schemas.microsoft.com/office/drawing/2014/main" id="{6B0D54D0-B9DA-4639-BEDA-1ED6BE6380E2}"/>
              </a:ext>
            </a:extLst>
          </p:cNvPr>
          <p:cNvSpPr txBox="1"/>
          <p:nvPr/>
        </p:nvSpPr>
        <p:spPr>
          <a:xfrm>
            <a:off x="85793" y="5035010"/>
            <a:ext cx="1837362" cy="369332"/>
          </a:xfrm>
          <a:prstGeom prst="rect">
            <a:avLst/>
          </a:prstGeom>
          <a:noFill/>
        </p:spPr>
        <p:txBody>
          <a:bodyPr wrap="none" rtlCol="0">
            <a:spAutoFit/>
          </a:bodyPr>
          <a:lstStyle/>
          <a:p>
            <a:r>
              <a:rPr kumimoji="1" lang="ja-JP" altLang="en-US" b="1" dirty="0"/>
              <a:t>合体アルゴリズム</a:t>
            </a:r>
          </a:p>
        </p:txBody>
      </p:sp>
      <p:sp>
        <p:nvSpPr>
          <p:cNvPr id="18" name="二等辺三角形 17">
            <a:extLst>
              <a:ext uri="{FF2B5EF4-FFF2-40B4-BE49-F238E27FC236}">
                <a16:creationId xmlns:a16="http://schemas.microsoft.com/office/drawing/2014/main" id="{5E6562E1-DB00-4859-8193-8BC69F03A052}"/>
              </a:ext>
            </a:extLst>
          </p:cNvPr>
          <p:cNvSpPr/>
          <p:nvPr/>
        </p:nvSpPr>
        <p:spPr>
          <a:xfrm rot="10800000">
            <a:off x="6014903" y="1847965"/>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テキスト ボックス 18">
            <a:extLst>
              <a:ext uri="{FF2B5EF4-FFF2-40B4-BE49-F238E27FC236}">
                <a16:creationId xmlns:a16="http://schemas.microsoft.com/office/drawing/2014/main" id="{1312052C-4E92-4F39-9AE5-A8D06F2FD9B6}"/>
              </a:ext>
            </a:extLst>
          </p:cNvPr>
          <p:cNvSpPr txBox="1"/>
          <p:nvPr/>
        </p:nvSpPr>
        <p:spPr>
          <a:xfrm>
            <a:off x="4731725" y="1514893"/>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cxnSp>
        <p:nvCxnSpPr>
          <p:cNvPr id="20" name="直線コネクタ 19">
            <a:extLst>
              <a:ext uri="{FF2B5EF4-FFF2-40B4-BE49-F238E27FC236}">
                <a16:creationId xmlns:a16="http://schemas.microsoft.com/office/drawing/2014/main" id="{08D54A08-4CEC-41F0-A820-4235A28FC5B2}"/>
              </a:ext>
            </a:extLst>
          </p:cNvPr>
          <p:cNvCxnSpPr>
            <a:cxnSpLocks/>
          </p:cNvCxnSpPr>
          <p:nvPr/>
        </p:nvCxnSpPr>
        <p:spPr>
          <a:xfrm>
            <a:off x="1860681"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FC4FD2EF-7DF2-43A8-8694-4BB79F4325CE}"/>
              </a:ext>
            </a:extLst>
          </p:cNvPr>
          <p:cNvCxnSpPr>
            <a:cxnSpLocks/>
          </p:cNvCxnSpPr>
          <p:nvPr/>
        </p:nvCxnSpPr>
        <p:spPr>
          <a:xfrm>
            <a:off x="4399247"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2DF800E-14B6-4AF1-9257-F248CEE8C072}"/>
              </a:ext>
            </a:extLst>
          </p:cNvPr>
          <p:cNvCxnSpPr>
            <a:cxnSpLocks/>
          </p:cNvCxnSpPr>
          <p:nvPr/>
        </p:nvCxnSpPr>
        <p:spPr>
          <a:xfrm>
            <a:off x="6926138"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99C48243-FFF0-4108-A649-FB08DC338154}"/>
              </a:ext>
            </a:extLst>
          </p:cNvPr>
          <p:cNvCxnSpPr>
            <a:cxnSpLocks/>
          </p:cNvCxnSpPr>
          <p:nvPr/>
        </p:nvCxnSpPr>
        <p:spPr>
          <a:xfrm>
            <a:off x="9445654"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DB37C858-AEC8-4397-81A3-85DDB5CD9CAA}"/>
              </a:ext>
            </a:extLst>
          </p:cNvPr>
          <p:cNvSpPr txBox="1"/>
          <p:nvPr/>
        </p:nvSpPr>
        <p:spPr>
          <a:xfrm>
            <a:off x="147765" y="3118810"/>
            <a:ext cx="1482639" cy="369332"/>
          </a:xfrm>
          <a:prstGeom prst="rect">
            <a:avLst/>
          </a:prstGeom>
          <a:noFill/>
        </p:spPr>
        <p:txBody>
          <a:bodyPr wrap="square" rtlCol="0">
            <a:spAutoFit/>
          </a:bodyPr>
          <a:lstStyle/>
          <a:p>
            <a:r>
              <a:rPr kumimoji="1" lang="ja-JP" altLang="en-US" sz="1400" dirty="0"/>
              <a:t>修了</a:t>
            </a:r>
            <a:r>
              <a:rPr kumimoji="1" lang="ja-JP" altLang="en-US" dirty="0"/>
              <a:t>小嶋さん</a:t>
            </a:r>
          </a:p>
        </p:txBody>
      </p:sp>
      <p:sp>
        <p:nvSpPr>
          <p:cNvPr id="32" name="テキスト ボックス 31">
            <a:extLst>
              <a:ext uri="{FF2B5EF4-FFF2-40B4-BE49-F238E27FC236}">
                <a16:creationId xmlns:a16="http://schemas.microsoft.com/office/drawing/2014/main" id="{17E5A659-8187-4853-B3DB-A238A362528C}"/>
              </a:ext>
            </a:extLst>
          </p:cNvPr>
          <p:cNvSpPr txBox="1"/>
          <p:nvPr/>
        </p:nvSpPr>
        <p:spPr>
          <a:xfrm>
            <a:off x="147765" y="4313968"/>
            <a:ext cx="1482639" cy="369332"/>
          </a:xfrm>
          <a:prstGeom prst="rect">
            <a:avLst/>
          </a:prstGeom>
          <a:noFill/>
        </p:spPr>
        <p:txBody>
          <a:bodyPr wrap="square" rtlCol="0">
            <a:spAutoFit/>
          </a:bodyPr>
          <a:lstStyle/>
          <a:p>
            <a:r>
              <a:rPr kumimoji="1" lang="ja-JP" altLang="en-US" sz="1400" dirty="0"/>
              <a:t>新</a:t>
            </a:r>
            <a:r>
              <a:rPr kumimoji="1" lang="en-US" altLang="ja-JP" sz="1400" dirty="0"/>
              <a:t>M2</a:t>
            </a:r>
            <a:r>
              <a:rPr kumimoji="1" lang="ja-JP" altLang="en-US" dirty="0"/>
              <a:t>佐藤さん</a:t>
            </a:r>
          </a:p>
        </p:txBody>
      </p:sp>
      <p:sp>
        <p:nvSpPr>
          <p:cNvPr id="33" name="二等辺三角形 32">
            <a:extLst>
              <a:ext uri="{FF2B5EF4-FFF2-40B4-BE49-F238E27FC236}">
                <a16:creationId xmlns:a16="http://schemas.microsoft.com/office/drawing/2014/main" id="{C601EBBD-1CBB-4EFC-9FBA-C291898A295D}"/>
              </a:ext>
            </a:extLst>
          </p:cNvPr>
          <p:cNvSpPr/>
          <p:nvPr/>
        </p:nvSpPr>
        <p:spPr>
          <a:xfrm rot="10800000">
            <a:off x="6014903" y="4387605"/>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テキスト ボックス 33">
            <a:extLst>
              <a:ext uri="{FF2B5EF4-FFF2-40B4-BE49-F238E27FC236}">
                <a16:creationId xmlns:a16="http://schemas.microsoft.com/office/drawing/2014/main" id="{FECBED07-4DFB-49F8-BABB-958ED67661C2}"/>
              </a:ext>
            </a:extLst>
          </p:cNvPr>
          <p:cNvSpPr txBox="1"/>
          <p:nvPr/>
        </p:nvSpPr>
        <p:spPr>
          <a:xfrm>
            <a:off x="5146911" y="4034429"/>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cxnSp>
        <p:nvCxnSpPr>
          <p:cNvPr id="38" name="直線矢印コネクタ 37">
            <a:extLst>
              <a:ext uri="{FF2B5EF4-FFF2-40B4-BE49-F238E27FC236}">
                <a16:creationId xmlns:a16="http://schemas.microsoft.com/office/drawing/2014/main" id="{B653FB38-FFE9-48E8-90C0-5070C8B1748F}"/>
              </a:ext>
            </a:extLst>
          </p:cNvPr>
          <p:cNvCxnSpPr>
            <a:cxnSpLocks/>
          </p:cNvCxnSpPr>
          <p:nvPr/>
        </p:nvCxnSpPr>
        <p:spPr>
          <a:xfrm flipV="1">
            <a:off x="1872357" y="5593565"/>
            <a:ext cx="4674805" cy="16479"/>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cxnSp>
        <p:nvCxnSpPr>
          <p:cNvPr id="41" name="直線矢印コネクタ 40">
            <a:extLst>
              <a:ext uri="{FF2B5EF4-FFF2-40B4-BE49-F238E27FC236}">
                <a16:creationId xmlns:a16="http://schemas.microsoft.com/office/drawing/2014/main" id="{8E63B829-ED06-4F85-9CB6-BD65618D4313}"/>
              </a:ext>
            </a:extLst>
          </p:cNvPr>
          <p:cNvCxnSpPr>
            <a:cxnSpLocks/>
          </p:cNvCxnSpPr>
          <p:nvPr/>
        </p:nvCxnSpPr>
        <p:spPr>
          <a:xfrm>
            <a:off x="6613656" y="5591202"/>
            <a:ext cx="4686481"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44" name="吹き出し: 角を丸めた四角形 43">
            <a:extLst>
              <a:ext uri="{FF2B5EF4-FFF2-40B4-BE49-F238E27FC236}">
                <a16:creationId xmlns:a16="http://schemas.microsoft.com/office/drawing/2014/main" id="{EE465C8E-95B2-4DE2-B2D9-1D693C71A61F}"/>
              </a:ext>
            </a:extLst>
          </p:cNvPr>
          <p:cNvSpPr/>
          <p:nvPr/>
        </p:nvSpPr>
        <p:spPr>
          <a:xfrm>
            <a:off x="7305115" y="5837485"/>
            <a:ext cx="3193699" cy="376881"/>
          </a:xfrm>
          <a:prstGeom prst="wedgeRoundRectCallout">
            <a:avLst>
              <a:gd name="adj1" fmla="val -37736"/>
              <a:gd name="adj2" fmla="val -92315"/>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学生側から進捗があれば、アップデートする</a:t>
            </a:r>
          </a:p>
        </p:txBody>
      </p:sp>
      <p:sp>
        <p:nvSpPr>
          <p:cNvPr id="45" name="テキスト ボックス 44">
            <a:extLst>
              <a:ext uri="{FF2B5EF4-FFF2-40B4-BE49-F238E27FC236}">
                <a16:creationId xmlns:a16="http://schemas.microsoft.com/office/drawing/2014/main" id="{C36495C1-86AB-41EB-BF6B-7762A9820DF3}"/>
              </a:ext>
            </a:extLst>
          </p:cNvPr>
          <p:cNvSpPr txBox="1"/>
          <p:nvPr/>
        </p:nvSpPr>
        <p:spPr>
          <a:xfrm>
            <a:off x="6904255" y="5254434"/>
            <a:ext cx="4235455" cy="307777"/>
          </a:xfrm>
          <a:prstGeom prst="rect">
            <a:avLst/>
          </a:prstGeom>
          <a:noFill/>
        </p:spPr>
        <p:txBody>
          <a:bodyPr wrap="none" rtlCol="0">
            <a:spAutoFit/>
          </a:bodyPr>
          <a:lstStyle/>
          <a:p>
            <a:r>
              <a:rPr kumimoji="1" lang="ja-JP" altLang="en-US" sz="1400" dirty="0"/>
              <a:t>スケジュール問題およびデータ駆動非線形モデルでの適用</a:t>
            </a:r>
          </a:p>
        </p:txBody>
      </p:sp>
      <p:cxnSp>
        <p:nvCxnSpPr>
          <p:cNvPr id="58" name="直線矢印コネクタ 57">
            <a:extLst>
              <a:ext uri="{FF2B5EF4-FFF2-40B4-BE49-F238E27FC236}">
                <a16:creationId xmlns:a16="http://schemas.microsoft.com/office/drawing/2014/main" id="{B410233F-02C3-4FFF-9BBF-B313942BA667}"/>
              </a:ext>
            </a:extLst>
          </p:cNvPr>
          <p:cNvCxnSpPr>
            <a:cxnSpLocks/>
            <a:endCxn id="56" idx="0"/>
          </p:cNvCxnSpPr>
          <p:nvPr/>
        </p:nvCxnSpPr>
        <p:spPr>
          <a:xfrm flipV="1">
            <a:off x="1916449" y="3337984"/>
            <a:ext cx="2154731" cy="1"/>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64" name="二等辺三角形 63">
            <a:extLst>
              <a:ext uri="{FF2B5EF4-FFF2-40B4-BE49-F238E27FC236}">
                <a16:creationId xmlns:a16="http://schemas.microsoft.com/office/drawing/2014/main" id="{975B22E6-D339-4622-93CC-27944A3E9AB2}"/>
              </a:ext>
            </a:extLst>
          </p:cNvPr>
          <p:cNvSpPr/>
          <p:nvPr/>
        </p:nvSpPr>
        <p:spPr>
          <a:xfrm rot="10800000">
            <a:off x="10624197" y="4348262"/>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5" name="テキスト ボックス 64">
            <a:extLst>
              <a:ext uri="{FF2B5EF4-FFF2-40B4-BE49-F238E27FC236}">
                <a16:creationId xmlns:a16="http://schemas.microsoft.com/office/drawing/2014/main" id="{899E187D-548D-4B4E-8239-29959768A0E4}"/>
              </a:ext>
            </a:extLst>
          </p:cNvPr>
          <p:cNvSpPr txBox="1"/>
          <p:nvPr/>
        </p:nvSpPr>
        <p:spPr>
          <a:xfrm>
            <a:off x="10216851" y="4029582"/>
            <a:ext cx="975077" cy="307777"/>
          </a:xfrm>
          <a:prstGeom prst="rect">
            <a:avLst/>
          </a:prstGeom>
          <a:noFill/>
        </p:spPr>
        <p:txBody>
          <a:bodyPr wrap="square" rtlCol="0">
            <a:spAutoFit/>
          </a:bodyPr>
          <a:lstStyle/>
          <a:p>
            <a:pPr algn="ctr"/>
            <a:r>
              <a:rPr kumimoji="1" lang="ja-JP" altLang="en-US" sz="1400" dirty="0"/>
              <a:t>修士論文</a:t>
            </a:r>
          </a:p>
        </p:txBody>
      </p:sp>
      <p:sp>
        <p:nvSpPr>
          <p:cNvPr id="66" name="二等辺三角形 65">
            <a:extLst>
              <a:ext uri="{FF2B5EF4-FFF2-40B4-BE49-F238E27FC236}">
                <a16:creationId xmlns:a16="http://schemas.microsoft.com/office/drawing/2014/main" id="{400AD92E-6EA9-4CAE-9870-8CF7CBF11295}"/>
              </a:ext>
            </a:extLst>
          </p:cNvPr>
          <p:cNvSpPr/>
          <p:nvPr/>
        </p:nvSpPr>
        <p:spPr>
          <a:xfrm rot="10800000">
            <a:off x="2227887" y="3208739"/>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テキスト ボックス 66">
            <a:extLst>
              <a:ext uri="{FF2B5EF4-FFF2-40B4-BE49-F238E27FC236}">
                <a16:creationId xmlns:a16="http://schemas.microsoft.com/office/drawing/2014/main" id="{C05B9E35-3651-418D-93FA-9A227857E135}"/>
              </a:ext>
            </a:extLst>
          </p:cNvPr>
          <p:cNvSpPr txBox="1"/>
          <p:nvPr/>
        </p:nvSpPr>
        <p:spPr>
          <a:xfrm>
            <a:off x="1804914" y="2890059"/>
            <a:ext cx="975077" cy="307777"/>
          </a:xfrm>
          <a:prstGeom prst="rect">
            <a:avLst/>
          </a:prstGeom>
          <a:noFill/>
        </p:spPr>
        <p:txBody>
          <a:bodyPr wrap="square" rtlCol="0">
            <a:spAutoFit/>
          </a:bodyPr>
          <a:lstStyle/>
          <a:p>
            <a:pPr algn="ctr"/>
            <a:r>
              <a:rPr kumimoji="1" lang="ja-JP" altLang="en-US" sz="1400" dirty="0"/>
              <a:t>論文投稿</a:t>
            </a:r>
          </a:p>
        </p:txBody>
      </p:sp>
      <p:sp>
        <p:nvSpPr>
          <p:cNvPr id="68" name="テキスト ボックス 67">
            <a:extLst>
              <a:ext uri="{FF2B5EF4-FFF2-40B4-BE49-F238E27FC236}">
                <a16:creationId xmlns:a16="http://schemas.microsoft.com/office/drawing/2014/main" id="{8409ED2A-ACDB-4E5A-A56B-650F1C7BD360}"/>
              </a:ext>
            </a:extLst>
          </p:cNvPr>
          <p:cNvSpPr txBox="1"/>
          <p:nvPr/>
        </p:nvSpPr>
        <p:spPr>
          <a:xfrm>
            <a:off x="147765" y="5423217"/>
            <a:ext cx="889067" cy="369332"/>
          </a:xfrm>
          <a:prstGeom prst="rect">
            <a:avLst/>
          </a:prstGeom>
          <a:noFill/>
        </p:spPr>
        <p:txBody>
          <a:bodyPr wrap="square" rtlCol="0">
            <a:spAutoFit/>
          </a:bodyPr>
          <a:lstStyle/>
          <a:p>
            <a:r>
              <a:rPr kumimoji="1" lang="ja-JP" altLang="en-US" dirty="0"/>
              <a:t>熊谷</a:t>
            </a:r>
          </a:p>
        </p:txBody>
      </p:sp>
      <p:sp>
        <p:nvSpPr>
          <p:cNvPr id="69" name="テキスト ボックス 68">
            <a:extLst>
              <a:ext uri="{FF2B5EF4-FFF2-40B4-BE49-F238E27FC236}">
                <a16:creationId xmlns:a16="http://schemas.microsoft.com/office/drawing/2014/main" id="{B1CF4BD4-E6AC-4E5D-AADE-E5612749BB4B}"/>
              </a:ext>
            </a:extLst>
          </p:cNvPr>
          <p:cNvSpPr txBox="1"/>
          <p:nvPr/>
        </p:nvSpPr>
        <p:spPr>
          <a:xfrm>
            <a:off x="147765" y="2477226"/>
            <a:ext cx="1780064" cy="369332"/>
          </a:xfrm>
          <a:prstGeom prst="rect">
            <a:avLst/>
          </a:prstGeom>
          <a:noFill/>
        </p:spPr>
        <p:txBody>
          <a:bodyPr wrap="square" rtlCol="0">
            <a:spAutoFit/>
          </a:bodyPr>
          <a:lstStyle/>
          <a:p>
            <a:r>
              <a:rPr kumimoji="1" lang="ja-JP" altLang="en-US" sz="1400" dirty="0"/>
              <a:t>新</a:t>
            </a:r>
            <a:r>
              <a:rPr kumimoji="1" lang="en-US" altLang="ja-JP" sz="1400" dirty="0"/>
              <a:t>M1</a:t>
            </a:r>
            <a:r>
              <a:rPr kumimoji="1" lang="ja-JP" altLang="en-US" dirty="0"/>
              <a:t>宇津本さん</a:t>
            </a:r>
          </a:p>
        </p:txBody>
      </p:sp>
      <p:sp>
        <p:nvSpPr>
          <p:cNvPr id="70" name="テキスト ボックス 69">
            <a:extLst>
              <a:ext uri="{FF2B5EF4-FFF2-40B4-BE49-F238E27FC236}">
                <a16:creationId xmlns:a16="http://schemas.microsoft.com/office/drawing/2014/main" id="{476B4794-A345-4535-B573-D29F3F7150D9}"/>
              </a:ext>
            </a:extLst>
          </p:cNvPr>
          <p:cNvSpPr txBox="1"/>
          <p:nvPr/>
        </p:nvSpPr>
        <p:spPr>
          <a:xfrm>
            <a:off x="147765" y="1769140"/>
            <a:ext cx="1523096" cy="369332"/>
          </a:xfrm>
          <a:prstGeom prst="rect">
            <a:avLst/>
          </a:prstGeom>
          <a:noFill/>
        </p:spPr>
        <p:txBody>
          <a:bodyPr wrap="square" rtlCol="0">
            <a:spAutoFit/>
          </a:bodyPr>
          <a:lstStyle/>
          <a:p>
            <a:r>
              <a:rPr kumimoji="1" lang="ja-JP" altLang="en-US" sz="1400" dirty="0"/>
              <a:t>新</a:t>
            </a:r>
            <a:r>
              <a:rPr kumimoji="1" lang="en-US" altLang="ja-JP" sz="1400" dirty="0"/>
              <a:t>D2</a:t>
            </a:r>
            <a:r>
              <a:rPr kumimoji="1" lang="ja-JP" altLang="en-US" dirty="0"/>
              <a:t>安田さん</a:t>
            </a:r>
          </a:p>
        </p:txBody>
      </p:sp>
      <p:sp>
        <p:nvSpPr>
          <p:cNvPr id="74" name="二等辺三角形 73">
            <a:extLst>
              <a:ext uri="{FF2B5EF4-FFF2-40B4-BE49-F238E27FC236}">
                <a16:creationId xmlns:a16="http://schemas.microsoft.com/office/drawing/2014/main" id="{1CBFE271-0B9F-4B59-A32D-F989F564B004}"/>
              </a:ext>
            </a:extLst>
          </p:cNvPr>
          <p:cNvSpPr/>
          <p:nvPr/>
        </p:nvSpPr>
        <p:spPr>
          <a:xfrm rot="10800000">
            <a:off x="6004056" y="2579555"/>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5" name="テキスト ボックス 74">
            <a:extLst>
              <a:ext uri="{FF2B5EF4-FFF2-40B4-BE49-F238E27FC236}">
                <a16:creationId xmlns:a16="http://schemas.microsoft.com/office/drawing/2014/main" id="{3DBDC954-6C90-4FE6-863D-5977D520BF97}"/>
              </a:ext>
            </a:extLst>
          </p:cNvPr>
          <p:cNvSpPr txBox="1"/>
          <p:nvPr/>
        </p:nvSpPr>
        <p:spPr>
          <a:xfrm>
            <a:off x="5111390" y="2260876"/>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sp>
        <p:nvSpPr>
          <p:cNvPr id="82" name="二等辺三角形 81">
            <a:extLst>
              <a:ext uri="{FF2B5EF4-FFF2-40B4-BE49-F238E27FC236}">
                <a16:creationId xmlns:a16="http://schemas.microsoft.com/office/drawing/2014/main" id="{D797EDF2-946C-4F4A-80D7-8EB732999619}"/>
              </a:ext>
            </a:extLst>
          </p:cNvPr>
          <p:cNvSpPr/>
          <p:nvPr/>
        </p:nvSpPr>
        <p:spPr>
          <a:xfrm rot="10800000">
            <a:off x="6682531" y="1847964"/>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3" name="テキスト ボックス 82">
            <a:extLst>
              <a:ext uri="{FF2B5EF4-FFF2-40B4-BE49-F238E27FC236}">
                <a16:creationId xmlns:a16="http://schemas.microsoft.com/office/drawing/2014/main" id="{2CAF80D1-C327-476D-BE4F-B82A0423CCBF}"/>
              </a:ext>
            </a:extLst>
          </p:cNvPr>
          <p:cNvSpPr txBox="1"/>
          <p:nvPr/>
        </p:nvSpPr>
        <p:spPr>
          <a:xfrm>
            <a:off x="6459120" y="1514893"/>
            <a:ext cx="1662411" cy="307777"/>
          </a:xfrm>
          <a:prstGeom prst="rect">
            <a:avLst/>
          </a:prstGeom>
          <a:noFill/>
        </p:spPr>
        <p:txBody>
          <a:bodyPr wrap="square" rtlCol="0">
            <a:spAutoFit/>
          </a:bodyPr>
          <a:lstStyle/>
          <a:p>
            <a:pPr algn="ctr"/>
            <a:r>
              <a:rPr kumimoji="1" lang="en-US" altLang="ja-JP" sz="1400" dirty="0"/>
              <a:t>SICE Annual Conf.</a:t>
            </a:r>
            <a:endParaRPr kumimoji="1" lang="ja-JP" altLang="en-US" sz="1400" dirty="0"/>
          </a:p>
        </p:txBody>
      </p:sp>
      <p:sp>
        <p:nvSpPr>
          <p:cNvPr id="56" name="二等辺三角形 55">
            <a:extLst>
              <a:ext uri="{FF2B5EF4-FFF2-40B4-BE49-F238E27FC236}">
                <a16:creationId xmlns:a16="http://schemas.microsoft.com/office/drawing/2014/main" id="{BB040B91-1134-4513-B504-80B182086125}"/>
              </a:ext>
            </a:extLst>
          </p:cNvPr>
          <p:cNvSpPr/>
          <p:nvPr/>
        </p:nvSpPr>
        <p:spPr>
          <a:xfrm rot="10800000">
            <a:off x="3989179" y="3208739"/>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9" name="テキスト ボックス 58">
            <a:extLst>
              <a:ext uri="{FF2B5EF4-FFF2-40B4-BE49-F238E27FC236}">
                <a16:creationId xmlns:a16="http://schemas.microsoft.com/office/drawing/2014/main" id="{AF4A3DBD-0762-4EA5-A980-391990F4F6B2}"/>
              </a:ext>
            </a:extLst>
          </p:cNvPr>
          <p:cNvSpPr txBox="1"/>
          <p:nvPr/>
        </p:nvSpPr>
        <p:spPr>
          <a:xfrm>
            <a:off x="3566206" y="2890059"/>
            <a:ext cx="975077" cy="307777"/>
          </a:xfrm>
          <a:prstGeom prst="rect">
            <a:avLst/>
          </a:prstGeom>
          <a:noFill/>
        </p:spPr>
        <p:txBody>
          <a:bodyPr wrap="square" rtlCol="0">
            <a:spAutoFit/>
          </a:bodyPr>
          <a:lstStyle/>
          <a:p>
            <a:pPr algn="ctr"/>
            <a:r>
              <a:rPr kumimoji="1" lang="ja-JP" altLang="en-US" sz="1400" dirty="0"/>
              <a:t>査読対応</a:t>
            </a:r>
          </a:p>
        </p:txBody>
      </p:sp>
      <p:sp>
        <p:nvSpPr>
          <p:cNvPr id="61" name="テキスト ボックス 60">
            <a:extLst>
              <a:ext uri="{FF2B5EF4-FFF2-40B4-BE49-F238E27FC236}">
                <a16:creationId xmlns:a16="http://schemas.microsoft.com/office/drawing/2014/main" id="{24C5997D-B71B-4E36-8916-269F2D8E3C07}"/>
              </a:ext>
            </a:extLst>
          </p:cNvPr>
          <p:cNvSpPr txBox="1"/>
          <p:nvPr/>
        </p:nvSpPr>
        <p:spPr>
          <a:xfrm>
            <a:off x="3102391" y="5246755"/>
            <a:ext cx="2411238" cy="307777"/>
          </a:xfrm>
          <a:prstGeom prst="rect">
            <a:avLst/>
          </a:prstGeom>
          <a:noFill/>
        </p:spPr>
        <p:txBody>
          <a:bodyPr wrap="none" rtlCol="0">
            <a:spAutoFit/>
          </a:bodyPr>
          <a:lstStyle/>
          <a:p>
            <a:r>
              <a:rPr kumimoji="1" lang="ja-JP" altLang="en-US" sz="1400" dirty="0"/>
              <a:t>バイナリ変数への対処法の検討</a:t>
            </a:r>
          </a:p>
        </p:txBody>
      </p:sp>
      <p:sp>
        <p:nvSpPr>
          <p:cNvPr id="62" name="吹き出し: 角を丸めた四角形 61">
            <a:extLst>
              <a:ext uri="{FF2B5EF4-FFF2-40B4-BE49-F238E27FC236}">
                <a16:creationId xmlns:a16="http://schemas.microsoft.com/office/drawing/2014/main" id="{2CCDCACC-EFF1-4E36-87B1-91210E761B1A}"/>
              </a:ext>
            </a:extLst>
          </p:cNvPr>
          <p:cNvSpPr/>
          <p:nvPr/>
        </p:nvSpPr>
        <p:spPr>
          <a:xfrm>
            <a:off x="4677222" y="3114813"/>
            <a:ext cx="2406154" cy="331358"/>
          </a:xfrm>
          <a:prstGeom prst="wedgeRoundRectCallout">
            <a:avLst>
              <a:gd name="adj1" fmla="val -64259"/>
              <a:gd name="adj2" fmla="val 11168"/>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レター投稿だけ対応予定</a:t>
            </a:r>
          </a:p>
        </p:txBody>
      </p:sp>
      <p:cxnSp>
        <p:nvCxnSpPr>
          <p:cNvPr id="63" name="直線矢印コネクタ 62">
            <a:extLst>
              <a:ext uri="{FF2B5EF4-FFF2-40B4-BE49-F238E27FC236}">
                <a16:creationId xmlns:a16="http://schemas.microsoft.com/office/drawing/2014/main" id="{2A5B78AF-5F2F-4761-87D6-C045D290FC67}"/>
              </a:ext>
            </a:extLst>
          </p:cNvPr>
          <p:cNvCxnSpPr>
            <a:cxnSpLocks/>
            <a:endCxn id="33" idx="0"/>
          </p:cNvCxnSpPr>
          <p:nvPr/>
        </p:nvCxnSpPr>
        <p:spPr>
          <a:xfrm>
            <a:off x="1923155" y="4497800"/>
            <a:ext cx="4173749" cy="1905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cxnSp>
        <p:nvCxnSpPr>
          <p:cNvPr id="71" name="直線矢印コネクタ 70">
            <a:extLst>
              <a:ext uri="{FF2B5EF4-FFF2-40B4-BE49-F238E27FC236}">
                <a16:creationId xmlns:a16="http://schemas.microsoft.com/office/drawing/2014/main" id="{3D05A7F2-729D-4233-9CF5-DC05329FC074}"/>
              </a:ext>
            </a:extLst>
          </p:cNvPr>
          <p:cNvCxnSpPr>
            <a:cxnSpLocks/>
          </p:cNvCxnSpPr>
          <p:nvPr/>
        </p:nvCxnSpPr>
        <p:spPr>
          <a:xfrm>
            <a:off x="1882589" y="2710222"/>
            <a:ext cx="4173749" cy="1905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76" name="テキスト ボックス 75">
            <a:extLst>
              <a:ext uri="{FF2B5EF4-FFF2-40B4-BE49-F238E27FC236}">
                <a16:creationId xmlns:a16="http://schemas.microsoft.com/office/drawing/2014/main" id="{F5A80BE0-77C4-40C2-9C9A-EE3249DE3BCC}"/>
              </a:ext>
            </a:extLst>
          </p:cNvPr>
          <p:cNvSpPr txBox="1"/>
          <p:nvPr/>
        </p:nvSpPr>
        <p:spPr>
          <a:xfrm>
            <a:off x="2538330" y="4190023"/>
            <a:ext cx="2860078" cy="307777"/>
          </a:xfrm>
          <a:prstGeom prst="rect">
            <a:avLst/>
          </a:prstGeom>
          <a:noFill/>
        </p:spPr>
        <p:txBody>
          <a:bodyPr wrap="none" rtlCol="0">
            <a:spAutoFit/>
          </a:bodyPr>
          <a:lstStyle/>
          <a:p>
            <a:r>
              <a:rPr kumimoji="1" lang="ja-JP" altLang="en-US" sz="1400" dirty="0"/>
              <a:t>バイナリ変数への対処法の検討・検証</a:t>
            </a:r>
          </a:p>
        </p:txBody>
      </p:sp>
      <p:sp>
        <p:nvSpPr>
          <p:cNvPr id="87" name="テキスト ボックス 86">
            <a:extLst>
              <a:ext uri="{FF2B5EF4-FFF2-40B4-BE49-F238E27FC236}">
                <a16:creationId xmlns:a16="http://schemas.microsoft.com/office/drawing/2014/main" id="{F21054FB-A27B-4B02-A1B0-49B68120E0E2}"/>
              </a:ext>
            </a:extLst>
          </p:cNvPr>
          <p:cNvSpPr txBox="1"/>
          <p:nvPr/>
        </p:nvSpPr>
        <p:spPr>
          <a:xfrm>
            <a:off x="2790414" y="2382928"/>
            <a:ext cx="2036135" cy="307777"/>
          </a:xfrm>
          <a:prstGeom prst="rect">
            <a:avLst/>
          </a:prstGeom>
          <a:noFill/>
        </p:spPr>
        <p:txBody>
          <a:bodyPr wrap="none" rtlCol="0">
            <a:spAutoFit/>
          </a:bodyPr>
          <a:lstStyle/>
          <a:p>
            <a:r>
              <a:rPr kumimoji="1" lang="ja-JP" altLang="en-US" sz="1400" dirty="0"/>
              <a:t>制約対処法の検討・検証</a:t>
            </a:r>
          </a:p>
        </p:txBody>
      </p:sp>
      <p:sp>
        <p:nvSpPr>
          <p:cNvPr id="4" name="吹き出し: 角を丸めた四角形 3">
            <a:extLst>
              <a:ext uri="{FF2B5EF4-FFF2-40B4-BE49-F238E27FC236}">
                <a16:creationId xmlns:a16="http://schemas.microsoft.com/office/drawing/2014/main" id="{49589746-ADCB-9FBD-2B44-BAA95F6BD60B}"/>
              </a:ext>
            </a:extLst>
          </p:cNvPr>
          <p:cNvSpPr/>
          <p:nvPr/>
        </p:nvSpPr>
        <p:spPr>
          <a:xfrm>
            <a:off x="8788605" y="2111902"/>
            <a:ext cx="2155793" cy="440472"/>
          </a:xfrm>
          <a:prstGeom prst="wedgeRoundRectCallout">
            <a:avLst>
              <a:gd name="adj1" fmla="val -35265"/>
              <a:gd name="adj2" fmla="val 83609"/>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上期の検証結果に応じて、研究方針を立てる</a:t>
            </a:r>
          </a:p>
        </p:txBody>
      </p:sp>
      <p:cxnSp>
        <p:nvCxnSpPr>
          <p:cNvPr id="5" name="直線矢印コネクタ 4">
            <a:extLst>
              <a:ext uri="{FF2B5EF4-FFF2-40B4-BE49-F238E27FC236}">
                <a16:creationId xmlns:a16="http://schemas.microsoft.com/office/drawing/2014/main" id="{0BF2A25D-08F2-5ADC-BC17-FD7433F914A2}"/>
              </a:ext>
            </a:extLst>
          </p:cNvPr>
          <p:cNvCxnSpPr>
            <a:cxnSpLocks/>
          </p:cNvCxnSpPr>
          <p:nvPr/>
        </p:nvCxnSpPr>
        <p:spPr>
          <a:xfrm flipV="1">
            <a:off x="6225940" y="2690705"/>
            <a:ext cx="5633243" cy="35352"/>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cxnSp>
        <p:nvCxnSpPr>
          <p:cNvPr id="7" name="直線矢印コネクタ 6">
            <a:extLst>
              <a:ext uri="{FF2B5EF4-FFF2-40B4-BE49-F238E27FC236}">
                <a16:creationId xmlns:a16="http://schemas.microsoft.com/office/drawing/2014/main" id="{BDFF2643-DA21-0C25-D54C-E460C4FD2DD8}"/>
              </a:ext>
            </a:extLst>
          </p:cNvPr>
          <p:cNvCxnSpPr>
            <a:cxnSpLocks/>
          </p:cNvCxnSpPr>
          <p:nvPr/>
        </p:nvCxnSpPr>
        <p:spPr>
          <a:xfrm flipV="1">
            <a:off x="6225940" y="4481189"/>
            <a:ext cx="5633243" cy="35352"/>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1936904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2023</a:t>
            </a:r>
            <a:r>
              <a:rPr lang="ja-JP" altLang="en-US" dirty="0"/>
              <a:t>年度 研究開発項目（暫定）</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36</a:t>
            </a:fld>
            <a:endParaRPr kumimoji="1" lang="ja-JP" altLang="en-US"/>
          </a:p>
        </p:txBody>
      </p:sp>
      <p:graphicFrame>
        <p:nvGraphicFramePr>
          <p:cNvPr id="7" name="表 6">
            <a:extLst>
              <a:ext uri="{FF2B5EF4-FFF2-40B4-BE49-F238E27FC236}">
                <a16:creationId xmlns:a16="http://schemas.microsoft.com/office/drawing/2014/main" id="{5A61892A-94EA-4D29-9C1A-5096405CC76E}"/>
              </a:ext>
            </a:extLst>
          </p:cNvPr>
          <p:cNvGraphicFramePr>
            <a:graphicFrameLocks noGrp="1"/>
          </p:cNvGraphicFramePr>
          <p:nvPr>
            <p:extLst>
              <p:ext uri="{D42A27DB-BD31-4B8C-83A1-F6EECF244321}">
                <p14:modId xmlns:p14="http://schemas.microsoft.com/office/powerpoint/2010/main" val="2449313633"/>
              </p:ext>
            </p:extLst>
          </p:nvPr>
        </p:nvGraphicFramePr>
        <p:xfrm>
          <a:off x="410928" y="1770416"/>
          <a:ext cx="11612378" cy="4450080"/>
        </p:xfrm>
        <a:graphic>
          <a:graphicData uri="http://schemas.openxmlformats.org/drawingml/2006/table">
            <a:tbl>
              <a:tblPr firstRow="1" bandRow="1">
                <a:tableStyleId>{5C22544A-7EE6-4342-B048-85BDC9FD1C3A}</a:tableStyleId>
              </a:tblPr>
              <a:tblGrid>
                <a:gridCol w="2676525">
                  <a:extLst>
                    <a:ext uri="{9D8B030D-6E8A-4147-A177-3AD203B41FA5}">
                      <a16:colId xmlns:a16="http://schemas.microsoft.com/office/drawing/2014/main" val="1489534588"/>
                    </a:ext>
                  </a:extLst>
                </a:gridCol>
                <a:gridCol w="2265597">
                  <a:extLst>
                    <a:ext uri="{9D8B030D-6E8A-4147-A177-3AD203B41FA5}">
                      <a16:colId xmlns:a16="http://schemas.microsoft.com/office/drawing/2014/main" val="2855674475"/>
                    </a:ext>
                  </a:extLst>
                </a:gridCol>
                <a:gridCol w="1724025">
                  <a:extLst>
                    <a:ext uri="{9D8B030D-6E8A-4147-A177-3AD203B41FA5}">
                      <a16:colId xmlns:a16="http://schemas.microsoft.com/office/drawing/2014/main" val="422137597"/>
                    </a:ext>
                  </a:extLst>
                </a:gridCol>
                <a:gridCol w="3819525">
                  <a:extLst>
                    <a:ext uri="{9D8B030D-6E8A-4147-A177-3AD203B41FA5}">
                      <a16:colId xmlns:a16="http://schemas.microsoft.com/office/drawing/2014/main" val="1645929428"/>
                    </a:ext>
                  </a:extLst>
                </a:gridCol>
                <a:gridCol w="1126706">
                  <a:extLst>
                    <a:ext uri="{9D8B030D-6E8A-4147-A177-3AD203B41FA5}">
                      <a16:colId xmlns:a16="http://schemas.microsoft.com/office/drawing/2014/main" val="938337337"/>
                    </a:ext>
                  </a:extLst>
                </a:gridCol>
              </a:tblGrid>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大項目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中項目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小項目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小項目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担当</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row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アルゴリズムの部品開発・検証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第一段階</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（可能領域の特定）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適応型</a:t>
                      </a:r>
                      <a:r>
                        <a:rPr kumimoji="1" lang="en-US" altLang="ja-JP" sz="1600" dirty="0"/>
                        <a:t>DE</a:t>
                      </a:r>
                      <a:r>
                        <a:rPr kumimoji="1" lang="ja-JP" altLang="en-US" sz="1600" dirty="0"/>
                        <a:t>など、より優秀な近傍生成を使用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31634353"/>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制約違反量削減優先が優位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solidFill>
                      <a:schemeClr val="bg1">
                        <a:lumMod val="85000"/>
                      </a:schemeClr>
                    </a:solidFill>
                  </a:tcPr>
                </a:tc>
                <a:extLst>
                  <a:ext uri="{0D108BD9-81ED-4DB2-BD59-A6C34878D82A}">
                    <a16:rowId xmlns:a16="http://schemas.microsoft.com/office/drawing/2014/main" val="527447074"/>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第二段階</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（制約境界付近の探索）</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二段階目の問題分割およびバイナリ変数に合致した近傍生成法を検討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佐藤さん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748230"/>
                  </a:ext>
                </a:extLst>
              </a:tr>
              <a:tr h="0">
                <a:tc vMerge="1">
                  <a:txBody>
                    <a:bodyPr/>
                    <a:lstStyle/>
                    <a:p>
                      <a:endParaRPr kumimoji="1" lang="ja-JP" altLang="en-US"/>
                    </a:p>
                  </a:txBody>
                  <a:tcPr/>
                </a:tc>
                <a:tc vMerge="1">
                  <a:txBody>
                    <a:bodyPr/>
                    <a:lstStyle/>
                    <a:p>
                      <a:endParaRPr kumimoji="1" lang="ja-JP" altLang="en-US"/>
                    </a:p>
                  </a:txBody>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可能領域が狭い・非連結な場合での可能解獲得に優れたアルゴリズムを開発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安田さん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164271397"/>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二段階目の適用における問題分割の課題を解決する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宇津本さん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1341364"/>
                  </a:ext>
                </a:extLst>
              </a:tr>
              <a:tr h="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合体アルゴリズムの検証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プラントスケジュール問題への適用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紙パ蒸解工程</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（線形・連続）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実プラント問題で検証し、可能解を得た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686399575"/>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0-1</a:t>
                      </a:r>
                      <a:r>
                        <a:rPr kumimoji="1" lang="ja-JP" altLang="en-US" sz="1400" dirty="0"/>
                        <a:t>整数・非線形性などへの対応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バイナリ変数、非線形性の実プラント問題で検証する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041949"/>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モデリングとの合体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非線形モデリング・動的モデリングによる制約条件を含む問題で検証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429347376"/>
                  </a:ext>
                </a:extLst>
              </a:tr>
            </a:tbl>
          </a:graphicData>
        </a:graphic>
      </p:graphicFrame>
      <p:sp>
        <p:nvSpPr>
          <p:cNvPr id="4" name="テキスト プレースホルダー 5">
            <a:extLst>
              <a:ext uri="{FF2B5EF4-FFF2-40B4-BE49-F238E27FC236}">
                <a16:creationId xmlns:a16="http://schemas.microsoft.com/office/drawing/2014/main" id="{7C3B5C7E-F708-5DF0-EC36-8C2C519A8FE8}"/>
              </a:ext>
            </a:extLst>
          </p:cNvPr>
          <p:cNvSpPr txBox="1">
            <a:spLocks/>
          </p:cNvSpPr>
          <p:nvPr/>
        </p:nvSpPr>
        <p:spPr>
          <a:xfrm>
            <a:off x="517055" y="873184"/>
            <a:ext cx="11091768" cy="10127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Clr>
                <a:schemeClr val="accent1"/>
              </a:buClr>
              <a:buFont typeface="Wingdings" panose="05000000000000000000" pitchFamily="2" charset="2"/>
              <a:buChar char="n"/>
            </a:pPr>
            <a:r>
              <a:rPr lang="ja-JP" altLang="en-US" b="1" dirty="0"/>
              <a:t>二段階アプローチをベースとした技術検討・検証を進める。</a:t>
            </a:r>
            <a:endParaRPr lang="en-US" altLang="ja-JP" b="1" dirty="0"/>
          </a:p>
          <a:p>
            <a:pPr lvl="1">
              <a:buClr>
                <a:schemeClr val="bg1">
                  <a:lumMod val="50000"/>
                </a:schemeClr>
              </a:buClr>
              <a:buFont typeface="Wingdings" panose="05000000000000000000" pitchFamily="2" charset="2"/>
              <a:buChar char="u"/>
            </a:pPr>
            <a:r>
              <a:rPr lang="ja-JP" altLang="en-US" dirty="0"/>
              <a:t>ただし、追加検証後に、問題分割を深堀りする余地があると判断した場合に限る</a:t>
            </a:r>
            <a:endParaRPr lang="en-US" altLang="ja-JP" dirty="0"/>
          </a:p>
        </p:txBody>
      </p:sp>
      <p:sp>
        <p:nvSpPr>
          <p:cNvPr id="8" name="テキスト ボックス 7">
            <a:extLst>
              <a:ext uri="{FF2B5EF4-FFF2-40B4-BE49-F238E27FC236}">
                <a16:creationId xmlns:a16="http://schemas.microsoft.com/office/drawing/2014/main" id="{767C954F-0F78-4BC1-8444-9A80BAA0120D}"/>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4. </a:t>
            </a:r>
            <a:r>
              <a:rPr kumimoji="1" lang="ja-JP" altLang="en-US" sz="1600" b="1" dirty="0">
                <a:solidFill>
                  <a:schemeClr val="bg1"/>
                </a:solidFill>
              </a:rPr>
              <a:t>来年度の計画</a:t>
            </a:r>
          </a:p>
        </p:txBody>
      </p:sp>
    </p:spTree>
    <p:extLst>
      <p:ext uri="{BB962C8B-B14F-4D97-AF65-F5344CB8AC3E}">
        <p14:creationId xmlns:p14="http://schemas.microsoft.com/office/powerpoint/2010/main" val="40179801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p:txBody>
          <a:bodyPr/>
          <a:lstStyle/>
          <a:p>
            <a:r>
              <a:rPr kumimoji="1" lang="ja-JP" altLang="en-US" dirty="0"/>
              <a:t>まとめ</a:t>
            </a:r>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37</a:t>
            </a:fld>
            <a:endParaRPr kumimoji="1" lang="ja-JP" altLang="en-US"/>
          </a:p>
        </p:txBody>
      </p:sp>
      <p:sp>
        <p:nvSpPr>
          <p:cNvPr id="6" name="テキスト プレースホルダー 5">
            <a:extLst>
              <a:ext uri="{FF2B5EF4-FFF2-40B4-BE49-F238E27FC236}">
                <a16:creationId xmlns:a16="http://schemas.microsoft.com/office/drawing/2014/main" id="{2B6C257B-44D0-4D8E-97C1-E3D93A6367C8}"/>
              </a:ext>
            </a:extLst>
          </p:cNvPr>
          <p:cNvSpPr>
            <a:spLocks noGrp="1"/>
          </p:cNvSpPr>
          <p:nvPr>
            <p:ph type="body" sz="quarter" idx="11"/>
          </p:nvPr>
        </p:nvSpPr>
        <p:spPr>
          <a:xfrm>
            <a:off x="517055" y="901759"/>
            <a:ext cx="11341887" cy="2693088"/>
          </a:xfrm>
        </p:spPr>
        <p:txBody>
          <a:bodyPr/>
          <a:lstStyle/>
          <a:p>
            <a:r>
              <a:rPr lang="ja-JP" altLang="en-US" sz="2800" dirty="0"/>
              <a:t>実応用に近い問題設定での検証を通じて、アルゴリズムの性質が明らかになりつつある。</a:t>
            </a:r>
            <a:endParaRPr lang="en-US" altLang="ja-JP" sz="2800" dirty="0"/>
          </a:p>
          <a:p>
            <a:r>
              <a:rPr lang="ja-JP" altLang="en-US" sz="2800" dirty="0"/>
              <a:t>さらに、問題分割の正規化も、性能悪化要因を特定し、対処法を提案した。</a:t>
            </a:r>
            <a:endParaRPr lang="en-US" altLang="ja-JP" sz="2800" dirty="0"/>
          </a:p>
          <a:p>
            <a:r>
              <a:rPr lang="ja-JP" altLang="en-US" sz="2800" dirty="0"/>
              <a:t>一方、目標条件における性能傾向が明らかでないため、問題分割と制約違反量削減優先の優劣・使い分けを判断できない状況にある。</a:t>
            </a:r>
            <a:endParaRPr lang="en-US" altLang="ja-JP" sz="2800" dirty="0"/>
          </a:p>
          <a:p>
            <a:r>
              <a:rPr lang="ja-JP" altLang="en-US" sz="2800" dirty="0"/>
              <a:t>今後は下記の通り進めることを考えている。</a:t>
            </a:r>
            <a:endParaRPr lang="en-US" altLang="ja-JP" sz="2800" dirty="0"/>
          </a:p>
          <a:p>
            <a:pPr lvl="1"/>
            <a:r>
              <a:rPr lang="ja-JP" altLang="en-US" sz="2400" dirty="0"/>
              <a:t>追加検証を進め、目標条件において最も期待できるアルゴリズムを一度結論づける。</a:t>
            </a:r>
            <a:endParaRPr lang="en-US" altLang="ja-JP" sz="2400" dirty="0"/>
          </a:p>
          <a:p>
            <a:pPr lvl="1"/>
            <a:r>
              <a:rPr lang="ja-JP" altLang="en-US" sz="2400" dirty="0"/>
              <a:t>その後、二段階アプローチなどの深堀する余地を見極めて、研究を進める。</a:t>
            </a:r>
            <a:endParaRPr lang="en-US" altLang="ja-JP" sz="2400" dirty="0"/>
          </a:p>
        </p:txBody>
      </p:sp>
      <p:sp>
        <p:nvSpPr>
          <p:cNvPr id="5" name="テキスト ボックス 4">
            <a:extLst>
              <a:ext uri="{FF2B5EF4-FFF2-40B4-BE49-F238E27FC236}">
                <a16:creationId xmlns:a16="http://schemas.microsoft.com/office/drawing/2014/main" id="{1DFA95F8-4B0C-4315-AC8B-6D40F6985975}"/>
              </a:ext>
            </a:extLst>
          </p:cNvPr>
          <p:cNvSpPr txBox="1"/>
          <p:nvPr/>
        </p:nvSpPr>
        <p:spPr>
          <a:xfrm>
            <a:off x="2173872" y="5213231"/>
            <a:ext cx="8028253" cy="461665"/>
          </a:xfrm>
          <a:prstGeom prst="rect">
            <a:avLst/>
          </a:prstGeom>
          <a:noFill/>
        </p:spPr>
        <p:txBody>
          <a:bodyPr wrap="square" rtlCol="0">
            <a:spAutoFit/>
          </a:bodyPr>
          <a:lstStyle/>
          <a:p>
            <a:pPr algn="ctr"/>
            <a:r>
              <a:rPr kumimoji="1" lang="ja-JP" altLang="en-US" sz="2400" b="1" dirty="0">
                <a:solidFill>
                  <a:schemeClr val="accent1"/>
                </a:solidFill>
              </a:rPr>
              <a:t>来期も引き続き、ご協力をよろしくお願いいたします</a:t>
            </a:r>
          </a:p>
        </p:txBody>
      </p:sp>
    </p:spTree>
    <p:extLst>
      <p:ext uri="{BB962C8B-B14F-4D97-AF65-F5344CB8AC3E}">
        <p14:creationId xmlns:p14="http://schemas.microsoft.com/office/powerpoint/2010/main" val="493325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2B2B343-CF0D-4CE9-8049-5FF23009C315}"/>
              </a:ext>
            </a:extLst>
          </p:cNvPr>
          <p:cNvSpPr>
            <a:spLocks noGrp="1"/>
          </p:cNvSpPr>
          <p:nvPr>
            <p:ph type="sldNum" sz="quarter" idx="11"/>
          </p:nvPr>
        </p:nvSpPr>
        <p:spPr/>
        <p:txBody>
          <a:bodyPr/>
          <a:lstStyle/>
          <a:p>
            <a:fld id="{B3001740-FA51-4383-A84C-3DA006D12C29}" type="slidenum">
              <a:rPr lang="ja-JP" altLang="en-US" smtClean="0"/>
              <a:pPr/>
              <a:t>38</a:t>
            </a:fld>
            <a:endParaRPr lang="ja-JP" altLang="en-US" dirty="0"/>
          </a:p>
        </p:txBody>
      </p:sp>
      <p:sp>
        <p:nvSpPr>
          <p:cNvPr id="3" name="テキスト プレースホルダー 2">
            <a:extLst>
              <a:ext uri="{FF2B5EF4-FFF2-40B4-BE49-F238E27FC236}">
                <a16:creationId xmlns:a16="http://schemas.microsoft.com/office/drawing/2014/main" id="{EC73A151-6AE6-45B0-B969-B764FDC1ADAE}"/>
              </a:ext>
            </a:extLst>
          </p:cNvPr>
          <p:cNvSpPr>
            <a:spLocks noGrp="1"/>
          </p:cNvSpPr>
          <p:nvPr>
            <p:ph type="body" sz="quarter" idx="12"/>
          </p:nvPr>
        </p:nvSpPr>
        <p:spPr/>
        <p:txBody>
          <a:bodyPr/>
          <a:lstStyle/>
          <a:p>
            <a:endParaRPr kumimoji="1" lang="ja-JP" altLang="en-US"/>
          </a:p>
        </p:txBody>
      </p:sp>
    </p:spTree>
    <p:extLst>
      <p:ext uri="{BB962C8B-B14F-4D97-AF65-F5344CB8AC3E}">
        <p14:creationId xmlns:p14="http://schemas.microsoft.com/office/powerpoint/2010/main" val="2744913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39</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制約対処法の分類</a:t>
            </a:r>
            <a:endParaRPr lang="en-US" dirty="0"/>
          </a:p>
        </p:txBody>
      </p:sp>
      <mc:AlternateContent xmlns:mc="http://schemas.openxmlformats.org/markup-compatibility/2006" xmlns:a14="http://schemas.microsoft.com/office/drawing/2010/main">
        <mc:Choice Requires="a14">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56209"/>
                <a:ext cx="11509002" cy="54297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14:m>
                  <m:oMath xmlns:m="http://schemas.openxmlformats.org/officeDocument/2006/math">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𝑓</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𝑣</m:t>
                    </m:r>
                    <m:r>
                      <a:rPr kumimoji="1" lang="en-US" altLang="ja-JP" sz="2800" b="0" i="1" smtClean="0">
                        <a:latin typeface="Cambria Math" panose="02040503050406030204" pitchFamily="18" charset="0"/>
                      </a:rPr>
                      <m:t>)</m:t>
                    </m:r>
                  </m:oMath>
                </a14:m>
                <a:r>
                  <a:rPr lang="ja-JP" altLang="en-US" sz="2800" dirty="0"/>
                  <a:t>のトレードオフ領域の探索は多目的最適化ベースが有利。</a:t>
                </a:r>
                <a:endParaRPr lang="en-US" altLang="ja-JP" sz="2800" dirty="0"/>
              </a:p>
            </p:txBody>
          </p:sp>
        </mc:Choice>
        <mc:Fallback xmlns="">
          <p:sp>
            <p:nvSpPr>
              <p:cNvPr id="52" name="テキスト プレースホルダー 2">
                <a:extLst>
                  <a:ext uri="{FF2B5EF4-FFF2-40B4-BE49-F238E27FC236}">
                    <a16:creationId xmlns:a16="http://schemas.microsoft.com/office/drawing/2014/main" id="{C9267424-E1F2-4834-9AAF-37679E5974BA}"/>
                  </a:ext>
                </a:extLst>
              </p:cNvPr>
              <p:cNvSpPr txBox="1">
                <a:spLocks noRot="1" noChangeAspect="1" noMove="1" noResize="1" noEditPoints="1" noAdjustHandles="1" noChangeArrowheads="1" noChangeShapeType="1" noTextEdit="1"/>
              </p:cNvSpPr>
              <p:nvPr/>
            </p:nvSpPr>
            <p:spPr>
              <a:xfrm>
                <a:off x="408178" y="1056209"/>
                <a:ext cx="11509002" cy="542974"/>
              </a:xfrm>
              <a:prstGeom prst="rect">
                <a:avLst/>
              </a:prstGeom>
              <a:blipFill>
                <a:blip r:embed="rId3"/>
                <a:stretch>
                  <a:fillRect t="-20225" b="-17978"/>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80648425-8D2E-4A46-B123-B2E9CBD135E5}"/>
              </a:ext>
            </a:extLst>
          </p:cNvPr>
          <p:cNvSpPr txBox="1"/>
          <p:nvPr/>
        </p:nvSpPr>
        <p:spPr>
          <a:xfrm>
            <a:off x="4889893" y="4785554"/>
            <a:ext cx="1766917" cy="369332"/>
          </a:xfrm>
          <a:prstGeom prst="rect">
            <a:avLst/>
          </a:prstGeom>
          <a:noFill/>
        </p:spPr>
        <p:txBody>
          <a:bodyPr wrap="square" rtlCol="0">
            <a:spAutoFit/>
          </a:bodyPr>
          <a:lstStyle/>
          <a:p>
            <a:pPr algn="ctr"/>
            <a:r>
              <a:rPr kumimoji="1" lang="en-US" altLang="ja-JP" dirty="0">
                <a:solidFill>
                  <a:srgbClr val="FF0000"/>
                </a:solidFill>
              </a:rPr>
              <a:t>Feasibility Rule</a:t>
            </a:r>
            <a:r>
              <a:rPr kumimoji="1" lang="ja-JP" altLang="en-US" dirty="0"/>
              <a:t>、</a:t>
            </a:r>
          </a:p>
        </p:txBody>
      </p:sp>
      <p:sp>
        <p:nvSpPr>
          <p:cNvPr id="23" name="テキスト ボックス 22">
            <a:extLst>
              <a:ext uri="{FF2B5EF4-FFF2-40B4-BE49-F238E27FC236}">
                <a16:creationId xmlns:a16="http://schemas.microsoft.com/office/drawing/2014/main" id="{9A522F8C-993F-4CC6-A1FD-07068EA58406}"/>
              </a:ext>
            </a:extLst>
          </p:cNvPr>
          <p:cNvSpPr txBox="1"/>
          <p:nvPr/>
        </p:nvSpPr>
        <p:spPr>
          <a:xfrm>
            <a:off x="2408909" y="4623629"/>
            <a:ext cx="1916299" cy="369332"/>
          </a:xfrm>
          <a:prstGeom prst="rect">
            <a:avLst/>
          </a:prstGeom>
          <a:noFill/>
        </p:spPr>
        <p:txBody>
          <a:bodyPr wrap="square" rtlCol="0">
            <a:spAutoFit/>
          </a:bodyPr>
          <a:lstStyle/>
          <a:p>
            <a:pPr algn="ctr"/>
            <a:r>
              <a:rPr kumimoji="1" lang="en-US" altLang="ja-JP" dirty="0"/>
              <a:t>Death Penalty</a:t>
            </a:r>
            <a:r>
              <a:rPr kumimoji="1" lang="ja-JP" altLang="en-US" dirty="0"/>
              <a:t>、</a:t>
            </a:r>
          </a:p>
        </p:txBody>
      </p:sp>
      <p:sp>
        <p:nvSpPr>
          <p:cNvPr id="24" name="テキスト ボックス 23">
            <a:extLst>
              <a:ext uri="{FF2B5EF4-FFF2-40B4-BE49-F238E27FC236}">
                <a16:creationId xmlns:a16="http://schemas.microsoft.com/office/drawing/2014/main" id="{1BFD0BDB-B153-4E3B-8C3B-123ED229D81E}"/>
              </a:ext>
            </a:extLst>
          </p:cNvPr>
          <p:cNvSpPr txBox="1"/>
          <p:nvPr/>
        </p:nvSpPr>
        <p:spPr>
          <a:xfrm>
            <a:off x="8704965" y="4806714"/>
            <a:ext cx="1351994" cy="646331"/>
          </a:xfrm>
          <a:prstGeom prst="rect">
            <a:avLst/>
          </a:prstGeom>
          <a:noFill/>
        </p:spPr>
        <p:txBody>
          <a:bodyPr wrap="square" rtlCol="0">
            <a:spAutoFit/>
          </a:bodyPr>
          <a:lstStyle/>
          <a:p>
            <a:pPr algn="ctr"/>
            <a:r>
              <a:rPr kumimoji="1" lang="en-US" altLang="ja-JP" dirty="0"/>
              <a:t>Two-Phase Framework</a:t>
            </a:r>
            <a:endParaRPr kumimoji="1" lang="ja-JP" altLang="en-US" dirty="0"/>
          </a:p>
        </p:txBody>
      </p:sp>
      <p:sp>
        <p:nvSpPr>
          <p:cNvPr id="40" name="テキスト ボックス 39">
            <a:extLst>
              <a:ext uri="{FF2B5EF4-FFF2-40B4-BE49-F238E27FC236}">
                <a16:creationId xmlns:a16="http://schemas.microsoft.com/office/drawing/2014/main" id="{EE52DF4F-15AF-487E-97D0-BD727B7BD4F9}"/>
              </a:ext>
            </a:extLst>
          </p:cNvPr>
          <p:cNvSpPr txBox="1"/>
          <p:nvPr/>
        </p:nvSpPr>
        <p:spPr>
          <a:xfrm>
            <a:off x="2408909" y="4992304"/>
            <a:ext cx="1916299" cy="369332"/>
          </a:xfrm>
          <a:prstGeom prst="rect">
            <a:avLst/>
          </a:prstGeom>
          <a:noFill/>
        </p:spPr>
        <p:txBody>
          <a:bodyPr wrap="square" rtlCol="0">
            <a:spAutoFit/>
          </a:bodyPr>
          <a:lstStyle/>
          <a:p>
            <a:pPr algn="ctr"/>
            <a:r>
              <a:rPr kumimoji="1" lang="en-US" altLang="ja-JP" dirty="0"/>
              <a:t>Adaptive Penalty</a:t>
            </a:r>
            <a:endParaRPr kumimoji="1" lang="ja-JP" altLang="en-US" dirty="0"/>
          </a:p>
        </p:txBody>
      </p:sp>
      <p:sp>
        <p:nvSpPr>
          <p:cNvPr id="42" name="テキスト ボックス 41">
            <a:extLst>
              <a:ext uri="{FF2B5EF4-FFF2-40B4-BE49-F238E27FC236}">
                <a16:creationId xmlns:a16="http://schemas.microsoft.com/office/drawing/2014/main" id="{1D5E04A3-56D7-4EDB-9BEE-89B132DFFAE3}"/>
              </a:ext>
            </a:extLst>
          </p:cNvPr>
          <p:cNvSpPr txBox="1"/>
          <p:nvPr/>
        </p:nvSpPr>
        <p:spPr>
          <a:xfrm>
            <a:off x="10660355" y="4806714"/>
            <a:ext cx="1117341" cy="646331"/>
          </a:xfrm>
          <a:prstGeom prst="rect">
            <a:avLst/>
          </a:prstGeom>
          <a:noFill/>
        </p:spPr>
        <p:txBody>
          <a:bodyPr wrap="square" rtlCol="0">
            <a:spAutoFit/>
          </a:bodyPr>
          <a:lstStyle/>
          <a:p>
            <a:pPr algn="ctr"/>
            <a:r>
              <a:rPr kumimoji="1" lang="en-US" altLang="ja-JP" dirty="0">
                <a:solidFill>
                  <a:srgbClr val="FF0000"/>
                </a:solidFill>
              </a:rPr>
              <a:t>Adaptive MOEA/D</a:t>
            </a:r>
            <a:endParaRPr kumimoji="1" lang="ja-JP" altLang="en-US" dirty="0">
              <a:solidFill>
                <a:srgbClr val="FF0000"/>
              </a:solidFill>
            </a:endParaRPr>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466A389F-447F-4B69-A5C3-E4AD21F18972}"/>
                  </a:ext>
                </a:extLst>
              </p:cNvPr>
              <p:cNvSpPr txBox="1"/>
              <p:nvPr/>
            </p:nvSpPr>
            <p:spPr>
              <a:xfrm>
                <a:off x="5413046" y="5154229"/>
                <a:ext cx="720610" cy="369332"/>
              </a:xfrm>
              <a:prstGeom prst="rect">
                <a:avLst/>
              </a:prstGeom>
              <a:noFill/>
            </p:spPr>
            <p:txBody>
              <a:bodyPr wrap="square" rtlCol="0">
                <a:spAutoFit/>
              </a:bodyPr>
              <a:lstStyle/>
              <a:p>
                <a:pPr algn="ctr"/>
                <a14:m>
                  <m:oMath xmlns:m="http://schemas.openxmlformats.org/officeDocument/2006/math">
                    <m:r>
                      <a:rPr kumimoji="1" lang="ja-JP" altLang="en-US" sz="1800" b="0" i="1" smtClean="0">
                        <a:latin typeface="Cambria Math" panose="02040503050406030204" pitchFamily="18" charset="0"/>
                      </a:rPr>
                      <m:t>𝜀</m:t>
                    </m:r>
                  </m:oMath>
                </a14:m>
                <a:r>
                  <a:rPr kumimoji="1" lang="en-US" altLang="ja-JP" dirty="0"/>
                  <a:t>CM</a:t>
                </a:r>
                <a:endParaRPr kumimoji="1" lang="ja-JP" altLang="en-US" dirty="0"/>
              </a:p>
            </p:txBody>
          </p:sp>
        </mc:Choice>
        <mc:Fallback xmlns="">
          <p:sp>
            <p:nvSpPr>
              <p:cNvPr id="44" name="テキスト ボックス 43">
                <a:extLst>
                  <a:ext uri="{FF2B5EF4-FFF2-40B4-BE49-F238E27FC236}">
                    <a16:creationId xmlns:a16="http://schemas.microsoft.com/office/drawing/2014/main" id="{466A389F-447F-4B69-A5C3-E4AD21F18972}"/>
                  </a:ext>
                </a:extLst>
              </p:cNvPr>
              <p:cNvSpPr txBox="1">
                <a:spLocks noRot="1" noChangeAspect="1" noMove="1" noResize="1" noEditPoints="1" noAdjustHandles="1" noChangeArrowheads="1" noChangeShapeType="1" noTextEdit="1"/>
              </p:cNvSpPr>
              <p:nvPr/>
            </p:nvSpPr>
            <p:spPr>
              <a:xfrm>
                <a:off x="5413046" y="5154229"/>
                <a:ext cx="720610" cy="369332"/>
              </a:xfrm>
              <a:prstGeom prst="rect">
                <a:avLst/>
              </a:prstGeom>
              <a:blipFill>
                <a:blip r:embed="rId4"/>
                <a:stretch>
                  <a:fillRect t="-10000" r="-2542" b="-26667"/>
                </a:stretch>
              </a:blipFill>
            </p:spPr>
            <p:txBody>
              <a:bodyPr/>
              <a:lstStyle/>
              <a:p>
                <a:r>
                  <a:rPr lang="ja-JP" altLang="en-US">
                    <a:noFill/>
                  </a:rPr>
                  <a:t> </a:t>
                </a:r>
              </a:p>
            </p:txBody>
          </p:sp>
        </mc:Fallback>
      </mc:AlternateContent>
      <p:sp>
        <p:nvSpPr>
          <p:cNvPr id="60" name="テキスト ボックス 59">
            <a:extLst>
              <a:ext uri="{FF2B5EF4-FFF2-40B4-BE49-F238E27FC236}">
                <a16:creationId xmlns:a16="http://schemas.microsoft.com/office/drawing/2014/main" id="{40426C4A-5568-4F24-B5F8-14ABAB94101B}"/>
              </a:ext>
            </a:extLst>
          </p:cNvPr>
          <p:cNvSpPr txBox="1"/>
          <p:nvPr/>
        </p:nvSpPr>
        <p:spPr>
          <a:xfrm>
            <a:off x="7019232" y="4785554"/>
            <a:ext cx="983365" cy="369332"/>
          </a:xfrm>
          <a:prstGeom prst="rect">
            <a:avLst/>
          </a:prstGeom>
          <a:noFill/>
        </p:spPr>
        <p:txBody>
          <a:bodyPr wrap="square" rtlCol="0">
            <a:spAutoFit/>
          </a:bodyPr>
          <a:lstStyle/>
          <a:p>
            <a:pPr algn="ctr"/>
            <a:r>
              <a:rPr kumimoji="1" lang="en-US" altLang="ja-JP" dirty="0"/>
              <a:t>MCR</a:t>
            </a:r>
            <a:endParaRPr kumimoji="1" lang="ja-JP" altLang="en-US" dirty="0"/>
          </a:p>
        </p:txBody>
      </p:sp>
      <p:sp>
        <p:nvSpPr>
          <p:cNvPr id="15" name="テキスト ボックス 14">
            <a:extLst>
              <a:ext uri="{FF2B5EF4-FFF2-40B4-BE49-F238E27FC236}">
                <a16:creationId xmlns:a16="http://schemas.microsoft.com/office/drawing/2014/main" id="{820BE8F3-F806-493F-B66D-19BA4B15CE6E}"/>
              </a:ext>
            </a:extLst>
          </p:cNvPr>
          <p:cNvSpPr txBox="1"/>
          <p:nvPr/>
        </p:nvSpPr>
        <p:spPr>
          <a:xfrm>
            <a:off x="571984" y="-20412"/>
            <a:ext cx="5257316"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共同研究の目的・概要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1.1 </a:t>
            </a:r>
            <a:r>
              <a:rPr kumimoji="1" lang="ja-JP" altLang="en-US" sz="1600" b="1" dirty="0">
                <a:solidFill>
                  <a:schemeClr val="bg1"/>
                </a:solidFill>
              </a:rPr>
              <a:t>アルゴリズム</a:t>
            </a:r>
          </a:p>
        </p:txBody>
      </p:sp>
      <p:sp>
        <p:nvSpPr>
          <p:cNvPr id="2" name="正方形/長方形 1">
            <a:extLst>
              <a:ext uri="{FF2B5EF4-FFF2-40B4-BE49-F238E27FC236}">
                <a16:creationId xmlns:a16="http://schemas.microsoft.com/office/drawing/2014/main" id="{C7F0CC70-F0E2-4CDE-B4CA-2D9678B8D830}"/>
              </a:ext>
            </a:extLst>
          </p:cNvPr>
          <p:cNvSpPr/>
          <p:nvPr/>
        </p:nvSpPr>
        <p:spPr>
          <a:xfrm>
            <a:off x="1933574" y="1856951"/>
            <a:ext cx="2866967"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ペナルティベース</a:t>
            </a:r>
            <a:endParaRPr kumimoji="1" lang="en-US" altLang="ja-JP" b="1" dirty="0">
              <a:solidFill>
                <a:schemeClr val="bg1"/>
              </a:solidFill>
            </a:endParaRPr>
          </a:p>
        </p:txBody>
      </p:sp>
      <p:sp>
        <p:nvSpPr>
          <p:cNvPr id="16" name="正方形/長方形 15">
            <a:extLst>
              <a:ext uri="{FF2B5EF4-FFF2-40B4-BE49-F238E27FC236}">
                <a16:creationId xmlns:a16="http://schemas.microsoft.com/office/drawing/2014/main" id="{836FA066-76C9-4CA8-B99A-57F383FCBD08}"/>
              </a:ext>
            </a:extLst>
          </p:cNvPr>
          <p:cNvSpPr/>
          <p:nvPr/>
        </p:nvSpPr>
        <p:spPr>
          <a:xfrm>
            <a:off x="4889308" y="1856951"/>
            <a:ext cx="3445068"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分離ベース</a:t>
            </a:r>
            <a:endParaRPr kumimoji="1" lang="en-US" altLang="ja-JP" b="1" dirty="0">
              <a:solidFill>
                <a:schemeClr val="bg1"/>
              </a:solidFill>
            </a:endParaRPr>
          </a:p>
        </p:txBody>
      </p:sp>
      <p:sp>
        <p:nvSpPr>
          <p:cNvPr id="17" name="正方形/長方形 16">
            <a:extLst>
              <a:ext uri="{FF2B5EF4-FFF2-40B4-BE49-F238E27FC236}">
                <a16:creationId xmlns:a16="http://schemas.microsoft.com/office/drawing/2014/main" id="{39566209-24AB-4394-B0F7-609B95FA0674}"/>
              </a:ext>
            </a:extLst>
          </p:cNvPr>
          <p:cNvSpPr/>
          <p:nvPr/>
        </p:nvSpPr>
        <p:spPr>
          <a:xfrm>
            <a:off x="8489816" y="1856951"/>
            <a:ext cx="3494039"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多目的最適化ベース</a:t>
            </a:r>
            <a:endParaRPr kumimoji="1" lang="en-US" altLang="ja-JP" b="1" dirty="0">
              <a:solidFill>
                <a:schemeClr val="bg1"/>
              </a:solidFill>
            </a:endParaRPr>
          </a:p>
        </p:txBody>
      </p:sp>
      <p:sp>
        <p:nvSpPr>
          <p:cNvPr id="20" name="正方形/長方形 19">
            <a:extLst>
              <a:ext uri="{FF2B5EF4-FFF2-40B4-BE49-F238E27FC236}">
                <a16:creationId xmlns:a16="http://schemas.microsoft.com/office/drawing/2014/main" id="{837DFE9E-A658-485D-BF74-60AB3DD9EA5B}"/>
              </a:ext>
            </a:extLst>
          </p:cNvPr>
          <p:cNvSpPr/>
          <p:nvPr/>
        </p:nvSpPr>
        <p:spPr>
          <a:xfrm>
            <a:off x="10368076" y="4362601"/>
            <a:ext cx="1615779" cy="3490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問題分割</a:t>
            </a:r>
          </a:p>
        </p:txBody>
      </p:sp>
      <p:sp>
        <p:nvSpPr>
          <p:cNvPr id="21" name="正方形/長方形 20">
            <a:extLst>
              <a:ext uri="{FF2B5EF4-FFF2-40B4-BE49-F238E27FC236}">
                <a16:creationId xmlns:a16="http://schemas.microsoft.com/office/drawing/2014/main" id="{27B1A8D3-CCBD-4E2E-831A-06C1CF28A53E}"/>
              </a:ext>
            </a:extLst>
          </p:cNvPr>
          <p:cNvSpPr/>
          <p:nvPr/>
        </p:nvSpPr>
        <p:spPr>
          <a:xfrm>
            <a:off x="8489816" y="4361871"/>
            <a:ext cx="1720267" cy="3505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パレートランキング</a:t>
            </a:r>
          </a:p>
        </p:txBody>
      </p:sp>
      <p:sp>
        <p:nvSpPr>
          <p:cNvPr id="22" name="正方形/長方形 21">
            <a:extLst>
              <a:ext uri="{FF2B5EF4-FFF2-40B4-BE49-F238E27FC236}">
                <a16:creationId xmlns:a16="http://schemas.microsoft.com/office/drawing/2014/main" id="{8EC9F912-ED0F-4616-AC1F-E5FE652A0CA7}"/>
              </a:ext>
            </a:extLst>
          </p:cNvPr>
          <p:cNvSpPr/>
          <p:nvPr/>
        </p:nvSpPr>
        <p:spPr>
          <a:xfrm>
            <a:off x="6684416" y="4368207"/>
            <a:ext cx="1649960" cy="337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ランキング</a:t>
            </a:r>
          </a:p>
        </p:txBody>
      </p:sp>
      <p:sp>
        <p:nvSpPr>
          <p:cNvPr id="25" name="正方形/長方形 24">
            <a:extLst>
              <a:ext uri="{FF2B5EF4-FFF2-40B4-BE49-F238E27FC236}">
                <a16:creationId xmlns:a16="http://schemas.microsoft.com/office/drawing/2014/main" id="{31693377-1EE6-4DD8-A645-2E6C2D78D2C4}"/>
              </a:ext>
            </a:extLst>
          </p:cNvPr>
          <p:cNvSpPr/>
          <p:nvPr/>
        </p:nvSpPr>
        <p:spPr>
          <a:xfrm>
            <a:off x="4889308" y="4372127"/>
            <a:ext cx="1680670" cy="3300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切替</a:t>
            </a:r>
          </a:p>
        </p:txBody>
      </p:sp>
      <p:sp>
        <p:nvSpPr>
          <p:cNvPr id="30" name="テキスト ボックス 29">
            <a:extLst>
              <a:ext uri="{FF2B5EF4-FFF2-40B4-BE49-F238E27FC236}">
                <a16:creationId xmlns:a16="http://schemas.microsoft.com/office/drawing/2014/main" id="{FC73A26F-BB0B-42BA-9116-BE0BED6D177C}"/>
              </a:ext>
            </a:extLst>
          </p:cNvPr>
          <p:cNvSpPr txBox="1"/>
          <p:nvPr/>
        </p:nvSpPr>
        <p:spPr>
          <a:xfrm>
            <a:off x="324224" y="2647221"/>
            <a:ext cx="1393326" cy="369332"/>
          </a:xfrm>
          <a:prstGeom prst="rect">
            <a:avLst/>
          </a:prstGeom>
          <a:noFill/>
        </p:spPr>
        <p:txBody>
          <a:bodyPr wrap="square" rtlCol="0">
            <a:spAutoFit/>
          </a:bodyPr>
          <a:lstStyle/>
          <a:p>
            <a:pPr algn="ctr"/>
            <a:r>
              <a:rPr kumimoji="1" lang="ja-JP" altLang="en-US" b="1" dirty="0"/>
              <a:t>方法</a:t>
            </a:r>
          </a:p>
        </p:txBody>
      </p: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A6DF9008-A655-42F6-88D1-2E588EB880A3}"/>
                  </a:ext>
                </a:extLst>
              </p:cNvPr>
              <p:cNvSpPr txBox="1"/>
              <p:nvPr/>
            </p:nvSpPr>
            <p:spPr>
              <a:xfrm>
                <a:off x="2408909" y="2647221"/>
                <a:ext cx="1916299" cy="369332"/>
              </a:xfrm>
              <a:prstGeom prst="rect">
                <a:avLst/>
              </a:prstGeom>
              <a:noFill/>
            </p:spPr>
            <p:txBody>
              <a:bodyPr wrap="square" rtlCol="0">
                <a:spAutoFit/>
              </a:bodyPr>
              <a:lstStyle/>
              <a:p>
                <a:pPr algn="ctr"/>
                <a14:m>
                  <m:oMath xmlns:m="http://schemas.openxmlformats.org/officeDocument/2006/math">
                    <m:r>
                      <a:rPr kumimoji="1" lang="en-US" altLang="ja-JP" sz="1800" b="0" i="1" smtClean="0">
                        <a:solidFill>
                          <a:schemeClr val="tx1"/>
                        </a:solidFill>
                        <a:latin typeface="Cambria Math" panose="02040503050406030204" pitchFamily="18" charset="0"/>
                      </a:rPr>
                      <m:t>𝑓</m:t>
                    </m:r>
                    <m:r>
                      <a:rPr kumimoji="1" lang="en-US" altLang="ja-JP" sz="1800" b="0" i="1" smtClean="0">
                        <a:solidFill>
                          <a:schemeClr val="tx1"/>
                        </a:solidFill>
                        <a:latin typeface="Cambria Math" panose="02040503050406030204" pitchFamily="18" charset="0"/>
                      </a:rPr>
                      <m:t>+</m:t>
                    </m:r>
                    <m:r>
                      <a:rPr kumimoji="1" lang="en-US" altLang="ja-JP" sz="1800" b="0" i="1" smtClean="0">
                        <a:solidFill>
                          <a:schemeClr val="tx1"/>
                        </a:solidFill>
                        <a:latin typeface="Cambria Math" panose="02040503050406030204" pitchFamily="18" charset="0"/>
                      </a:rPr>
                      <m:t>𝑣</m:t>
                    </m:r>
                  </m:oMath>
                </a14:m>
                <a:r>
                  <a:rPr kumimoji="1" lang="ja-JP" altLang="en-US" dirty="0">
                    <a:solidFill>
                      <a:schemeClr val="tx1"/>
                    </a:solidFill>
                  </a:rPr>
                  <a:t>で評価</a:t>
                </a:r>
              </a:p>
            </p:txBody>
          </p:sp>
        </mc:Choice>
        <mc:Fallback xmlns="">
          <p:sp>
            <p:nvSpPr>
              <p:cNvPr id="31" name="テキスト ボックス 30">
                <a:extLst>
                  <a:ext uri="{FF2B5EF4-FFF2-40B4-BE49-F238E27FC236}">
                    <a16:creationId xmlns:a16="http://schemas.microsoft.com/office/drawing/2014/main" id="{A6DF9008-A655-42F6-88D1-2E588EB880A3}"/>
                  </a:ext>
                </a:extLst>
              </p:cNvPr>
              <p:cNvSpPr txBox="1">
                <a:spLocks noRot="1" noChangeAspect="1" noMove="1" noResize="1" noEditPoints="1" noAdjustHandles="1" noChangeArrowheads="1" noChangeShapeType="1" noTextEdit="1"/>
              </p:cNvSpPr>
              <p:nvPr/>
            </p:nvSpPr>
            <p:spPr>
              <a:xfrm>
                <a:off x="2408909" y="2647221"/>
                <a:ext cx="1916299" cy="369332"/>
              </a:xfrm>
              <a:prstGeom prst="rect">
                <a:avLst/>
              </a:prstGeom>
              <a:blipFill>
                <a:blip r:embed="rId5"/>
                <a:stretch>
                  <a:fillRect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75F8247D-461E-49C8-8006-E126172BB55D}"/>
                  </a:ext>
                </a:extLst>
              </p:cNvPr>
              <p:cNvSpPr txBox="1"/>
              <p:nvPr/>
            </p:nvSpPr>
            <p:spPr>
              <a:xfrm>
                <a:off x="5552486" y="2647221"/>
                <a:ext cx="2118709" cy="369332"/>
              </a:xfrm>
              <a:prstGeom prst="rect">
                <a:avLst/>
              </a:prstGeom>
              <a:noFill/>
            </p:spPr>
            <p:txBody>
              <a:bodyPr wrap="square" rtlCol="0">
                <a:spAutoFit/>
              </a:bodyPr>
              <a:lstStyle/>
              <a:p>
                <a:pPr algn="ctr"/>
                <a14:m>
                  <m:oMath xmlns:m="http://schemas.openxmlformats.org/officeDocument/2006/math">
                    <m:r>
                      <a:rPr kumimoji="1" lang="en-US" altLang="ja-JP" i="1" smtClean="0">
                        <a:solidFill>
                          <a:schemeClr val="tx1"/>
                        </a:solidFill>
                        <a:latin typeface="Cambria Math" panose="02040503050406030204" pitchFamily="18" charset="0"/>
                      </a:rPr>
                      <m:t>𝑓</m:t>
                    </m:r>
                  </m:oMath>
                </a14:m>
                <a:r>
                  <a:rPr kumimoji="1" lang="ja-JP" altLang="en-US" dirty="0">
                    <a:solidFill>
                      <a:schemeClr val="tx1"/>
                    </a:solidFill>
                  </a:rPr>
                  <a:t>と</a:t>
                </a:r>
                <a14:m>
                  <m:oMath xmlns:m="http://schemas.openxmlformats.org/officeDocument/2006/math">
                    <m:r>
                      <a:rPr kumimoji="1" lang="en-US" altLang="ja-JP" i="1">
                        <a:solidFill>
                          <a:schemeClr val="tx1"/>
                        </a:solidFill>
                        <a:latin typeface="Cambria Math" panose="02040503050406030204" pitchFamily="18" charset="0"/>
                      </a:rPr>
                      <m:t>𝑣</m:t>
                    </m:r>
                  </m:oMath>
                </a14:m>
                <a:r>
                  <a:rPr kumimoji="1" lang="ja-JP" altLang="en-US" dirty="0">
                    <a:solidFill>
                      <a:schemeClr val="tx1"/>
                    </a:solidFill>
                  </a:rPr>
                  <a:t>を分離して評価</a:t>
                </a:r>
              </a:p>
            </p:txBody>
          </p:sp>
        </mc:Choice>
        <mc:Fallback xmlns="">
          <p:sp>
            <p:nvSpPr>
              <p:cNvPr id="32" name="テキスト ボックス 31">
                <a:extLst>
                  <a:ext uri="{FF2B5EF4-FFF2-40B4-BE49-F238E27FC236}">
                    <a16:creationId xmlns:a16="http://schemas.microsoft.com/office/drawing/2014/main" id="{75F8247D-461E-49C8-8006-E126172BB55D}"/>
                  </a:ext>
                </a:extLst>
              </p:cNvPr>
              <p:cNvSpPr txBox="1">
                <a:spLocks noRot="1" noChangeAspect="1" noMove="1" noResize="1" noEditPoints="1" noAdjustHandles="1" noChangeArrowheads="1" noChangeShapeType="1" noTextEdit="1"/>
              </p:cNvSpPr>
              <p:nvPr/>
            </p:nvSpPr>
            <p:spPr>
              <a:xfrm>
                <a:off x="5552486" y="2647221"/>
                <a:ext cx="2118709" cy="369332"/>
              </a:xfrm>
              <a:prstGeom prst="rect">
                <a:avLst/>
              </a:prstGeom>
              <a:blipFill>
                <a:blip r:embed="rId6"/>
                <a:stretch>
                  <a:fillRect t="-8197" r="-576"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019A297A-D9F6-4E36-8EAD-A37E34570B5C}"/>
                  </a:ext>
                </a:extLst>
              </p:cNvPr>
              <p:cNvSpPr txBox="1"/>
              <p:nvPr/>
            </p:nvSpPr>
            <p:spPr>
              <a:xfrm>
                <a:off x="9110805" y="2647221"/>
                <a:ext cx="2300145" cy="369332"/>
              </a:xfrm>
              <a:prstGeom prst="rect">
                <a:avLst/>
              </a:prstGeom>
              <a:noFill/>
            </p:spPr>
            <p:txBody>
              <a:bodyPr wrap="square" rtlCol="0">
                <a:spAutoFit/>
              </a:bodyPr>
              <a:lstStyle/>
              <a:p>
                <a:pPr algn="ctr"/>
                <a14:m>
                  <m:oMath xmlns:m="http://schemas.openxmlformats.org/officeDocument/2006/math">
                    <m:r>
                      <a:rPr kumimoji="1" lang="en-US" altLang="ja-JP" i="1" smtClean="0">
                        <a:solidFill>
                          <a:schemeClr val="tx1"/>
                        </a:solidFill>
                        <a:latin typeface="Cambria Math" panose="02040503050406030204" pitchFamily="18" charset="0"/>
                      </a:rPr>
                      <m:t>(</m:t>
                    </m:r>
                    <m:r>
                      <a:rPr kumimoji="1" lang="en-US" altLang="ja-JP" i="1" smtClean="0">
                        <a:solidFill>
                          <a:schemeClr val="tx1"/>
                        </a:solidFill>
                        <a:latin typeface="Cambria Math" panose="02040503050406030204" pitchFamily="18" charset="0"/>
                      </a:rPr>
                      <m:t>𝑓</m:t>
                    </m:r>
                    <m:r>
                      <a:rPr kumimoji="1" lang="en-US" altLang="ja-JP" i="1" smtClean="0">
                        <a:solidFill>
                          <a:schemeClr val="tx1"/>
                        </a:solidFill>
                        <a:latin typeface="Cambria Math" panose="02040503050406030204" pitchFamily="18" charset="0"/>
                      </a:rPr>
                      <m:t>,</m:t>
                    </m:r>
                    <m:r>
                      <a:rPr kumimoji="1" lang="en-US" altLang="ja-JP" i="1" smtClean="0">
                        <a:solidFill>
                          <a:schemeClr val="tx1"/>
                        </a:solidFill>
                        <a:latin typeface="Cambria Math" panose="02040503050406030204" pitchFamily="18" charset="0"/>
                      </a:rPr>
                      <m:t>𝑣</m:t>
                    </m:r>
                    <m:r>
                      <a:rPr kumimoji="1" lang="en-US" altLang="ja-JP" i="1" smtClean="0">
                        <a:solidFill>
                          <a:schemeClr val="tx1"/>
                        </a:solidFill>
                        <a:latin typeface="Cambria Math" panose="02040503050406030204" pitchFamily="18" charset="0"/>
                      </a:rPr>
                      <m:t>)</m:t>
                    </m:r>
                  </m:oMath>
                </a14:m>
                <a:r>
                  <a:rPr kumimoji="1" lang="ja-JP" altLang="en-US" dirty="0">
                    <a:solidFill>
                      <a:schemeClr val="tx1"/>
                    </a:solidFill>
                  </a:rPr>
                  <a:t>の二目的最適化</a:t>
                </a:r>
              </a:p>
            </p:txBody>
          </p:sp>
        </mc:Choice>
        <mc:Fallback xmlns="">
          <p:sp>
            <p:nvSpPr>
              <p:cNvPr id="33" name="テキスト ボックス 32">
                <a:extLst>
                  <a:ext uri="{FF2B5EF4-FFF2-40B4-BE49-F238E27FC236}">
                    <a16:creationId xmlns:a16="http://schemas.microsoft.com/office/drawing/2014/main" id="{019A297A-D9F6-4E36-8EAD-A37E34570B5C}"/>
                  </a:ext>
                </a:extLst>
              </p:cNvPr>
              <p:cNvSpPr txBox="1">
                <a:spLocks noRot="1" noChangeAspect="1" noMove="1" noResize="1" noEditPoints="1" noAdjustHandles="1" noChangeArrowheads="1" noChangeShapeType="1" noTextEdit="1"/>
              </p:cNvSpPr>
              <p:nvPr/>
            </p:nvSpPr>
            <p:spPr>
              <a:xfrm>
                <a:off x="9110805" y="2647221"/>
                <a:ext cx="2300145" cy="369332"/>
              </a:xfrm>
              <a:prstGeom prst="rect">
                <a:avLst/>
              </a:prstGeom>
              <a:blipFill>
                <a:blip r:embed="rId7"/>
                <a:stretch>
                  <a:fillRect l="-796" t="-8197" r="-2122" b="-24590"/>
                </a:stretch>
              </a:blipFill>
            </p:spPr>
            <p:txBody>
              <a:bodyPr/>
              <a:lstStyle/>
              <a:p>
                <a:r>
                  <a:rPr lang="ja-JP" altLang="en-US">
                    <a:noFill/>
                  </a:rPr>
                  <a:t> </a:t>
                </a:r>
              </a:p>
            </p:txBody>
          </p:sp>
        </mc:Fallback>
      </mc:AlternateContent>
      <p:sp>
        <p:nvSpPr>
          <p:cNvPr id="34" name="テキスト ボックス 33">
            <a:extLst>
              <a:ext uri="{FF2B5EF4-FFF2-40B4-BE49-F238E27FC236}">
                <a16:creationId xmlns:a16="http://schemas.microsoft.com/office/drawing/2014/main" id="{862B4C24-19F0-4E6F-B799-B9D18CFAAFF0}"/>
              </a:ext>
            </a:extLst>
          </p:cNvPr>
          <p:cNvSpPr txBox="1"/>
          <p:nvPr/>
        </p:nvSpPr>
        <p:spPr>
          <a:xfrm>
            <a:off x="324224" y="4846113"/>
            <a:ext cx="1393326" cy="369332"/>
          </a:xfrm>
          <a:prstGeom prst="rect">
            <a:avLst/>
          </a:prstGeom>
          <a:noFill/>
        </p:spPr>
        <p:txBody>
          <a:bodyPr wrap="square" rtlCol="0">
            <a:spAutoFit/>
          </a:bodyPr>
          <a:lstStyle/>
          <a:p>
            <a:pPr algn="ctr"/>
            <a:r>
              <a:rPr kumimoji="1" lang="ja-JP" altLang="en-US" b="1" dirty="0"/>
              <a:t>例</a:t>
            </a:r>
          </a:p>
        </p:txBody>
      </p:sp>
      <p:cxnSp>
        <p:nvCxnSpPr>
          <p:cNvPr id="35" name="直線コネクタ 34">
            <a:extLst>
              <a:ext uri="{FF2B5EF4-FFF2-40B4-BE49-F238E27FC236}">
                <a16:creationId xmlns:a16="http://schemas.microsoft.com/office/drawing/2014/main" id="{38E10CEF-B226-405D-AA23-B34B4CC4DED3}"/>
              </a:ext>
            </a:extLst>
          </p:cNvPr>
          <p:cNvCxnSpPr>
            <a:cxnSpLocks/>
          </p:cNvCxnSpPr>
          <p:nvPr/>
        </p:nvCxnSpPr>
        <p:spPr>
          <a:xfrm flipH="1">
            <a:off x="304470" y="3101057"/>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88C6D809-C0AC-49A3-940B-D549E23E640B}"/>
              </a:ext>
            </a:extLst>
          </p:cNvPr>
          <p:cNvCxnSpPr>
            <a:cxnSpLocks/>
          </p:cNvCxnSpPr>
          <p:nvPr/>
        </p:nvCxnSpPr>
        <p:spPr>
          <a:xfrm flipH="1">
            <a:off x="251074" y="5662252"/>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95AE37CD-39B0-4B29-A051-3C254DD6C5DB}"/>
              </a:ext>
            </a:extLst>
          </p:cNvPr>
          <p:cNvSpPr txBox="1"/>
          <p:nvPr/>
        </p:nvSpPr>
        <p:spPr>
          <a:xfrm>
            <a:off x="251074" y="3422962"/>
            <a:ext cx="1539626" cy="584775"/>
          </a:xfrm>
          <a:prstGeom prst="rect">
            <a:avLst/>
          </a:prstGeom>
          <a:noFill/>
        </p:spPr>
        <p:txBody>
          <a:bodyPr wrap="square" rtlCol="0">
            <a:spAutoFit/>
          </a:bodyPr>
          <a:lstStyle/>
          <a:p>
            <a:pPr algn="ctr"/>
            <a:r>
              <a:rPr kumimoji="1" lang="ja-JP" altLang="en-US" sz="1600" b="1" dirty="0"/>
              <a:t>トレードオフ領域の探索効率</a:t>
            </a:r>
          </a:p>
        </p:txBody>
      </p:sp>
      <p:cxnSp>
        <p:nvCxnSpPr>
          <p:cNvPr id="39" name="直線コネクタ 38">
            <a:extLst>
              <a:ext uri="{FF2B5EF4-FFF2-40B4-BE49-F238E27FC236}">
                <a16:creationId xmlns:a16="http://schemas.microsoft.com/office/drawing/2014/main" id="{BDE24E3E-54D8-471D-B5BF-E6D71FE89FFB}"/>
              </a:ext>
            </a:extLst>
          </p:cNvPr>
          <p:cNvCxnSpPr>
            <a:cxnSpLocks/>
          </p:cNvCxnSpPr>
          <p:nvPr/>
        </p:nvCxnSpPr>
        <p:spPr>
          <a:xfrm flipH="1">
            <a:off x="304470" y="4072607"/>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CC99ED17-012C-4CFA-9573-FEFEE6E48FDD}"/>
              </a:ext>
            </a:extLst>
          </p:cNvPr>
          <p:cNvSpPr txBox="1"/>
          <p:nvPr/>
        </p:nvSpPr>
        <p:spPr>
          <a:xfrm>
            <a:off x="2409767" y="3530683"/>
            <a:ext cx="1916299" cy="369332"/>
          </a:xfrm>
          <a:prstGeom prst="rect">
            <a:avLst/>
          </a:prstGeom>
          <a:noFill/>
        </p:spPr>
        <p:txBody>
          <a:bodyPr wrap="square" rtlCol="0">
            <a:spAutoFit/>
          </a:bodyPr>
          <a:lstStyle/>
          <a:p>
            <a:pPr algn="ctr"/>
            <a:r>
              <a:rPr kumimoji="1" lang="ja-JP" altLang="en-US" dirty="0">
                <a:solidFill>
                  <a:schemeClr val="tx1"/>
                </a:solidFill>
              </a:rPr>
              <a:t>低</a:t>
            </a:r>
          </a:p>
        </p:txBody>
      </p:sp>
      <p:sp>
        <p:nvSpPr>
          <p:cNvPr id="43" name="テキスト ボックス 42">
            <a:extLst>
              <a:ext uri="{FF2B5EF4-FFF2-40B4-BE49-F238E27FC236}">
                <a16:creationId xmlns:a16="http://schemas.microsoft.com/office/drawing/2014/main" id="{EF819735-321B-4A85-A9F2-3BA58D287EC8}"/>
              </a:ext>
            </a:extLst>
          </p:cNvPr>
          <p:cNvSpPr txBox="1"/>
          <p:nvPr/>
        </p:nvSpPr>
        <p:spPr>
          <a:xfrm>
            <a:off x="5720632" y="3530683"/>
            <a:ext cx="1916299" cy="369332"/>
          </a:xfrm>
          <a:prstGeom prst="rect">
            <a:avLst/>
          </a:prstGeom>
          <a:noFill/>
        </p:spPr>
        <p:txBody>
          <a:bodyPr wrap="square" rtlCol="0">
            <a:spAutoFit/>
          </a:bodyPr>
          <a:lstStyle/>
          <a:p>
            <a:pPr algn="ctr"/>
            <a:r>
              <a:rPr kumimoji="1" lang="ja-JP" altLang="en-US" dirty="0">
                <a:solidFill>
                  <a:schemeClr val="tx1"/>
                </a:solidFill>
              </a:rPr>
              <a:t>中</a:t>
            </a:r>
          </a:p>
        </p:txBody>
      </p:sp>
      <p:sp>
        <p:nvSpPr>
          <p:cNvPr id="45" name="テキスト ボックス 44">
            <a:extLst>
              <a:ext uri="{FF2B5EF4-FFF2-40B4-BE49-F238E27FC236}">
                <a16:creationId xmlns:a16="http://schemas.microsoft.com/office/drawing/2014/main" id="{D6DD8EE1-FF2A-4A2F-AC19-ACECFC195FCE}"/>
              </a:ext>
            </a:extLst>
          </p:cNvPr>
          <p:cNvSpPr txBox="1"/>
          <p:nvPr/>
        </p:nvSpPr>
        <p:spPr>
          <a:xfrm>
            <a:off x="9302727" y="3530651"/>
            <a:ext cx="1916299" cy="369397"/>
          </a:xfrm>
          <a:prstGeom prst="rect">
            <a:avLst/>
          </a:prstGeom>
          <a:noFill/>
        </p:spPr>
        <p:txBody>
          <a:bodyPr wrap="square" rtlCol="0">
            <a:spAutoFit/>
          </a:bodyPr>
          <a:lstStyle/>
          <a:p>
            <a:pPr algn="ctr"/>
            <a:r>
              <a:rPr kumimoji="1" lang="ja-JP" altLang="en-US" dirty="0">
                <a:solidFill>
                  <a:schemeClr val="tx1"/>
                </a:solidFill>
              </a:rPr>
              <a:t>高</a:t>
            </a:r>
          </a:p>
        </p:txBody>
      </p:sp>
    </p:spTree>
    <p:extLst>
      <p:ext uri="{BB962C8B-B14F-4D97-AF65-F5344CB8AC3E}">
        <p14:creationId xmlns:p14="http://schemas.microsoft.com/office/powerpoint/2010/main" val="569260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研究目的・内容</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4354615"/>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混合整数・有制約大域的最適化アルゴリズムの開発</a:t>
            </a:r>
            <a:endParaRPr lang="en-US" altLang="ja-JP" sz="2800" dirty="0"/>
          </a:p>
          <a:p>
            <a:pPr>
              <a:defRPr/>
            </a:pPr>
            <a:r>
              <a:rPr lang="ja-JP" altLang="en-US" sz="2800" dirty="0"/>
              <a:t>目的</a:t>
            </a:r>
            <a:endParaRPr lang="en-US" altLang="ja-JP" sz="2800" dirty="0"/>
          </a:p>
          <a:p>
            <a:pPr lvl="1">
              <a:defRPr/>
            </a:pPr>
            <a:r>
              <a:rPr lang="ja-JP" altLang="en-US" sz="2400" dirty="0"/>
              <a:t>混合整数・非凸な有制約と高次元などの複雑な条件を有する最適化問題を想定し、必要とされる要素技術の試行／課題分析を行うと同時に、該当問題を解くアルゴリズムを開発すること</a:t>
            </a:r>
            <a:endParaRPr lang="en-US" altLang="ja-JP" dirty="0"/>
          </a:p>
          <a:p>
            <a:pPr>
              <a:defRPr/>
            </a:pPr>
            <a:r>
              <a:rPr lang="ja-JP" altLang="en-US" sz="2800" dirty="0"/>
              <a:t>内容</a:t>
            </a:r>
            <a:endParaRPr lang="en-US" altLang="ja-JP" sz="2800" dirty="0"/>
          </a:p>
          <a:p>
            <a:pPr lvl="1">
              <a:defRPr/>
            </a:pPr>
            <a:r>
              <a:rPr lang="ja-JP" altLang="en-US" sz="2400" dirty="0"/>
              <a:t>該当問題に対して基礎となるアルゴリズムの調査・実験</a:t>
            </a:r>
            <a:endParaRPr lang="en-US" altLang="ja-JP" sz="2400" dirty="0"/>
          </a:p>
          <a:p>
            <a:pPr lvl="1">
              <a:defRPr/>
            </a:pPr>
            <a:r>
              <a:rPr lang="ja-JP" altLang="en-US" sz="2400" dirty="0"/>
              <a:t>基礎技術を組合わせたアルゴリズム開発</a:t>
            </a:r>
            <a:endParaRPr lang="en-US" altLang="ja-JP" sz="2400" dirty="0"/>
          </a:p>
          <a:p>
            <a:pPr lvl="1">
              <a:defRPr/>
            </a:pPr>
            <a:r>
              <a:rPr lang="ja-JP" altLang="en-US" sz="2400" dirty="0"/>
              <a:t>ベンチマーク問題、あるいは実問題による評価</a:t>
            </a:r>
            <a:endParaRPr lang="en-US" altLang="ja-JP" sz="24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共同研究の目的・概要</a:t>
            </a:r>
          </a:p>
        </p:txBody>
      </p:sp>
    </p:spTree>
    <p:extLst>
      <p:ext uri="{BB962C8B-B14F-4D97-AF65-F5344CB8AC3E}">
        <p14:creationId xmlns:p14="http://schemas.microsoft.com/office/powerpoint/2010/main" val="22823415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問題規模</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40</a:t>
            </a:fld>
            <a:endParaRPr kumimoji="1" lang="ja-JP" altLang="en-US"/>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a:t>
            </a:r>
          </a:p>
        </p:txBody>
      </p:sp>
      <p:graphicFrame>
        <p:nvGraphicFramePr>
          <p:cNvPr id="36" name="表 35">
            <a:extLst>
              <a:ext uri="{FF2B5EF4-FFF2-40B4-BE49-F238E27FC236}">
                <a16:creationId xmlns:a16="http://schemas.microsoft.com/office/drawing/2014/main" id="{19474054-724C-4268-A72F-90FF72E954A1}"/>
              </a:ext>
            </a:extLst>
          </p:cNvPr>
          <p:cNvGraphicFramePr>
            <a:graphicFrameLocks noGrp="1"/>
          </p:cNvGraphicFramePr>
          <p:nvPr/>
        </p:nvGraphicFramePr>
        <p:xfrm>
          <a:off x="3286574" y="1822519"/>
          <a:ext cx="5618852" cy="731520"/>
        </p:xfrm>
        <a:graphic>
          <a:graphicData uri="http://schemas.openxmlformats.org/drawingml/2006/table">
            <a:tbl>
              <a:tblPr firstRow="1" bandRow="1">
                <a:tableStyleId>{5C22544A-7EE6-4342-B048-85BDC9FD1C3A}</a:tableStyleId>
              </a:tblPr>
              <a:tblGrid>
                <a:gridCol w="1837846">
                  <a:extLst>
                    <a:ext uri="{9D8B030D-6E8A-4147-A177-3AD203B41FA5}">
                      <a16:colId xmlns:a16="http://schemas.microsoft.com/office/drawing/2014/main" val="937617659"/>
                    </a:ext>
                  </a:extLst>
                </a:gridCol>
                <a:gridCol w="1837447">
                  <a:extLst>
                    <a:ext uri="{9D8B030D-6E8A-4147-A177-3AD203B41FA5}">
                      <a16:colId xmlns:a16="http://schemas.microsoft.com/office/drawing/2014/main" val="1341872680"/>
                    </a:ext>
                  </a:extLst>
                </a:gridCol>
                <a:gridCol w="1943559">
                  <a:extLst>
                    <a:ext uri="{9D8B030D-6E8A-4147-A177-3AD203B41FA5}">
                      <a16:colId xmlns:a16="http://schemas.microsoft.com/office/drawing/2014/main" val="1152616702"/>
                    </a:ext>
                  </a:extLst>
                </a:gridCol>
              </a:tblGrid>
              <a:tr h="304380">
                <a:tc>
                  <a:txBody>
                    <a:bodyPr/>
                    <a:lstStyle/>
                    <a:p>
                      <a:pPr algn="ctr"/>
                      <a:r>
                        <a:rPr kumimoji="1" lang="ja-JP" altLang="en-US" sz="1800" dirty="0"/>
                        <a:t>最適化期間</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次元数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800" dirty="0"/>
                        <a:t>制約数</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8step </a:t>
                      </a:r>
                      <a:r>
                        <a:rPr kumimoji="1" lang="en-US" altLang="ja-JP" sz="1600" dirty="0"/>
                        <a:t>(2</a:t>
                      </a:r>
                      <a:r>
                        <a:rPr kumimoji="1" lang="ja-JP" altLang="en-US" sz="1600" dirty="0"/>
                        <a:t>時間先</a:t>
                      </a:r>
                      <a:r>
                        <a:rPr kumimoji="1" lang="en-US" altLang="ja-JP" sz="16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28</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49</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1001211"/>
                  </a:ext>
                </a:extLst>
              </a:tr>
            </a:tbl>
          </a:graphicData>
        </a:graphic>
      </p:graphicFrame>
      <p:graphicFrame>
        <p:nvGraphicFramePr>
          <p:cNvPr id="37" name="表 3">
            <a:extLst>
              <a:ext uri="{FF2B5EF4-FFF2-40B4-BE49-F238E27FC236}">
                <a16:creationId xmlns:a16="http://schemas.microsoft.com/office/drawing/2014/main" id="{1E51D346-B4FD-41A9-86D2-FDAE0470484E}"/>
              </a:ext>
            </a:extLst>
          </p:cNvPr>
          <p:cNvGraphicFramePr>
            <a:graphicFrameLocks noGrp="1"/>
          </p:cNvGraphicFramePr>
          <p:nvPr/>
        </p:nvGraphicFramePr>
        <p:xfrm>
          <a:off x="1114425" y="3563275"/>
          <a:ext cx="1571624" cy="1854200"/>
        </p:xfrm>
        <a:graphic>
          <a:graphicData uri="http://schemas.openxmlformats.org/drawingml/2006/table">
            <a:tbl>
              <a:tblPr firstRow="1" bandRow="1">
                <a:tableStyleId>{5C22544A-7EE6-4342-B048-85BDC9FD1C3A}</a:tableStyleId>
              </a:tblPr>
              <a:tblGrid>
                <a:gridCol w="396874">
                  <a:extLst>
                    <a:ext uri="{9D8B030D-6E8A-4147-A177-3AD203B41FA5}">
                      <a16:colId xmlns:a16="http://schemas.microsoft.com/office/drawing/2014/main" val="4019183356"/>
                    </a:ext>
                  </a:extLst>
                </a:gridCol>
                <a:gridCol w="587375">
                  <a:extLst>
                    <a:ext uri="{9D8B030D-6E8A-4147-A177-3AD203B41FA5}">
                      <a16:colId xmlns:a16="http://schemas.microsoft.com/office/drawing/2014/main" val="2624780620"/>
                    </a:ext>
                  </a:extLst>
                </a:gridCol>
                <a:gridCol w="587375">
                  <a:extLst>
                    <a:ext uri="{9D8B030D-6E8A-4147-A177-3AD203B41FA5}">
                      <a16:colId xmlns:a16="http://schemas.microsoft.com/office/drawing/2014/main" val="491770100"/>
                    </a:ext>
                  </a:extLst>
                </a:gridCol>
              </a:tblGrid>
              <a:tr h="370840">
                <a:tc>
                  <a:txBody>
                    <a:bodyPr/>
                    <a:lstStyle/>
                    <a:p>
                      <a:pPr algn="ctr"/>
                      <a:r>
                        <a:rPr kumimoji="1" lang="en-US" altLang="ja-JP" sz="1400" dirty="0"/>
                        <a:t>t</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7948579"/>
                  </a:ext>
                </a:extLst>
              </a:tr>
              <a:tr h="370840">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12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07293719"/>
                  </a:ext>
                </a:extLst>
              </a:tr>
              <a:tr h="370840">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64001119"/>
                  </a:ext>
                </a:extLst>
              </a:tr>
              <a:tr h="370840">
                <a:tc>
                  <a:txBody>
                    <a:bodyPr/>
                    <a:lstStyle/>
                    <a:p>
                      <a:pPr algn="ctr"/>
                      <a:r>
                        <a:rPr kumimoji="1" lang="en-US" altLang="ja-JP" sz="1400" dirty="0"/>
                        <a:t>3</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11856343"/>
                  </a:ext>
                </a:extLst>
              </a:tr>
              <a:tr h="370840">
                <a:tc>
                  <a:txBody>
                    <a:bodyPr/>
                    <a:lstStyle/>
                    <a:p>
                      <a:pPr algn="ctr"/>
                      <a:r>
                        <a:rPr kumimoji="1" lang="en-US" altLang="ja-JP" sz="1400" dirty="0"/>
                        <a:t>4</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9</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239216552"/>
                  </a:ext>
                </a:extLst>
              </a:tr>
            </a:tbl>
          </a:graphicData>
        </a:graphic>
      </p:graphicFrame>
      <p:sp>
        <p:nvSpPr>
          <p:cNvPr id="38" name="テキスト ボックス 37">
            <a:extLst>
              <a:ext uri="{FF2B5EF4-FFF2-40B4-BE49-F238E27FC236}">
                <a16:creationId xmlns:a16="http://schemas.microsoft.com/office/drawing/2014/main" id="{237A741D-B2F1-4D05-B69A-E7FC7AC407CA}"/>
              </a:ext>
            </a:extLst>
          </p:cNvPr>
          <p:cNvSpPr txBox="1"/>
          <p:nvPr/>
        </p:nvSpPr>
        <p:spPr>
          <a:xfrm>
            <a:off x="1430007" y="3182536"/>
            <a:ext cx="940460" cy="307777"/>
          </a:xfrm>
          <a:prstGeom prst="rect">
            <a:avLst/>
          </a:prstGeom>
          <a:noFill/>
        </p:spPr>
        <p:txBody>
          <a:bodyPr wrap="square" rtlCol="0">
            <a:spAutoFit/>
          </a:bodyPr>
          <a:lstStyle/>
          <a:p>
            <a:pPr algn="ctr"/>
            <a:r>
              <a:rPr kumimoji="1" lang="ja-JP" altLang="en-US" sz="1400" dirty="0"/>
              <a:t>実績値</a:t>
            </a:r>
          </a:p>
        </p:txBody>
      </p:sp>
      <p:sp>
        <p:nvSpPr>
          <p:cNvPr id="39" name="テキスト ボックス 38">
            <a:extLst>
              <a:ext uri="{FF2B5EF4-FFF2-40B4-BE49-F238E27FC236}">
                <a16:creationId xmlns:a16="http://schemas.microsoft.com/office/drawing/2014/main" id="{75257FBB-460F-4430-93BF-9D9C3F160CA6}"/>
              </a:ext>
            </a:extLst>
          </p:cNvPr>
          <p:cNvSpPr txBox="1"/>
          <p:nvPr/>
        </p:nvSpPr>
        <p:spPr>
          <a:xfrm>
            <a:off x="4876650" y="3281175"/>
            <a:ext cx="1656283" cy="307777"/>
          </a:xfrm>
          <a:prstGeom prst="rect">
            <a:avLst/>
          </a:prstGeom>
          <a:noFill/>
        </p:spPr>
        <p:txBody>
          <a:bodyPr wrap="square" rtlCol="0">
            <a:spAutoFit/>
          </a:bodyPr>
          <a:lstStyle/>
          <a:p>
            <a:pPr algn="ctr"/>
            <a:r>
              <a:rPr kumimoji="1" lang="ja-JP" altLang="en-US" sz="1400" dirty="0"/>
              <a:t>操業計画行列</a:t>
            </a:r>
          </a:p>
        </p:txBody>
      </p:sp>
      <p:graphicFrame>
        <p:nvGraphicFramePr>
          <p:cNvPr id="40" name="表 3">
            <a:extLst>
              <a:ext uri="{FF2B5EF4-FFF2-40B4-BE49-F238E27FC236}">
                <a16:creationId xmlns:a16="http://schemas.microsoft.com/office/drawing/2014/main" id="{D94090F7-8821-46A7-A913-8850C93FA3A4}"/>
              </a:ext>
            </a:extLst>
          </p:cNvPr>
          <p:cNvGraphicFramePr>
            <a:graphicFrameLocks noGrp="1"/>
          </p:cNvGraphicFramePr>
          <p:nvPr/>
        </p:nvGraphicFramePr>
        <p:xfrm>
          <a:off x="4918980" y="3677575"/>
          <a:ext cx="1571624" cy="1854200"/>
        </p:xfrm>
        <a:graphic>
          <a:graphicData uri="http://schemas.openxmlformats.org/drawingml/2006/table">
            <a:tbl>
              <a:tblPr firstRow="1" bandRow="1">
                <a:tableStyleId>{5C22544A-7EE6-4342-B048-85BDC9FD1C3A}</a:tableStyleId>
              </a:tblPr>
              <a:tblGrid>
                <a:gridCol w="396874">
                  <a:extLst>
                    <a:ext uri="{9D8B030D-6E8A-4147-A177-3AD203B41FA5}">
                      <a16:colId xmlns:a16="http://schemas.microsoft.com/office/drawing/2014/main" val="4019183356"/>
                    </a:ext>
                  </a:extLst>
                </a:gridCol>
                <a:gridCol w="587375">
                  <a:extLst>
                    <a:ext uri="{9D8B030D-6E8A-4147-A177-3AD203B41FA5}">
                      <a16:colId xmlns:a16="http://schemas.microsoft.com/office/drawing/2014/main" val="2624780620"/>
                    </a:ext>
                  </a:extLst>
                </a:gridCol>
                <a:gridCol w="587375">
                  <a:extLst>
                    <a:ext uri="{9D8B030D-6E8A-4147-A177-3AD203B41FA5}">
                      <a16:colId xmlns:a16="http://schemas.microsoft.com/office/drawing/2014/main" val="491770100"/>
                    </a:ext>
                  </a:extLst>
                </a:gridCol>
              </a:tblGrid>
              <a:tr h="370840">
                <a:tc>
                  <a:txBody>
                    <a:bodyPr/>
                    <a:lstStyle/>
                    <a:p>
                      <a:pPr algn="ctr"/>
                      <a:r>
                        <a:rPr kumimoji="1" lang="en-US" altLang="ja-JP" sz="1400" dirty="0"/>
                        <a:t>t</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7948579"/>
                  </a:ext>
                </a:extLst>
              </a:tr>
              <a:tr h="370840">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12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07293719"/>
                  </a:ext>
                </a:extLst>
              </a:tr>
              <a:tr h="370840">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1.0</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64001119"/>
                  </a:ext>
                </a:extLst>
              </a:tr>
              <a:tr h="370840">
                <a:tc>
                  <a:txBody>
                    <a:bodyPr/>
                    <a:lstStyle/>
                    <a:p>
                      <a:pPr algn="ctr"/>
                      <a:r>
                        <a:rPr kumimoji="1" lang="en-US" altLang="ja-JP" sz="1400" dirty="0"/>
                        <a:t>3</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11856343"/>
                  </a:ext>
                </a:extLst>
              </a:tr>
              <a:tr h="370840">
                <a:tc>
                  <a:txBody>
                    <a:bodyPr/>
                    <a:lstStyle/>
                    <a:p>
                      <a:pPr algn="ctr"/>
                      <a:r>
                        <a:rPr kumimoji="1" lang="en-US" altLang="ja-JP" sz="1400" dirty="0"/>
                        <a:t>4</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9</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239216552"/>
                  </a:ext>
                </a:extLst>
              </a:tr>
            </a:tbl>
          </a:graphicData>
        </a:graphic>
      </p:graphicFrame>
      <p:sp>
        <p:nvSpPr>
          <p:cNvPr id="41" name="テキスト ボックス 40">
            <a:extLst>
              <a:ext uri="{FF2B5EF4-FFF2-40B4-BE49-F238E27FC236}">
                <a16:creationId xmlns:a16="http://schemas.microsoft.com/office/drawing/2014/main" id="{F095840F-BDF7-4B9A-A8E3-688CCBCEE568}"/>
              </a:ext>
            </a:extLst>
          </p:cNvPr>
          <p:cNvSpPr txBox="1"/>
          <p:nvPr/>
        </p:nvSpPr>
        <p:spPr>
          <a:xfrm>
            <a:off x="9124800" y="3211110"/>
            <a:ext cx="1656283" cy="307777"/>
          </a:xfrm>
          <a:prstGeom prst="rect">
            <a:avLst/>
          </a:prstGeom>
          <a:noFill/>
        </p:spPr>
        <p:txBody>
          <a:bodyPr wrap="square" rtlCol="0">
            <a:spAutoFit/>
          </a:bodyPr>
          <a:lstStyle/>
          <a:p>
            <a:pPr algn="ctr"/>
            <a:r>
              <a:rPr kumimoji="1" lang="ja-JP" altLang="en-US" sz="1400" dirty="0"/>
              <a:t>最適化変数</a:t>
            </a:r>
          </a:p>
        </p:txBody>
      </p:sp>
      <p:sp>
        <p:nvSpPr>
          <p:cNvPr id="42" name="テキスト ボックス 41">
            <a:extLst>
              <a:ext uri="{FF2B5EF4-FFF2-40B4-BE49-F238E27FC236}">
                <a16:creationId xmlns:a16="http://schemas.microsoft.com/office/drawing/2014/main" id="{BF2516D5-199D-4AB0-B288-A6B6352DCC36}"/>
              </a:ext>
            </a:extLst>
          </p:cNvPr>
          <p:cNvSpPr txBox="1"/>
          <p:nvPr/>
        </p:nvSpPr>
        <p:spPr>
          <a:xfrm>
            <a:off x="10400869" y="3976087"/>
            <a:ext cx="588035" cy="307777"/>
          </a:xfrm>
          <a:prstGeom prst="rect">
            <a:avLst/>
          </a:prstGeom>
          <a:noFill/>
        </p:spPr>
        <p:txBody>
          <a:bodyPr wrap="square" rtlCol="0">
            <a:spAutoFit/>
          </a:bodyPr>
          <a:lstStyle/>
          <a:p>
            <a:pPr algn="ctr"/>
            <a:r>
              <a:rPr kumimoji="1" lang="en-US" altLang="ja-JP" sz="1400" dirty="0"/>
              <a:t>(1,1)</a:t>
            </a:r>
            <a:endParaRPr kumimoji="1" lang="ja-JP" altLang="en-US" sz="1400" dirty="0"/>
          </a:p>
        </p:txBody>
      </p:sp>
      <p:sp>
        <p:nvSpPr>
          <p:cNvPr id="43" name="テキスト ボックス 42">
            <a:extLst>
              <a:ext uri="{FF2B5EF4-FFF2-40B4-BE49-F238E27FC236}">
                <a16:creationId xmlns:a16="http://schemas.microsoft.com/office/drawing/2014/main" id="{45800315-DD97-480C-8039-94599481611B}"/>
              </a:ext>
            </a:extLst>
          </p:cNvPr>
          <p:cNvSpPr txBox="1"/>
          <p:nvPr/>
        </p:nvSpPr>
        <p:spPr>
          <a:xfrm>
            <a:off x="10400869" y="4349131"/>
            <a:ext cx="588035" cy="307777"/>
          </a:xfrm>
          <a:prstGeom prst="rect">
            <a:avLst/>
          </a:prstGeom>
          <a:noFill/>
        </p:spPr>
        <p:txBody>
          <a:bodyPr wrap="square" rtlCol="0">
            <a:spAutoFit/>
          </a:bodyPr>
          <a:lstStyle/>
          <a:p>
            <a:pPr algn="ctr"/>
            <a:r>
              <a:rPr kumimoji="1" lang="en-US" altLang="ja-JP" sz="1400" dirty="0"/>
              <a:t>(2,1)</a:t>
            </a:r>
            <a:endParaRPr kumimoji="1" lang="ja-JP" altLang="en-US" sz="1400" dirty="0"/>
          </a:p>
        </p:txBody>
      </p:sp>
      <p:graphicFrame>
        <p:nvGraphicFramePr>
          <p:cNvPr id="44" name="表 3">
            <a:extLst>
              <a:ext uri="{FF2B5EF4-FFF2-40B4-BE49-F238E27FC236}">
                <a16:creationId xmlns:a16="http://schemas.microsoft.com/office/drawing/2014/main" id="{1A326CD5-32F4-47C5-B0E6-5FDD7E2125C0}"/>
              </a:ext>
            </a:extLst>
          </p:cNvPr>
          <p:cNvGraphicFramePr>
            <a:graphicFrameLocks noGrp="1"/>
          </p:cNvGraphicFramePr>
          <p:nvPr/>
        </p:nvGraphicFramePr>
        <p:xfrm>
          <a:off x="9060876" y="3591850"/>
          <a:ext cx="1340653" cy="2225040"/>
        </p:xfrm>
        <a:graphic>
          <a:graphicData uri="http://schemas.openxmlformats.org/drawingml/2006/table">
            <a:tbl>
              <a:tblPr firstRow="1" bandRow="1">
                <a:tableStyleId>{5C22544A-7EE6-4342-B048-85BDC9FD1C3A}</a:tableStyleId>
              </a:tblPr>
              <a:tblGrid>
                <a:gridCol w="753278">
                  <a:extLst>
                    <a:ext uri="{9D8B030D-6E8A-4147-A177-3AD203B41FA5}">
                      <a16:colId xmlns:a16="http://schemas.microsoft.com/office/drawing/2014/main" val="4019183356"/>
                    </a:ext>
                  </a:extLst>
                </a:gridCol>
                <a:gridCol w="587375">
                  <a:extLst>
                    <a:ext uri="{9D8B030D-6E8A-4147-A177-3AD203B41FA5}">
                      <a16:colId xmlns:a16="http://schemas.microsoft.com/office/drawing/2014/main" val="2624780620"/>
                    </a:ext>
                  </a:extLst>
                </a:gridCol>
              </a:tblGrid>
              <a:tr h="370840">
                <a:tc>
                  <a:txBody>
                    <a:bodyPr/>
                    <a:lstStyle/>
                    <a:p>
                      <a:pPr algn="ctr"/>
                      <a:r>
                        <a:rPr kumimoji="1" lang="en-US" altLang="ja-JP" sz="1400" dirty="0"/>
                        <a:t>index</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7948579"/>
                  </a:ext>
                </a:extLst>
              </a:tr>
              <a:tr h="370840">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07293719"/>
                  </a:ext>
                </a:extLst>
              </a:tr>
              <a:tr h="370840">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1.0</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64001119"/>
                  </a:ext>
                </a:extLst>
              </a:tr>
              <a:tr h="370840">
                <a:tc>
                  <a:txBody>
                    <a:bodyPr/>
                    <a:lstStyle/>
                    <a:p>
                      <a:pPr algn="ctr"/>
                      <a:r>
                        <a:rPr kumimoji="1" lang="en-US" altLang="ja-JP" sz="1400" dirty="0"/>
                        <a:t>3</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11856343"/>
                  </a:ext>
                </a:extLst>
              </a:tr>
              <a:tr h="370840">
                <a:tc>
                  <a:txBody>
                    <a:bodyPr/>
                    <a:lstStyle/>
                    <a:p>
                      <a:pPr algn="ctr"/>
                      <a:r>
                        <a:rPr kumimoji="1" lang="en-US" altLang="ja-JP" sz="1400" dirty="0"/>
                        <a:t>4</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239216552"/>
                  </a:ext>
                </a:extLst>
              </a:tr>
              <a:tr h="370840">
                <a:tc>
                  <a:txBody>
                    <a:bodyPr/>
                    <a:lstStyle/>
                    <a:p>
                      <a:pPr algn="ctr"/>
                      <a:r>
                        <a:rPr kumimoji="1" lang="en-US" altLang="ja-JP" sz="1400" dirty="0"/>
                        <a:t>5</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130068602"/>
                  </a:ext>
                </a:extLst>
              </a:tr>
            </a:tbl>
          </a:graphicData>
        </a:graphic>
      </p:graphicFrame>
      <p:sp>
        <p:nvSpPr>
          <p:cNvPr id="45" name="テキスト ボックス 44">
            <a:extLst>
              <a:ext uri="{FF2B5EF4-FFF2-40B4-BE49-F238E27FC236}">
                <a16:creationId xmlns:a16="http://schemas.microsoft.com/office/drawing/2014/main" id="{43EC17E0-6D5A-49AA-AA5A-566E076EFA61}"/>
              </a:ext>
            </a:extLst>
          </p:cNvPr>
          <p:cNvSpPr txBox="1"/>
          <p:nvPr/>
        </p:nvSpPr>
        <p:spPr>
          <a:xfrm>
            <a:off x="10400869" y="4729871"/>
            <a:ext cx="588035" cy="307777"/>
          </a:xfrm>
          <a:prstGeom prst="rect">
            <a:avLst/>
          </a:prstGeom>
          <a:noFill/>
        </p:spPr>
        <p:txBody>
          <a:bodyPr wrap="square" rtlCol="0">
            <a:spAutoFit/>
          </a:bodyPr>
          <a:lstStyle/>
          <a:p>
            <a:pPr algn="ctr"/>
            <a:r>
              <a:rPr kumimoji="1" lang="en-US" altLang="ja-JP" sz="1400" dirty="0"/>
              <a:t>(4,1)</a:t>
            </a:r>
            <a:endParaRPr kumimoji="1" lang="ja-JP" altLang="en-US" sz="1400" dirty="0"/>
          </a:p>
        </p:txBody>
      </p:sp>
      <p:sp>
        <p:nvSpPr>
          <p:cNvPr id="46" name="テキスト ボックス 45">
            <a:extLst>
              <a:ext uri="{FF2B5EF4-FFF2-40B4-BE49-F238E27FC236}">
                <a16:creationId xmlns:a16="http://schemas.microsoft.com/office/drawing/2014/main" id="{B9030AC5-8CF7-4A66-9F81-ACE30413DB4C}"/>
              </a:ext>
            </a:extLst>
          </p:cNvPr>
          <p:cNvSpPr txBox="1"/>
          <p:nvPr/>
        </p:nvSpPr>
        <p:spPr>
          <a:xfrm>
            <a:off x="10400869" y="5110611"/>
            <a:ext cx="588035" cy="307777"/>
          </a:xfrm>
          <a:prstGeom prst="rect">
            <a:avLst/>
          </a:prstGeom>
          <a:noFill/>
        </p:spPr>
        <p:txBody>
          <a:bodyPr wrap="square" rtlCol="0">
            <a:spAutoFit/>
          </a:bodyPr>
          <a:lstStyle/>
          <a:p>
            <a:pPr algn="ctr"/>
            <a:r>
              <a:rPr kumimoji="1" lang="en-US" altLang="ja-JP" sz="1400" dirty="0"/>
              <a:t>(2,2)</a:t>
            </a:r>
            <a:endParaRPr kumimoji="1" lang="ja-JP" altLang="en-US" sz="1400" dirty="0"/>
          </a:p>
        </p:txBody>
      </p:sp>
      <p:sp>
        <p:nvSpPr>
          <p:cNvPr id="47" name="テキスト ボックス 46">
            <a:extLst>
              <a:ext uri="{FF2B5EF4-FFF2-40B4-BE49-F238E27FC236}">
                <a16:creationId xmlns:a16="http://schemas.microsoft.com/office/drawing/2014/main" id="{1F5B88BC-3501-4351-AC1A-7D8A84AF2396}"/>
              </a:ext>
            </a:extLst>
          </p:cNvPr>
          <p:cNvSpPr txBox="1"/>
          <p:nvPr/>
        </p:nvSpPr>
        <p:spPr>
          <a:xfrm>
            <a:off x="10400869" y="5491351"/>
            <a:ext cx="588035" cy="307777"/>
          </a:xfrm>
          <a:prstGeom prst="rect">
            <a:avLst/>
          </a:prstGeom>
          <a:noFill/>
        </p:spPr>
        <p:txBody>
          <a:bodyPr wrap="square" rtlCol="0">
            <a:spAutoFit/>
          </a:bodyPr>
          <a:lstStyle/>
          <a:p>
            <a:pPr algn="ctr"/>
            <a:r>
              <a:rPr kumimoji="1" lang="en-US" altLang="ja-JP" sz="1400" dirty="0"/>
              <a:t>(3,2)</a:t>
            </a:r>
            <a:endParaRPr kumimoji="1" lang="ja-JP" altLang="en-US" sz="1400" dirty="0"/>
          </a:p>
        </p:txBody>
      </p:sp>
      <p:sp>
        <p:nvSpPr>
          <p:cNvPr id="48" name="二等辺三角形 47">
            <a:extLst>
              <a:ext uri="{FF2B5EF4-FFF2-40B4-BE49-F238E27FC236}">
                <a16:creationId xmlns:a16="http://schemas.microsoft.com/office/drawing/2014/main" id="{02DD721F-3561-4EE3-BBAD-DD75E679C27F}"/>
              </a:ext>
            </a:extLst>
          </p:cNvPr>
          <p:cNvSpPr/>
          <p:nvPr/>
        </p:nvSpPr>
        <p:spPr>
          <a:xfrm rot="5400000">
            <a:off x="7543839" y="3808013"/>
            <a:ext cx="504631" cy="64392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9" name="二等辺三角形 48">
            <a:extLst>
              <a:ext uri="{FF2B5EF4-FFF2-40B4-BE49-F238E27FC236}">
                <a16:creationId xmlns:a16="http://schemas.microsoft.com/office/drawing/2014/main" id="{B891FE4B-FA49-460A-9929-847A3D94E51B}"/>
              </a:ext>
            </a:extLst>
          </p:cNvPr>
          <p:cNvSpPr/>
          <p:nvPr/>
        </p:nvSpPr>
        <p:spPr>
          <a:xfrm rot="16200000">
            <a:off x="7518080" y="4690222"/>
            <a:ext cx="504631" cy="64392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二等辺三角形 49">
            <a:extLst>
              <a:ext uri="{FF2B5EF4-FFF2-40B4-BE49-F238E27FC236}">
                <a16:creationId xmlns:a16="http://schemas.microsoft.com/office/drawing/2014/main" id="{31815CD6-A97A-4284-9AD5-591544FA4EBA}"/>
              </a:ext>
            </a:extLst>
          </p:cNvPr>
          <p:cNvSpPr/>
          <p:nvPr/>
        </p:nvSpPr>
        <p:spPr>
          <a:xfrm rot="5400000">
            <a:off x="3254722" y="4121592"/>
            <a:ext cx="504631" cy="64392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テキスト ボックス 50">
            <a:extLst>
              <a:ext uri="{FF2B5EF4-FFF2-40B4-BE49-F238E27FC236}">
                <a16:creationId xmlns:a16="http://schemas.microsoft.com/office/drawing/2014/main" id="{8B415241-2B2D-46CF-A5CC-7BF416E21075}"/>
              </a:ext>
            </a:extLst>
          </p:cNvPr>
          <p:cNvSpPr txBox="1"/>
          <p:nvPr/>
        </p:nvSpPr>
        <p:spPr>
          <a:xfrm>
            <a:off x="2994931" y="3716991"/>
            <a:ext cx="940460" cy="338554"/>
          </a:xfrm>
          <a:prstGeom prst="rect">
            <a:avLst/>
          </a:prstGeom>
          <a:noFill/>
        </p:spPr>
        <p:txBody>
          <a:bodyPr wrap="square" rtlCol="0">
            <a:spAutoFit/>
          </a:bodyPr>
          <a:lstStyle/>
          <a:p>
            <a:pPr algn="ctr"/>
            <a:r>
              <a:rPr kumimoji="1" lang="ja-JP" altLang="en-US" sz="1600" dirty="0"/>
              <a:t>定義</a:t>
            </a:r>
          </a:p>
        </p:txBody>
      </p:sp>
      <p:sp>
        <p:nvSpPr>
          <p:cNvPr id="52" name="正方形/長方形 51">
            <a:extLst>
              <a:ext uri="{FF2B5EF4-FFF2-40B4-BE49-F238E27FC236}">
                <a16:creationId xmlns:a16="http://schemas.microsoft.com/office/drawing/2014/main" id="{8EFBDEAE-B840-4999-AC7D-2369919DF019}"/>
              </a:ext>
            </a:extLst>
          </p:cNvPr>
          <p:cNvSpPr/>
          <p:nvPr/>
        </p:nvSpPr>
        <p:spPr>
          <a:xfrm>
            <a:off x="4362450" y="3182536"/>
            <a:ext cx="6981825" cy="27576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3" name="テキスト ボックス 52">
            <a:extLst>
              <a:ext uri="{FF2B5EF4-FFF2-40B4-BE49-F238E27FC236}">
                <a16:creationId xmlns:a16="http://schemas.microsoft.com/office/drawing/2014/main" id="{EBD12991-931A-4072-8DFC-A7DB1F5F5F9F}"/>
              </a:ext>
            </a:extLst>
          </p:cNvPr>
          <p:cNvSpPr txBox="1"/>
          <p:nvPr/>
        </p:nvSpPr>
        <p:spPr>
          <a:xfrm>
            <a:off x="7225262" y="2819095"/>
            <a:ext cx="1141784" cy="338554"/>
          </a:xfrm>
          <a:prstGeom prst="rect">
            <a:avLst/>
          </a:prstGeom>
          <a:noFill/>
        </p:spPr>
        <p:txBody>
          <a:bodyPr wrap="square" rtlCol="0">
            <a:spAutoFit/>
          </a:bodyPr>
          <a:lstStyle/>
          <a:p>
            <a:pPr algn="ctr"/>
            <a:r>
              <a:rPr kumimoji="1" lang="ja-JP" altLang="en-US" sz="1600" b="1" dirty="0">
                <a:solidFill>
                  <a:schemeClr val="accent1"/>
                </a:solidFill>
              </a:rPr>
              <a:t>探索過程</a:t>
            </a:r>
          </a:p>
        </p:txBody>
      </p:sp>
      <p:sp>
        <p:nvSpPr>
          <p:cNvPr id="54" name="テキスト ボックス 53">
            <a:extLst>
              <a:ext uri="{FF2B5EF4-FFF2-40B4-BE49-F238E27FC236}">
                <a16:creationId xmlns:a16="http://schemas.microsoft.com/office/drawing/2014/main" id="{D0DEDCC5-F722-4B27-A5DC-E3C042D3CB3D}"/>
              </a:ext>
            </a:extLst>
          </p:cNvPr>
          <p:cNvSpPr txBox="1"/>
          <p:nvPr/>
        </p:nvSpPr>
        <p:spPr>
          <a:xfrm>
            <a:off x="6885296" y="3534982"/>
            <a:ext cx="1839604" cy="307777"/>
          </a:xfrm>
          <a:prstGeom prst="rect">
            <a:avLst/>
          </a:prstGeom>
          <a:noFill/>
        </p:spPr>
        <p:txBody>
          <a:bodyPr wrap="square" rtlCol="0">
            <a:spAutoFit/>
          </a:bodyPr>
          <a:lstStyle/>
          <a:p>
            <a:pPr algn="ctr"/>
            <a:r>
              <a:rPr kumimoji="1" lang="ja-JP" altLang="en-US" sz="1400" dirty="0"/>
              <a:t>近傍生成のために変換</a:t>
            </a:r>
          </a:p>
        </p:txBody>
      </p:sp>
      <p:sp>
        <p:nvSpPr>
          <p:cNvPr id="55" name="テキスト ボックス 54">
            <a:extLst>
              <a:ext uri="{FF2B5EF4-FFF2-40B4-BE49-F238E27FC236}">
                <a16:creationId xmlns:a16="http://schemas.microsoft.com/office/drawing/2014/main" id="{3EF98D5B-275A-43D8-BA7B-3ADC3AA68A5C}"/>
              </a:ext>
            </a:extLst>
          </p:cNvPr>
          <p:cNvSpPr txBox="1"/>
          <p:nvPr/>
        </p:nvSpPr>
        <p:spPr>
          <a:xfrm>
            <a:off x="6863237" y="5377886"/>
            <a:ext cx="1861663" cy="307777"/>
          </a:xfrm>
          <a:prstGeom prst="rect">
            <a:avLst/>
          </a:prstGeom>
          <a:noFill/>
        </p:spPr>
        <p:txBody>
          <a:bodyPr wrap="square" rtlCol="0">
            <a:spAutoFit/>
          </a:bodyPr>
          <a:lstStyle/>
          <a:p>
            <a:pPr algn="ctr"/>
            <a:r>
              <a:rPr kumimoji="1" lang="ja-JP" altLang="en-US" sz="1400" dirty="0"/>
              <a:t>解の評価のために変換</a:t>
            </a:r>
          </a:p>
        </p:txBody>
      </p:sp>
      <p:sp>
        <p:nvSpPr>
          <p:cNvPr id="56" name="テキスト ボックス 55">
            <a:extLst>
              <a:ext uri="{FF2B5EF4-FFF2-40B4-BE49-F238E27FC236}">
                <a16:creationId xmlns:a16="http://schemas.microsoft.com/office/drawing/2014/main" id="{90B5B27E-9F03-4C14-B980-3156856F5C7A}"/>
              </a:ext>
            </a:extLst>
          </p:cNvPr>
          <p:cNvSpPr txBox="1"/>
          <p:nvPr/>
        </p:nvSpPr>
        <p:spPr>
          <a:xfrm>
            <a:off x="715139" y="5632362"/>
            <a:ext cx="2299714" cy="307777"/>
          </a:xfrm>
          <a:prstGeom prst="rect">
            <a:avLst/>
          </a:prstGeom>
          <a:noFill/>
        </p:spPr>
        <p:txBody>
          <a:bodyPr wrap="square" rtlCol="0">
            <a:spAutoFit/>
          </a:bodyPr>
          <a:lstStyle/>
          <a:p>
            <a:pPr algn="ctr"/>
            <a:r>
              <a:rPr kumimoji="1" lang="en-US" altLang="ja-JP" sz="1400" dirty="0"/>
              <a:t>※</a:t>
            </a:r>
            <a:r>
              <a:rPr kumimoji="1" lang="ja-JP" altLang="en-US" sz="1400" dirty="0"/>
              <a:t>上下限なども同様に変換</a:t>
            </a:r>
          </a:p>
        </p:txBody>
      </p:sp>
      <p:sp>
        <p:nvSpPr>
          <p:cNvPr id="86" name="テキスト プレースホルダー 2">
            <a:extLst>
              <a:ext uri="{FF2B5EF4-FFF2-40B4-BE49-F238E27FC236}">
                <a16:creationId xmlns:a16="http://schemas.microsoft.com/office/drawing/2014/main" id="{FBD1F6A0-C07C-445B-B30F-A2430EA9EA97}"/>
              </a:ext>
            </a:extLst>
          </p:cNvPr>
          <p:cNvSpPr txBox="1">
            <a:spLocks/>
          </p:cNvSpPr>
          <p:nvPr/>
        </p:nvSpPr>
        <p:spPr>
          <a:xfrm>
            <a:off x="408178" y="1058872"/>
            <a:ext cx="11509002" cy="632805"/>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下記の問題規模の線形計画問題に適用した。</a:t>
            </a:r>
            <a:endParaRPr lang="en-US" altLang="ja-JP" sz="2800" dirty="0"/>
          </a:p>
        </p:txBody>
      </p:sp>
      <p:sp>
        <p:nvSpPr>
          <p:cNvPr id="87" name="テキスト ボックス 86">
            <a:extLst>
              <a:ext uri="{FF2B5EF4-FFF2-40B4-BE49-F238E27FC236}">
                <a16:creationId xmlns:a16="http://schemas.microsoft.com/office/drawing/2014/main" id="{106B88EC-7FF2-44F4-9C49-C8162492BC81}"/>
              </a:ext>
            </a:extLst>
          </p:cNvPr>
          <p:cNvSpPr txBox="1"/>
          <p:nvPr/>
        </p:nvSpPr>
        <p:spPr>
          <a:xfrm>
            <a:off x="497369" y="2772657"/>
            <a:ext cx="4462411" cy="338554"/>
          </a:xfrm>
          <a:prstGeom prst="rect">
            <a:avLst/>
          </a:prstGeom>
          <a:noFill/>
        </p:spPr>
        <p:txBody>
          <a:bodyPr wrap="square" rtlCol="0">
            <a:spAutoFit/>
          </a:bodyPr>
          <a:lstStyle/>
          <a:p>
            <a:pPr algn="ctr"/>
            <a:r>
              <a:rPr kumimoji="1" lang="ja-JP" altLang="en-US" sz="1600" b="1" dirty="0">
                <a:solidFill>
                  <a:schemeClr val="accent1"/>
                </a:solidFill>
              </a:rPr>
              <a:t>実績固定に該当する部分は、最適化変数から除外</a:t>
            </a:r>
          </a:p>
        </p:txBody>
      </p:sp>
      <p:sp>
        <p:nvSpPr>
          <p:cNvPr id="28" name="テキスト ボックス 27">
            <a:extLst>
              <a:ext uri="{FF2B5EF4-FFF2-40B4-BE49-F238E27FC236}">
                <a16:creationId xmlns:a16="http://schemas.microsoft.com/office/drawing/2014/main" id="{0491971D-F3C0-44F9-AEA2-F3F46140DBA8}"/>
              </a:ext>
            </a:extLst>
          </p:cNvPr>
          <p:cNvSpPr txBox="1"/>
          <p:nvPr/>
        </p:nvSpPr>
        <p:spPr>
          <a:xfrm>
            <a:off x="10372925" y="3645185"/>
            <a:ext cx="643922" cy="307777"/>
          </a:xfrm>
          <a:prstGeom prst="rect">
            <a:avLst/>
          </a:prstGeom>
          <a:noFill/>
        </p:spPr>
        <p:txBody>
          <a:bodyPr wrap="square" rtlCol="0">
            <a:spAutoFit/>
          </a:bodyPr>
          <a:lstStyle/>
          <a:p>
            <a:pPr algn="ctr"/>
            <a:r>
              <a:rPr kumimoji="1" lang="ja-JP" altLang="en-US" sz="1400" dirty="0"/>
              <a:t>位置</a:t>
            </a:r>
          </a:p>
        </p:txBody>
      </p:sp>
    </p:spTree>
    <p:extLst>
      <p:ext uri="{BB962C8B-B14F-4D97-AF65-F5344CB8AC3E}">
        <p14:creationId xmlns:p14="http://schemas.microsoft.com/office/powerpoint/2010/main" val="3991018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41</a:t>
            </a:fld>
            <a:endParaRPr kumimoji="1" lang="ja-JP" altLang="en-US"/>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113237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連続最適化で、実数値</a:t>
            </a:r>
            <a:r>
              <a:rPr lang="en-US" altLang="ja-JP" sz="2800" dirty="0"/>
              <a:t>GA</a:t>
            </a:r>
            <a:r>
              <a:rPr lang="ja-JP" altLang="en-US" sz="2800" dirty="0"/>
              <a:t>よりも優秀な近傍生成は、適応的パラメータ調整を具備する手法である。</a:t>
            </a:r>
            <a:endParaRPr lang="en-US" altLang="ja-JP" sz="2800" dirty="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1765CE15-BC7C-464E-9A7F-A8D99F2A7A85}"/>
                  </a:ext>
                </a:extLst>
              </p:cNvPr>
              <p:cNvSpPr txBox="1"/>
              <p:nvPr/>
            </p:nvSpPr>
            <p:spPr>
              <a:xfrm>
                <a:off x="832111" y="3164822"/>
                <a:ext cx="3796149" cy="3252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𝑤</m:t>
                      </m:r>
                      <m:d>
                        <m:dPr>
                          <m:ctrlPr>
                            <a:rPr kumimoji="1" lang="en-US" altLang="ja-JP" sz="1400" i="1" smtClean="0">
                              <a:latin typeface="Cambria Math" panose="02040503050406030204" pitchFamily="18" charset="0"/>
                            </a:rPr>
                          </m:ctrlPr>
                        </m:dPr>
                        <m:e>
                          <m:r>
                            <a:rPr kumimoji="1" lang="en-US" altLang="ja-JP" sz="1400" b="0" i="1" smtClean="0">
                              <a:latin typeface="Cambria Math" panose="02040503050406030204" pitchFamily="18" charset="0"/>
                            </a:rPr>
                            <m:t>𝑘</m:t>
                          </m:r>
                          <m:r>
                            <a:rPr kumimoji="1" lang="en-US" altLang="ja-JP" sz="1400" b="0" i="1" smtClean="0">
                              <a:latin typeface="Cambria Math" panose="02040503050406030204" pitchFamily="18" charset="0"/>
                            </a:rPr>
                            <m:t>+1</m:t>
                          </m:r>
                        </m:e>
                      </m:d>
                      <m:r>
                        <a:rPr kumimoji="1" lang="en-US" altLang="ja-JP" sz="1400" b="1" i="1" smtClean="0">
                          <a:latin typeface="Cambria Math" panose="02040503050406030204" pitchFamily="18" charset="0"/>
                        </a:rPr>
                        <m:t>=</m:t>
                      </m:r>
                      <m:r>
                        <a:rPr kumimoji="1" lang="en-US" altLang="ja-JP" sz="1400" i="1">
                          <a:latin typeface="Cambria Math" panose="02040503050406030204" pitchFamily="18" charset="0"/>
                        </a:rPr>
                        <m:t>𝑤</m:t>
                      </m:r>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r>
                        <a:rPr kumimoji="1" lang="en-US" altLang="ja-JP" sz="1400" b="0" i="1" smtClean="0">
                          <a:latin typeface="Cambria Math" panose="02040503050406030204" pitchFamily="18" charset="0"/>
                        </a:rPr>
                        <m:t>+</m:t>
                      </m:r>
                      <m:r>
                        <m:rPr>
                          <m:sty m:val="p"/>
                        </m:rPr>
                        <a:rPr kumimoji="1" lang="en-US" altLang="ja-JP" sz="1400" b="0" i="0" smtClean="0">
                          <a:latin typeface="Cambria Math" panose="02040503050406030204" pitchFamily="18" charset="0"/>
                        </a:rPr>
                        <m:t>sgn</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𝑃</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𝑘</m:t>
                      </m:r>
                      <m:r>
                        <a:rPr kumimoji="1" lang="en-US" altLang="ja-JP" sz="1400" i="1">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𝑃</m:t>
                          </m:r>
                        </m:e>
                        <m:sub>
                          <m:r>
                            <m:rPr>
                              <m:sty m:val="p"/>
                            </m:rPr>
                            <a:rPr kumimoji="1" lang="en-US" altLang="ja-JP" sz="1400" b="0" i="0" smtClean="0">
                              <a:latin typeface="Cambria Math" panose="02040503050406030204" pitchFamily="18" charset="0"/>
                            </a:rPr>
                            <m:t>target</m:t>
                          </m:r>
                        </m:sub>
                      </m:sSub>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𝑘</m:t>
                      </m:r>
                      <m:r>
                        <a:rPr kumimoji="1" lang="en-US" altLang="ja-JP" sz="1400" b="0" i="1" smtClean="0">
                          <a:latin typeface="Cambria Math" panose="02040503050406030204" pitchFamily="18" charset="0"/>
                        </a:rPr>
                        <m:t>))</m:t>
                      </m:r>
                      <m:r>
                        <m:rPr>
                          <m:sty m:val="p"/>
                        </m:rPr>
                        <a:rPr kumimoji="1" lang="en-US" altLang="ja-JP" sz="1400">
                          <a:latin typeface="Cambria Math" panose="02040503050406030204" pitchFamily="18" charset="0"/>
                        </a:rPr>
                        <m:t>Δ</m:t>
                      </m:r>
                      <m:r>
                        <a:rPr kumimoji="1" lang="en-US" altLang="ja-JP" sz="1400" i="1">
                          <a:latin typeface="Cambria Math" panose="02040503050406030204" pitchFamily="18" charset="0"/>
                        </a:rPr>
                        <m:t>𝑤</m:t>
                      </m:r>
                    </m:oMath>
                  </m:oMathPara>
                </a14:m>
                <a:endParaRPr kumimoji="1" lang="ja-JP" altLang="en-US" sz="1400" dirty="0"/>
              </a:p>
            </p:txBody>
          </p:sp>
        </mc:Choice>
        <mc:Fallback xmlns="">
          <p:sp>
            <p:nvSpPr>
              <p:cNvPr id="17" name="テキスト ボックス 16">
                <a:extLst>
                  <a:ext uri="{FF2B5EF4-FFF2-40B4-BE49-F238E27FC236}">
                    <a16:creationId xmlns:a16="http://schemas.microsoft.com/office/drawing/2014/main" id="{1765CE15-BC7C-464E-9A7F-A8D99F2A7A85}"/>
                  </a:ext>
                </a:extLst>
              </p:cNvPr>
              <p:cNvSpPr txBox="1">
                <a:spLocks noRot="1" noChangeAspect="1" noMove="1" noResize="1" noEditPoints="1" noAdjustHandles="1" noChangeArrowheads="1" noChangeShapeType="1" noTextEdit="1"/>
              </p:cNvSpPr>
              <p:nvPr/>
            </p:nvSpPr>
            <p:spPr>
              <a:xfrm>
                <a:off x="832111" y="3164822"/>
                <a:ext cx="3796149" cy="325282"/>
              </a:xfrm>
              <a:prstGeom prst="rect">
                <a:avLst/>
              </a:prstGeom>
              <a:blipFill>
                <a:blip r:embed="rId2"/>
                <a:stretch>
                  <a:fillRect b="-3704"/>
                </a:stretch>
              </a:blipFill>
            </p:spPr>
            <p:txBody>
              <a:bodyPr/>
              <a:lstStyle/>
              <a:p>
                <a:r>
                  <a:rPr lang="ja-JP" altLang="en-US">
                    <a:noFill/>
                  </a:rPr>
                  <a:t> </a:t>
                </a:r>
              </a:p>
            </p:txBody>
          </p:sp>
        </mc:Fallback>
      </mc:AlternateContent>
      <p:sp>
        <p:nvSpPr>
          <p:cNvPr id="29" name="テキスト ボックス 28">
            <a:extLst>
              <a:ext uri="{FF2B5EF4-FFF2-40B4-BE49-F238E27FC236}">
                <a16:creationId xmlns:a16="http://schemas.microsoft.com/office/drawing/2014/main" id="{BE25C1A1-DD77-4C98-AB21-C939B076EFEE}"/>
              </a:ext>
            </a:extLst>
          </p:cNvPr>
          <p:cNvSpPr txBox="1"/>
          <p:nvPr/>
        </p:nvSpPr>
        <p:spPr>
          <a:xfrm>
            <a:off x="1726998" y="1951709"/>
            <a:ext cx="2107929" cy="369332"/>
          </a:xfrm>
          <a:prstGeom prst="rect">
            <a:avLst/>
          </a:prstGeom>
          <a:noFill/>
        </p:spPr>
        <p:txBody>
          <a:bodyPr wrap="square" rtlCol="0">
            <a:spAutoFit/>
          </a:bodyPr>
          <a:lstStyle/>
          <a:p>
            <a:pPr algn="ctr"/>
            <a:r>
              <a:rPr kumimoji="1" lang="en-US" altLang="ja-JP" dirty="0"/>
              <a:t>AFPSO</a:t>
            </a:r>
            <a:r>
              <a:rPr kumimoji="1" lang="en-US" altLang="ja-JP" sz="1600" dirty="0"/>
              <a:t>[1]</a:t>
            </a:r>
            <a:endParaRPr kumimoji="1" lang="ja-JP" altLang="en-US" dirty="0"/>
          </a:p>
        </p:txBody>
      </p:sp>
      <p:cxnSp>
        <p:nvCxnSpPr>
          <p:cNvPr id="30" name="直線コネクタ 29">
            <a:extLst>
              <a:ext uri="{FF2B5EF4-FFF2-40B4-BE49-F238E27FC236}">
                <a16:creationId xmlns:a16="http://schemas.microsoft.com/office/drawing/2014/main" id="{4DCF906D-C021-4CD3-8A0E-0EA534EA6AE7}"/>
              </a:ext>
            </a:extLst>
          </p:cNvPr>
          <p:cNvCxnSpPr>
            <a:cxnSpLocks/>
          </p:cNvCxnSpPr>
          <p:nvPr/>
        </p:nvCxnSpPr>
        <p:spPr>
          <a:xfrm flipH="1">
            <a:off x="440401" y="2349581"/>
            <a:ext cx="457957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C5E432DE-38EE-4951-84F6-7EFC4ECACDD3}"/>
                  </a:ext>
                </a:extLst>
              </p:cNvPr>
              <p:cNvSpPr txBox="1"/>
              <p:nvPr/>
            </p:nvSpPr>
            <p:spPr>
              <a:xfrm>
                <a:off x="738852" y="2513968"/>
                <a:ext cx="4103270" cy="584775"/>
              </a:xfrm>
              <a:prstGeom prst="rect">
                <a:avLst/>
              </a:prstGeom>
              <a:noFill/>
            </p:spPr>
            <p:txBody>
              <a:bodyPr wrap="square" rtlCol="0">
                <a:spAutoFit/>
              </a:bodyPr>
              <a:lstStyle/>
              <a:p>
                <a:r>
                  <a:rPr kumimoji="1" lang="en-US" altLang="ja-JP" sz="1600" b="1" dirty="0"/>
                  <a:t>PSO</a:t>
                </a:r>
                <a:r>
                  <a:rPr kumimoji="1" lang="ja-JP" altLang="en-US" sz="1600" b="1" dirty="0"/>
                  <a:t>の活性度を目標値に制御するように、</a:t>
                </a:r>
                <a:endParaRPr kumimoji="1" lang="en-US" altLang="ja-JP" sz="1600" b="1" dirty="0"/>
              </a:p>
              <a:p>
                <a:r>
                  <a:rPr kumimoji="1" lang="ja-JP" altLang="en-US" sz="1600" b="1" dirty="0"/>
                  <a:t>パラメータ</a:t>
                </a:r>
                <a14:m>
                  <m:oMath xmlns:m="http://schemas.openxmlformats.org/officeDocument/2006/math">
                    <m:r>
                      <a:rPr kumimoji="1" lang="en-US" altLang="ja-JP" sz="1600" i="1" smtClean="0">
                        <a:latin typeface="Cambria Math" panose="02040503050406030204" pitchFamily="18" charset="0"/>
                      </a:rPr>
                      <m:t>𝑤</m:t>
                    </m:r>
                  </m:oMath>
                </a14:m>
                <a:r>
                  <a:rPr kumimoji="1" lang="ja-JP" altLang="en-US" sz="1600" b="1" dirty="0"/>
                  <a:t>を適応的に調整する。</a:t>
                </a:r>
                <a:endParaRPr kumimoji="1" lang="en-US" altLang="ja-JP" sz="1600" b="1" dirty="0"/>
              </a:p>
            </p:txBody>
          </p:sp>
        </mc:Choice>
        <mc:Fallback xmlns="">
          <p:sp>
            <p:nvSpPr>
              <p:cNvPr id="32" name="テキスト ボックス 31">
                <a:extLst>
                  <a:ext uri="{FF2B5EF4-FFF2-40B4-BE49-F238E27FC236}">
                    <a16:creationId xmlns:a16="http://schemas.microsoft.com/office/drawing/2014/main" id="{C5E432DE-38EE-4951-84F6-7EFC4ECACDD3}"/>
                  </a:ext>
                </a:extLst>
              </p:cNvPr>
              <p:cNvSpPr txBox="1">
                <a:spLocks noRot="1" noChangeAspect="1" noMove="1" noResize="1" noEditPoints="1" noAdjustHandles="1" noChangeArrowheads="1" noChangeShapeType="1" noTextEdit="1"/>
              </p:cNvSpPr>
              <p:nvPr/>
            </p:nvSpPr>
            <p:spPr>
              <a:xfrm>
                <a:off x="738852" y="2513968"/>
                <a:ext cx="4103270" cy="584775"/>
              </a:xfrm>
              <a:prstGeom prst="rect">
                <a:avLst/>
              </a:prstGeom>
              <a:blipFill>
                <a:blip r:embed="rId3"/>
                <a:stretch>
                  <a:fillRect l="-743" t="-3125" b="-12500"/>
                </a:stretch>
              </a:blipFill>
            </p:spPr>
            <p:txBody>
              <a:bodyPr/>
              <a:lstStyle/>
              <a:p>
                <a:r>
                  <a:rPr lang="ja-JP" altLang="en-US">
                    <a:noFill/>
                  </a:rPr>
                  <a:t> </a:t>
                </a:r>
              </a:p>
            </p:txBody>
          </p:sp>
        </mc:Fallback>
      </mc:AlternateContent>
      <p:sp>
        <p:nvSpPr>
          <p:cNvPr id="53" name="テキスト ボックス 52">
            <a:extLst>
              <a:ext uri="{FF2B5EF4-FFF2-40B4-BE49-F238E27FC236}">
                <a16:creationId xmlns:a16="http://schemas.microsoft.com/office/drawing/2014/main" id="{23470638-B896-48C5-BA30-D20763C1A429}"/>
              </a:ext>
            </a:extLst>
          </p:cNvPr>
          <p:cNvSpPr txBox="1"/>
          <p:nvPr/>
        </p:nvSpPr>
        <p:spPr>
          <a:xfrm>
            <a:off x="7225818" y="1945006"/>
            <a:ext cx="2714979" cy="369332"/>
          </a:xfrm>
          <a:prstGeom prst="rect">
            <a:avLst/>
          </a:prstGeom>
          <a:noFill/>
        </p:spPr>
        <p:txBody>
          <a:bodyPr wrap="square" rtlCol="0">
            <a:spAutoFit/>
          </a:bodyPr>
          <a:lstStyle/>
          <a:p>
            <a:pPr algn="ctr"/>
            <a:r>
              <a:rPr kumimoji="1" lang="en-US" altLang="ja-JP" dirty="0"/>
              <a:t>JADE</a:t>
            </a:r>
            <a:r>
              <a:rPr kumimoji="1" lang="en-US" altLang="ja-JP" sz="1600" dirty="0"/>
              <a:t>[2]</a:t>
            </a:r>
            <a:r>
              <a:rPr kumimoji="1" lang="ja-JP" altLang="en-US" sz="1600" dirty="0"/>
              <a:t>／</a:t>
            </a:r>
            <a:r>
              <a:rPr kumimoji="1" lang="en-US" altLang="ja-JP" dirty="0"/>
              <a:t>SHADE</a:t>
            </a:r>
            <a:r>
              <a:rPr kumimoji="1" lang="en-US" altLang="ja-JP" sz="1600" dirty="0"/>
              <a:t>[3]</a:t>
            </a:r>
            <a:endParaRPr kumimoji="1" lang="ja-JP" altLang="en-US" dirty="0"/>
          </a:p>
        </p:txBody>
      </p:sp>
      <p:cxnSp>
        <p:nvCxnSpPr>
          <p:cNvPr id="54" name="直線コネクタ 53">
            <a:extLst>
              <a:ext uri="{FF2B5EF4-FFF2-40B4-BE49-F238E27FC236}">
                <a16:creationId xmlns:a16="http://schemas.microsoft.com/office/drawing/2014/main" id="{D1433DEA-5E36-4C90-A37E-E44B280AF385}"/>
              </a:ext>
            </a:extLst>
          </p:cNvPr>
          <p:cNvCxnSpPr>
            <a:cxnSpLocks/>
          </p:cNvCxnSpPr>
          <p:nvPr/>
        </p:nvCxnSpPr>
        <p:spPr>
          <a:xfrm flipH="1">
            <a:off x="5328782" y="2349581"/>
            <a:ext cx="6476888"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1BE0FA2D-6C3D-4195-AD14-D6CFC5EE449F}"/>
              </a:ext>
            </a:extLst>
          </p:cNvPr>
          <p:cNvSpPr txBox="1"/>
          <p:nvPr/>
        </p:nvSpPr>
        <p:spPr>
          <a:xfrm>
            <a:off x="298876" y="5952717"/>
            <a:ext cx="6983851" cy="276999"/>
          </a:xfrm>
          <a:prstGeom prst="rect">
            <a:avLst/>
          </a:prstGeom>
          <a:noFill/>
        </p:spPr>
        <p:txBody>
          <a:bodyPr wrap="square" rtlCol="0">
            <a:spAutoFit/>
          </a:bodyPr>
          <a:lstStyle/>
          <a:p>
            <a:r>
              <a:rPr kumimoji="1" lang="en-US" altLang="ja-JP" sz="1200" dirty="0"/>
              <a:t>[3] R. Tanabe et al.: “Success-History Based Parameter Adaptation for Differential Evolution” (2013) </a:t>
            </a:r>
            <a:endParaRPr kumimoji="1" lang="ja-JP" altLang="en-US" sz="1200" dirty="0"/>
          </a:p>
        </p:txBody>
      </p:sp>
      <p:sp>
        <p:nvSpPr>
          <p:cNvPr id="58" name="テキスト ボックス 57">
            <a:extLst>
              <a:ext uri="{FF2B5EF4-FFF2-40B4-BE49-F238E27FC236}">
                <a16:creationId xmlns:a16="http://schemas.microsoft.com/office/drawing/2014/main" id="{64E7F973-B6B5-490E-A472-41298A43E339}"/>
              </a:ext>
            </a:extLst>
          </p:cNvPr>
          <p:cNvSpPr txBox="1"/>
          <p:nvPr/>
        </p:nvSpPr>
        <p:spPr>
          <a:xfrm>
            <a:off x="298876" y="5736413"/>
            <a:ext cx="6876066" cy="276999"/>
          </a:xfrm>
          <a:prstGeom prst="rect">
            <a:avLst/>
          </a:prstGeom>
          <a:noFill/>
        </p:spPr>
        <p:txBody>
          <a:bodyPr wrap="square" rtlCol="0">
            <a:spAutoFit/>
          </a:bodyPr>
          <a:lstStyle/>
          <a:p>
            <a:r>
              <a:rPr kumimoji="1" lang="en-US" altLang="ja-JP" sz="1200" dirty="0"/>
              <a:t>[2] J. Zhang et al.: “JADE: Adaptive differential evolution with optional external archive” (2009) </a:t>
            </a:r>
            <a:endParaRPr kumimoji="1" lang="ja-JP" altLang="en-US" sz="1200" dirty="0"/>
          </a:p>
        </p:txBody>
      </p:sp>
      <p:sp>
        <p:nvSpPr>
          <p:cNvPr id="59" name="テキスト ボックス 58">
            <a:extLst>
              <a:ext uri="{FF2B5EF4-FFF2-40B4-BE49-F238E27FC236}">
                <a16:creationId xmlns:a16="http://schemas.microsoft.com/office/drawing/2014/main" id="{3918D20F-9740-401D-8E5D-34E211AA4515}"/>
              </a:ext>
            </a:extLst>
          </p:cNvPr>
          <p:cNvSpPr txBox="1"/>
          <p:nvPr/>
        </p:nvSpPr>
        <p:spPr>
          <a:xfrm>
            <a:off x="298876" y="5506003"/>
            <a:ext cx="9715244" cy="276999"/>
          </a:xfrm>
          <a:prstGeom prst="rect">
            <a:avLst/>
          </a:prstGeom>
          <a:noFill/>
        </p:spPr>
        <p:txBody>
          <a:bodyPr wrap="square" rtlCol="0">
            <a:spAutoFit/>
          </a:bodyPr>
          <a:lstStyle/>
          <a:p>
            <a:r>
              <a:rPr kumimoji="1" lang="en-US" altLang="ja-JP" sz="1200" dirty="0"/>
              <a:t>[1] K. Yasuda et al.: “Particle Swarm Optimization: A Numerical Stability Analysis and Parameter Adjustment Based on Swarm Activity” (2008) </a:t>
            </a:r>
            <a:endParaRPr kumimoji="1" lang="ja-JP" altLang="en-US" sz="1200" dirty="0"/>
          </a:p>
        </p:txBody>
      </p: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C3EE76BF-1532-42C4-BA78-6EB63891FF0A}"/>
                  </a:ext>
                </a:extLst>
              </p:cNvPr>
              <p:cNvSpPr txBox="1"/>
              <p:nvPr/>
            </p:nvSpPr>
            <p:spPr>
              <a:xfrm>
                <a:off x="6247572" y="2513968"/>
                <a:ext cx="4487329" cy="592791"/>
              </a:xfrm>
              <a:prstGeom prst="rect">
                <a:avLst/>
              </a:prstGeom>
              <a:noFill/>
            </p:spPr>
            <p:txBody>
              <a:bodyPr wrap="square" rtlCol="0">
                <a:spAutoFit/>
              </a:bodyPr>
              <a:lstStyle/>
              <a:p>
                <a:r>
                  <a:rPr kumimoji="1" lang="en-US" altLang="ja-JP" sz="1600" b="1" dirty="0"/>
                  <a:t>DE</a:t>
                </a:r>
                <a:r>
                  <a:rPr kumimoji="1" lang="ja-JP" altLang="en-US" sz="1600" b="1" dirty="0"/>
                  <a:t>の各個体に別々のパラメータ</a:t>
                </a:r>
                <a14:m>
                  <m:oMath xmlns:m="http://schemas.openxmlformats.org/officeDocument/2006/math">
                    <m:r>
                      <a:rPr kumimoji="1" lang="en-US" altLang="ja-JP" sz="1600" b="1" i="0" smtClean="0">
                        <a:latin typeface="Cambria Math" panose="02040503050406030204" pitchFamily="18" charset="0"/>
                      </a:rPr>
                      <m:t>(</m:t>
                    </m:r>
                    <m:sSup>
                      <m:sSupPr>
                        <m:ctrlPr>
                          <a:rPr kumimoji="1" lang="en-US" altLang="ja-JP" sz="1600" i="1" smtClean="0">
                            <a:latin typeface="Cambria Math" panose="02040503050406030204" pitchFamily="18" charset="0"/>
                          </a:rPr>
                        </m:ctrlPr>
                      </m:sSupPr>
                      <m:e>
                        <m:r>
                          <a:rPr kumimoji="1" lang="en-US" altLang="ja-JP" sz="1600" b="0" i="1" smtClean="0">
                            <a:latin typeface="Cambria Math" panose="02040503050406030204" pitchFamily="18" charset="0"/>
                          </a:rPr>
                          <m:t>𝐹</m:t>
                        </m:r>
                      </m:e>
                      <m:sup>
                        <m:r>
                          <a:rPr kumimoji="1" lang="en-US" altLang="ja-JP" sz="1600" i="1">
                            <a:latin typeface="Cambria Math" panose="02040503050406030204" pitchFamily="18" charset="0"/>
                          </a:rPr>
                          <m:t>𝑖</m:t>
                        </m:r>
                      </m:sup>
                    </m:sSup>
                    <m:r>
                      <a:rPr kumimoji="1" lang="en-US" altLang="ja-JP" sz="1600" b="0" i="1" smtClean="0">
                        <a:latin typeface="Cambria Math" panose="02040503050406030204" pitchFamily="18" charset="0"/>
                      </a:rPr>
                      <m:t>,</m:t>
                    </m:r>
                    <m:sSup>
                      <m:sSupPr>
                        <m:ctrlPr>
                          <a:rPr kumimoji="1" lang="en-US" altLang="ja-JP" sz="1600" i="1">
                            <a:latin typeface="Cambria Math" panose="02040503050406030204" pitchFamily="18" charset="0"/>
                          </a:rPr>
                        </m:ctrlPr>
                      </m:sSupPr>
                      <m:e>
                        <m:r>
                          <a:rPr kumimoji="1" lang="en-US" altLang="ja-JP" sz="1600" b="0" i="1" smtClean="0">
                            <a:latin typeface="Cambria Math" panose="02040503050406030204" pitchFamily="18" charset="0"/>
                          </a:rPr>
                          <m:t>𝐶</m:t>
                        </m:r>
                      </m:e>
                      <m:sup>
                        <m:r>
                          <a:rPr kumimoji="1" lang="en-US" altLang="ja-JP" sz="1600" i="1">
                            <a:latin typeface="Cambria Math" panose="02040503050406030204" pitchFamily="18" charset="0"/>
                          </a:rPr>
                          <m:t>𝑖</m:t>
                        </m:r>
                      </m:sup>
                    </m:sSup>
                    <m:r>
                      <a:rPr kumimoji="1" lang="en-US" altLang="ja-JP" sz="1600" b="0" i="1" smtClean="0">
                        <a:latin typeface="Cambria Math" panose="02040503050406030204" pitchFamily="18" charset="0"/>
                      </a:rPr>
                      <m:t>)</m:t>
                    </m:r>
                  </m:oMath>
                </a14:m>
                <a:r>
                  <a:rPr kumimoji="1" lang="ja-JP" altLang="en-US" sz="1600" b="1" dirty="0"/>
                  <a:t>を割り当て、</a:t>
                </a:r>
                <a:endParaRPr kumimoji="1" lang="en-US" altLang="ja-JP" sz="1600" b="1" dirty="0"/>
              </a:p>
              <a:p>
                <a:r>
                  <a:rPr kumimoji="1" lang="ja-JP" altLang="en-US" sz="1600" b="1" dirty="0"/>
                  <a:t>改善成功したパラメータを徐々に学習していく。</a:t>
                </a:r>
                <a:endParaRPr kumimoji="1" lang="en-US" altLang="ja-JP" sz="1600" b="1" dirty="0"/>
              </a:p>
            </p:txBody>
          </p:sp>
        </mc:Choice>
        <mc:Fallback xmlns="">
          <p:sp>
            <p:nvSpPr>
              <p:cNvPr id="60" name="テキスト ボックス 59">
                <a:extLst>
                  <a:ext uri="{FF2B5EF4-FFF2-40B4-BE49-F238E27FC236}">
                    <a16:creationId xmlns:a16="http://schemas.microsoft.com/office/drawing/2014/main" id="{C3EE76BF-1532-42C4-BA78-6EB63891FF0A}"/>
                  </a:ext>
                </a:extLst>
              </p:cNvPr>
              <p:cNvSpPr txBox="1">
                <a:spLocks noRot="1" noChangeAspect="1" noMove="1" noResize="1" noEditPoints="1" noAdjustHandles="1" noChangeArrowheads="1" noChangeShapeType="1" noTextEdit="1"/>
              </p:cNvSpPr>
              <p:nvPr/>
            </p:nvSpPr>
            <p:spPr>
              <a:xfrm>
                <a:off x="6247572" y="2513968"/>
                <a:ext cx="4487329" cy="592791"/>
              </a:xfrm>
              <a:prstGeom prst="rect">
                <a:avLst/>
              </a:prstGeom>
              <a:blipFill>
                <a:blip r:embed="rId4"/>
                <a:stretch>
                  <a:fillRect l="-815" t="-2041" r="-3804" b="-1122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4CDCE50C-8A26-4B8B-8E17-49AE6FAC40F5}"/>
                  </a:ext>
                </a:extLst>
              </p:cNvPr>
              <p:cNvSpPr txBox="1"/>
              <p:nvPr/>
            </p:nvSpPr>
            <p:spPr>
              <a:xfrm>
                <a:off x="385875" y="4158806"/>
                <a:ext cx="2210548" cy="68050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𝑃</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𝑘</m:t>
                      </m:r>
                      <m:r>
                        <a:rPr kumimoji="1" lang="en-US" altLang="ja-JP" sz="1400" i="1">
                          <a:latin typeface="Cambria Math" panose="02040503050406030204" pitchFamily="18" charset="0"/>
                        </a:rPr>
                        <m:t>)</m:t>
                      </m:r>
                      <m:r>
                        <a:rPr kumimoji="1" lang="en-US" altLang="ja-JP" sz="1400" b="1" i="1" smtClean="0">
                          <a:latin typeface="Cambria Math" panose="02040503050406030204" pitchFamily="18" charset="0"/>
                        </a:rPr>
                        <m:t>=</m:t>
                      </m:r>
                      <m:f>
                        <m:fPr>
                          <m:ctrlPr>
                            <a:rPr kumimoji="1" lang="en-US" altLang="ja-JP" sz="1400" i="1" smtClean="0">
                              <a:latin typeface="Cambria Math" panose="02040503050406030204" pitchFamily="18" charset="0"/>
                            </a:rPr>
                          </m:ctrlPr>
                        </m:fPr>
                        <m:num>
                          <m:r>
                            <a:rPr kumimoji="1" lang="en-US" altLang="ja-JP" sz="1400" b="0" i="1" smtClean="0">
                              <a:latin typeface="Cambria Math" panose="02040503050406030204" pitchFamily="18" charset="0"/>
                            </a:rPr>
                            <m:t>1</m:t>
                          </m:r>
                        </m:num>
                        <m:den>
                          <m:r>
                            <a:rPr kumimoji="1" lang="en-US" altLang="ja-JP" sz="1400" b="0" i="1" smtClean="0">
                              <a:latin typeface="Cambria Math" panose="02040503050406030204" pitchFamily="18" charset="0"/>
                            </a:rPr>
                            <m:t>𝑚</m:t>
                          </m:r>
                          <m:rad>
                            <m:radPr>
                              <m:degHide m:val="on"/>
                              <m:ctrlPr>
                                <a:rPr kumimoji="1" lang="en-US" altLang="ja-JP" sz="1400" i="1" smtClean="0">
                                  <a:latin typeface="Cambria Math" panose="02040503050406030204" pitchFamily="18" charset="0"/>
                                </a:rPr>
                              </m:ctrlPr>
                            </m:radPr>
                            <m:deg/>
                            <m:e>
                              <m:r>
                                <a:rPr kumimoji="1" lang="en-US" altLang="ja-JP" sz="1400" b="0" i="1">
                                  <a:latin typeface="Cambria Math" panose="02040503050406030204" pitchFamily="18" charset="0"/>
                                </a:rPr>
                                <m:t>𝑁</m:t>
                              </m:r>
                            </m:e>
                          </m:rad>
                        </m:den>
                      </m:f>
                      <m:nary>
                        <m:naryPr>
                          <m:chr m:val="∑"/>
                          <m:ctrlPr>
                            <a:rPr kumimoji="1" lang="en-US" altLang="ja-JP" sz="1400" i="1" smtClean="0">
                              <a:latin typeface="Cambria Math" panose="02040503050406030204" pitchFamily="18" charset="0"/>
                            </a:rPr>
                          </m:ctrlPr>
                        </m:naryPr>
                        <m:sub>
                          <m:r>
                            <m:rPr>
                              <m:brk m:alnAt="23"/>
                            </m:rPr>
                            <a:rPr kumimoji="1" lang="en-US" altLang="ja-JP" sz="1400" b="0" i="1" smtClean="0">
                              <a:latin typeface="Cambria Math" panose="02040503050406030204" pitchFamily="18" charset="0"/>
                            </a:rPr>
                            <m:t>𝑖</m:t>
                          </m:r>
                          <m:r>
                            <a:rPr kumimoji="1" lang="en-US" altLang="ja-JP" sz="1400" b="0" i="1" smtClean="0">
                              <a:latin typeface="Cambria Math" panose="02040503050406030204" pitchFamily="18" charset="0"/>
                            </a:rPr>
                            <m:t>=1</m:t>
                          </m:r>
                        </m:sub>
                        <m:sup>
                          <m:r>
                            <a:rPr kumimoji="1" lang="en-US" altLang="ja-JP" sz="1400" b="0" i="1" smtClean="0">
                              <a:latin typeface="Cambria Math" panose="02040503050406030204" pitchFamily="18" charset="0"/>
                            </a:rPr>
                            <m:t>𝑚</m:t>
                          </m:r>
                        </m:sup>
                        <m:e>
                          <m:d>
                            <m:dPr>
                              <m:begChr m:val="‖"/>
                              <m:endChr m:val="‖"/>
                              <m:ctrlPr>
                                <a:rPr kumimoji="1" lang="en-US" altLang="ja-JP" sz="1400" i="1" smtClean="0">
                                  <a:latin typeface="Cambria Math" panose="02040503050406030204" pitchFamily="18" charset="0"/>
                                </a:rPr>
                              </m:ctrlPr>
                            </m:dPr>
                            <m:e>
                              <m:sSup>
                                <m:sSupPr>
                                  <m:ctrlPr>
                                    <a:rPr kumimoji="1" lang="en-US" altLang="ja-JP" sz="1400" b="0" i="1" smtClean="0">
                                      <a:latin typeface="Cambria Math" panose="02040503050406030204" pitchFamily="18" charset="0"/>
                                    </a:rPr>
                                  </m:ctrlPr>
                                </m:sSupPr>
                                <m:e>
                                  <m:r>
                                    <a:rPr kumimoji="1" lang="en-US" altLang="ja-JP" sz="1400" b="1" i="1">
                                      <a:latin typeface="Cambria Math" panose="02040503050406030204" pitchFamily="18" charset="0"/>
                                    </a:rPr>
                                    <m:t>𝒗</m:t>
                                  </m:r>
                                </m:e>
                                <m:sup>
                                  <m:r>
                                    <a:rPr kumimoji="1" lang="en-US" altLang="ja-JP" sz="1400" b="0" i="1" smtClean="0">
                                      <a:latin typeface="Cambria Math" panose="02040503050406030204" pitchFamily="18" charset="0"/>
                                    </a:rPr>
                                    <m:t>𝑖</m:t>
                                  </m:r>
                                </m:sup>
                              </m:sSup>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𝑘</m:t>
                              </m:r>
                              <m:r>
                                <a:rPr kumimoji="1" lang="en-US" altLang="ja-JP" sz="1400" b="0" i="1" smtClean="0">
                                  <a:latin typeface="Cambria Math" panose="02040503050406030204" pitchFamily="18" charset="0"/>
                                </a:rPr>
                                <m:t>)</m:t>
                              </m:r>
                            </m:e>
                          </m:d>
                        </m:e>
                      </m:nary>
                    </m:oMath>
                  </m:oMathPara>
                </a14:m>
                <a:endParaRPr kumimoji="1" lang="ja-JP" altLang="en-US" sz="1400" dirty="0"/>
              </a:p>
            </p:txBody>
          </p:sp>
        </mc:Choice>
        <mc:Fallback xmlns="">
          <p:sp>
            <p:nvSpPr>
              <p:cNvPr id="61" name="テキスト ボックス 60">
                <a:extLst>
                  <a:ext uri="{FF2B5EF4-FFF2-40B4-BE49-F238E27FC236}">
                    <a16:creationId xmlns:a16="http://schemas.microsoft.com/office/drawing/2014/main" id="{4CDCE50C-8A26-4B8B-8E17-49AE6FAC40F5}"/>
                  </a:ext>
                </a:extLst>
              </p:cNvPr>
              <p:cNvSpPr txBox="1">
                <a:spLocks noRot="1" noChangeAspect="1" noMove="1" noResize="1" noEditPoints="1" noAdjustHandles="1" noChangeArrowheads="1" noChangeShapeType="1" noTextEdit="1"/>
              </p:cNvSpPr>
              <p:nvPr/>
            </p:nvSpPr>
            <p:spPr>
              <a:xfrm>
                <a:off x="385875" y="4158806"/>
                <a:ext cx="2210548" cy="680507"/>
              </a:xfrm>
              <a:prstGeom prst="rect">
                <a:avLst/>
              </a:prstGeom>
              <a:blipFill>
                <a:blip r:embed="rId5"/>
                <a:stretch>
                  <a:fillRect/>
                </a:stretch>
              </a:blipFill>
            </p:spPr>
            <p:txBody>
              <a:bodyPr/>
              <a:lstStyle/>
              <a:p>
                <a:r>
                  <a:rPr lang="ja-JP" altLang="en-US">
                    <a:noFill/>
                  </a:rPr>
                  <a:t> </a:t>
                </a:r>
              </a:p>
            </p:txBody>
          </p:sp>
        </mc:Fallback>
      </mc:AlternateContent>
      <p:grpSp>
        <p:nvGrpSpPr>
          <p:cNvPr id="62" name="グループ化 61">
            <a:extLst>
              <a:ext uri="{FF2B5EF4-FFF2-40B4-BE49-F238E27FC236}">
                <a16:creationId xmlns:a16="http://schemas.microsoft.com/office/drawing/2014/main" id="{7C950523-103F-4A53-94CC-9079F3F727CF}"/>
              </a:ext>
            </a:extLst>
          </p:cNvPr>
          <p:cNvGrpSpPr>
            <a:grpSpLocks noChangeAspect="1"/>
          </p:cNvGrpSpPr>
          <p:nvPr/>
        </p:nvGrpSpPr>
        <p:grpSpPr>
          <a:xfrm>
            <a:off x="2373634" y="3545990"/>
            <a:ext cx="2702595" cy="1577201"/>
            <a:chOff x="3581401" y="3714536"/>
            <a:chExt cx="4361688" cy="2677338"/>
          </a:xfrm>
        </p:grpSpPr>
        <p:pic>
          <p:nvPicPr>
            <p:cNvPr id="63" name="図 62">
              <a:extLst>
                <a:ext uri="{FF2B5EF4-FFF2-40B4-BE49-F238E27FC236}">
                  <a16:creationId xmlns:a16="http://schemas.microsoft.com/office/drawing/2014/main" id="{954D3CB1-2E04-463D-B4D8-1C3D0245B03E}"/>
                </a:ext>
              </a:extLst>
            </p:cNvPr>
            <p:cNvPicPr>
              <a:picLocks noChangeAspect="1"/>
            </p:cNvPicPr>
            <p:nvPr/>
          </p:nvPicPr>
          <p:blipFill rotWithShape="1">
            <a:blip r:embed="rId6">
              <a:extLst>
                <a:ext uri="{28A0092B-C50C-407E-A947-70E740481C1C}">
                  <a14:useLocalDpi xmlns:a14="http://schemas.microsoft.com/office/drawing/2010/main" val="0"/>
                </a:ext>
              </a:extLst>
            </a:blip>
            <a:srcRect t="93117"/>
            <a:stretch/>
          </p:blipFill>
          <p:spPr>
            <a:xfrm>
              <a:off x="3581401" y="6123110"/>
              <a:ext cx="4361688" cy="268764"/>
            </a:xfrm>
            <a:prstGeom prst="rect">
              <a:avLst/>
            </a:prstGeom>
          </p:spPr>
        </p:pic>
        <p:pic>
          <p:nvPicPr>
            <p:cNvPr id="64" name="図 63">
              <a:extLst>
                <a:ext uri="{FF2B5EF4-FFF2-40B4-BE49-F238E27FC236}">
                  <a16:creationId xmlns:a16="http://schemas.microsoft.com/office/drawing/2014/main" id="{E02BB1E5-1A34-406E-BAFD-89D46D8D0AB4}"/>
                </a:ext>
              </a:extLst>
            </p:cNvPr>
            <p:cNvPicPr>
              <a:picLocks noChangeAspect="1"/>
            </p:cNvPicPr>
            <p:nvPr/>
          </p:nvPicPr>
          <p:blipFill rotWithShape="1">
            <a:blip r:embed="rId6">
              <a:extLst>
                <a:ext uri="{28A0092B-C50C-407E-A947-70E740481C1C}">
                  <a14:useLocalDpi xmlns:a14="http://schemas.microsoft.com/office/drawing/2010/main" val="0"/>
                </a:ext>
              </a:extLst>
            </a:blip>
            <a:srcRect b="38451"/>
            <a:stretch/>
          </p:blipFill>
          <p:spPr>
            <a:xfrm>
              <a:off x="3581401" y="3714536"/>
              <a:ext cx="4361688" cy="2403182"/>
            </a:xfrm>
            <a:prstGeom prst="rect">
              <a:avLst/>
            </a:prstGeom>
          </p:spPr>
        </p:pic>
      </p:grpSp>
      <p:sp>
        <p:nvSpPr>
          <p:cNvPr id="65" name="テキスト ボックス 64">
            <a:extLst>
              <a:ext uri="{FF2B5EF4-FFF2-40B4-BE49-F238E27FC236}">
                <a16:creationId xmlns:a16="http://schemas.microsoft.com/office/drawing/2014/main" id="{A0AADB0B-5F09-4B2A-B165-6D32577EB108}"/>
              </a:ext>
            </a:extLst>
          </p:cNvPr>
          <p:cNvSpPr txBox="1"/>
          <p:nvPr/>
        </p:nvSpPr>
        <p:spPr>
          <a:xfrm>
            <a:off x="205590" y="3796602"/>
            <a:ext cx="2524595" cy="338554"/>
          </a:xfrm>
          <a:prstGeom prst="rect">
            <a:avLst/>
          </a:prstGeom>
          <a:noFill/>
        </p:spPr>
        <p:txBody>
          <a:bodyPr wrap="square" rtlCol="0">
            <a:spAutoFit/>
          </a:bodyPr>
          <a:lstStyle/>
          <a:p>
            <a:pPr algn="ctr"/>
            <a:r>
              <a:rPr kumimoji="1" lang="ja-JP" altLang="en-US" sz="1600" dirty="0"/>
              <a:t>群の活性度（評価指標）</a:t>
            </a:r>
          </a:p>
        </p:txBody>
      </p:sp>
      <mc:AlternateContent xmlns:mc="http://schemas.openxmlformats.org/markup-compatibility/2006" xmlns:a14="http://schemas.microsoft.com/office/drawing/2010/main">
        <mc:Choice Requires="a14">
          <p:sp>
            <p:nvSpPr>
              <p:cNvPr id="66" name="テキスト ボックス 65">
                <a:extLst>
                  <a:ext uri="{FF2B5EF4-FFF2-40B4-BE49-F238E27FC236}">
                    <a16:creationId xmlns:a16="http://schemas.microsoft.com/office/drawing/2014/main" id="{38DAE1C9-6823-4DD6-889F-4D5F2FC86F4D}"/>
                  </a:ext>
                </a:extLst>
              </p:cNvPr>
              <p:cNvSpPr txBox="1"/>
              <p:nvPr/>
            </p:nvSpPr>
            <p:spPr>
              <a:xfrm>
                <a:off x="9753565" y="3633275"/>
                <a:ext cx="2230290" cy="5370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kumimoji="1" lang="en-US" altLang="ja-JP" sz="1400" i="1" smtClean="0">
                              <a:latin typeface="Cambria Math" panose="02040503050406030204" pitchFamily="18" charset="0"/>
                            </a:rPr>
                          </m:ctrlPr>
                        </m:sSupPr>
                        <m:e>
                          <m:r>
                            <a:rPr kumimoji="1" lang="en-US" altLang="ja-JP" sz="1400" b="0" i="1" smtClean="0">
                              <a:latin typeface="Cambria Math" panose="02040503050406030204" pitchFamily="18" charset="0"/>
                            </a:rPr>
                            <m:t>𝐹</m:t>
                          </m:r>
                        </m:e>
                        <m:sup>
                          <m:r>
                            <a:rPr kumimoji="1" lang="en-US" altLang="ja-JP" sz="1400" i="1">
                              <a:latin typeface="Cambria Math" panose="02040503050406030204" pitchFamily="18" charset="0"/>
                            </a:rPr>
                            <m:t>𝑖</m:t>
                          </m:r>
                        </m:sup>
                      </m:sSup>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r>
                        <a:rPr kumimoji="1" lang="en-US" altLang="ja-JP" sz="1400" b="1" i="1">
                          <a:latin typeface="Cambria Math" panose="02040503050406030204" pitchFamily="18" charset="0"/>
                        </a:rPr>
                        <m:t>∼</m:t>
                      </m:r>
                      <m:r>
                        <a:rPr kumimoji="1" lang="en-US" altLang="ja-JP" sz="1400" b="0" i="1" smtClean="0">
                          <a:latin typeface="Cambria Math" panose="02040503050406030204" pitchFamily="18" charset="0"/>
                        </a:rPr>
                        <m:t>𝐶𝑎𝑢𝑐h𝑦</m:t>
                      </m:r>
                      <m:d>
                        <m:dPr>
                          <m:ctrlPr>
                            <a:rPr kumimoji="1" lang="en-US" altLang="ja-JP" sz="1400" b="0" i="1" smtClean="0">
                              <a:latin typeface="Cambria Math" panose="02040503050406030204" pitchFamily="18" charset="0"/>
                            </a:rPr>
                          </m:ctrlPr>
                        </m:dPr>
                        <m:e>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𝜇</m:t>
                              </m:r>
                            </m:e>
                            <m:sub>
                              <m:r>
                                <a:rPr kumimoji="1" lang="en-US" altLang="ja-JP" sz="1400" b="0" i="1" smtClean="0">
                                  <a:latin typeface="Cambria Math" panose="02040503050406030204" pitchFamily="18" charset="0"/>
                                </a:rPr>
                                <m:t>𝐹</m:t>
                              </m:r>
                            </m:sub>
                          </m:sSub>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𝜎</m:t>
                              </m:r>
                            </m:e>
                            <m:sub>
                              <m:r>
                                <a:rPr kumimoji="1" lang="en-US" altLang="ja-JP" sz="1400" b="0" i="1" smtClean="0">
                                  <a:latin typeface="Cambria Math" panose="02040503050406030204" pitchFamily="18" charset="0"/>
                                </a:rPr>
                                <m:t>𝐹</m:t>
                              </m:r>
                            </m:sub>
                          </m:sSub>
                        </m:e>
                      </m:d>
                      <m:r>
                        <a:rPr kumimoji="1" lang="en-US" altLang="ja-JP" sz="1400" b="0" i="1" smtClean="0">
                          <a:latin typeface="Cambria Math" panose="02040503050406030204" pitchFamily="18" charset="0"/>
                        </a:rPr>
                        <m:t>,</m:t>
                      </m:r>
                    </m:oMath>
                  </m:oMathPara>
                </a14:m>
                <a:endParaRPr kumimoji="1" lang="en-US" altLang="ja-JP" sz="1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𝐶</m:t>
                          </m:r>
                        </m:e>
                        <m:sup>
                          <m:r>
                            <a:rPr kumimoji="1" lang="en-US" altLang="ja-JP" sz="1400" b="0" i="1" smtClean="0">
                              <a:latin typeface="Cambria Math" panose="02040503050406030204" pitchFamily="18" charset="0"/>
                            </a:rPr>
                            <m:t>𝑖</m:t>
                          </m:r>
                        </m:sup>
                      </m:sSup>
                      <m:d>
                        <m:dPr>
                          <m:ctrlPr>
                            <a:rPr kumimoji="1" lang="en-US" altLang="ja-JP" sz="1400" i="1" smtClean="0">
                              <a:latin typeface="Cambria Math" panose="02040503050406030204" pitchFamily="18" charset="0"/>
                            </a:rPr>
                          </m:ctrlPr>
                        </m:dPr>
                        <m:e>
                          <m:r>
                            <a:rPr kumimoji="1" lang="en-US" altLang="ja-JP" sz="1400" b="0" i="1" smtClean="0">
                              <a:latin typeface="Cambria Math" panose="02040503050406030204" pitchFamily="18" charset="0"/>
                            </a:rPr>
                            <m:t>𝑘</m:t>
                          </m:r>
                        </m:e>
                      </m:d>
                      <m:r>
                        <a:rPr kumimoji="1" lang="en-US" altLang="ja-JP" sz="1400" b="1" i="1" smtClean="0">
                          <a:latin typeface="Cambria Math" panose="02040503050406030204" pitchFamily="18" charset="0"/>
                        </a:rPr>
                        <m:t>∼</m:t>
                      </m:r>
                      <m:r>
                        <a:rPr kumimoji="1" lang="en-US" altLang="ja-JP" sz="1400" i="1" smtClean="0">
                          <a:latin typeface="Cambria Math" panose="02040503050406030204" pitchFamily="18" charset="0"/>
                        </a:rPr>
                        <m:t>𝑁</m:t>
                      </m:r>
                      <m:r>
                        <a:rPr kumimoji="1" lang="en-US" altLang="ja-JP" sz="1400" b="0" i="1" smtClean="0">
                          <a:latin typeface="Cambria Math" panose="02040503050406030204" pitchFamily="18" charset="0"/>
                        </a:rPr>
                        <m:t>𝑜𝑟𝑚𝑎𝑙</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𝜇</m:t>
                          </m:r>
                        </m:e>
                        <m:sub>
                          <m:r>
                            <a:rPr kumimoji="1" lang="en-US" altLang="ja-JP" sz="1400" b="0" i="1" smtClean="0">
                              <a:latin typeface="Cambria Math" panose="02040503050406030204" pitchFamily="18" charset="0"/>
                            </a:rPr>
                            <m:t>𝐶</m:t>
                          </m:r>
                        </m:sub>
                      </m:sSub>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𝜎</m:t>
                          </m:r>
                        </m:e>
                        <m:sub>
                          <m:r>
                            <a:rPr kumimoji="1" lang="en-US" altLang="ja-JP" sz="1400" b="0" i="1" smtClean="0">
                              <a:latin typeface="Cambria Math" panose="02040503050406030204" pitchFamily="18" charset="0"/>
                            </a:rPr>
                            <m:t>𝐶</m:t>
                          </m:r>
                        </m:sub>
                      </m:sSub>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66" name="テキスト ボックス 65">
                <a:extLst>
                  <a:ext uri="{FF2B5EF4-FFF2-40B4-BE49-F238E27FC236}">
                    <a16:creationId xmlns:a16="http://schemas.microsoft.com/office/drawing/2014/main" id="{38DAE1C9-6823-4DD6-889F-4D5F2FC86F4D}"/>
                  </a:ext>
                </a:extLst>
              </p:cNvPr>
              <p:cNvSpPr txBox="1">
                <a:spLocks noRot="1" noChangeAspect="1" noMove="1" noResize="1" noEditPoints="1" noAdjustHandles="1" noChangeArrowheads="1" noChangeShapeType="1" noTextEdit="1"/>
              </p:cNvSpPr>
              <p:nvPr/>
            </p:nvSpPr>
            <p:spPr>
              <a:xfrm>
                <a:off x="9753565" y="3633275"/>
                <a:ext cx="2230290" cy="537070"/>
              </a:xfrm>
              <a:prstGeom prst="rect">
                <a:avLst/>
              </a:prstGeom>
              <a:blipFill>
                <a:blip r:embed="rId7"/>
                <a:stretch>
                  <a:fillRect b="-5682"/>
                </a:stretch>
              </a:blipFill>
            </p:spPr>
            <p:txBody>
              <a:bodyPr/>
              <a:lstStyle/>
              <a:p>
                <a:r>
                  <a:rPr lang="ja-JP" altLang="en-US">
                    <a:noFill/>
                  </a:rPr>
                  <a:t> </a:t>
                </a:r>
              </a:p>
            </p:txBody>
          </p:sp>
        </mc:Fallback>
      </mc:AlternateContent>
      <p:sp>
        <p:nvSpPr>
          <p:cNvPr id="68" name="楕円 67">
            <a:extLst>
              <a:ext uri="{FF2B5EF4-FFF2-40B4-BE49-F238E27FC236}">
                <a16:creationId xmlns:a16="http://schemas.microsoft.com/office/drawing/2014/main" id="{B3358422-E370-4C7E-A3B8-565B62DB6BF1}"/>
              </a:ext>
            </a:extLst>
          </p:cNvPr>
          <p:cNvSpPr>
            <a:spLocks noChangeAspect="1"/>
          </p:cNvSpPr>
          <p:nvPr/>
        </p:nvSpPr>
        <p:spPr>
          <a:xfrm>
            <a:off x="5748931" y="364799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楕円 68">
            <a:extLst>
              <a:ext uri="{FF2B5EF4-FFF2-40B4-BE49-F238E27FC236}">
                <a16:creationId xmlns:a16="http://schemas.microsoft.com/office/drawing/2014/main" id="{8F9B251E-3EEE-4550-8847-47094D756FC0}"/>
              </a:ext>
            </a:extLst>
          </p:cNvPr>
          <p:cNvSpPr>
            <a:spLocks noChangeAspect="1"/>
          </p:cNvSpPr>
          <p:nvPr/>
        </p:nvSpPr>
        <p:spPr>
          <a:xfrm>
            <a:off x="5418564" y="3883463"/>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0" name="楕円 69">
            <a:extLst>
              <a:ext uri="{FF2B5EF4-FFF2-40B4-BE49-F238E27FC236}">
                <a16:creationId xmlns:a16="http://schemas.microsoft.com/office/drawing/2014/main" id="{1B588191-6D0F-4D0A-B752-A1102EC93FDF}"/>
              </a:ext>
            </a:extLst>
          </p:cNvPr>
          <p:cNvSpPr>
            <a:spLocks noChangeAspect="1"/>
          </p:cNvSpPr>
          <p:nvPr/>
        </p:nvSpPr>
        <p:spPr>
          <a:xfrm>
            <a:off x="6233538" y="3886633"/>
            <a:ext cx="108000" cy="10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1" name="楕円 70">
            <a:extLst>
              <a:ext uri="{FF2B5EF4-FFF2-40B4-BE49-F238E27FC236}">
                <a16:creationId xmlns:a16="http://schemas.microsoft.com/office/drawing/2014/main" id="{33804149-7DC2-4D1B-98F7-CE71875D98AA}"/>
              </a:ext>
            </a:extLst>
          </p:cNvPr>
          <p:cNvSpPr>
            <a:spLocks noChangeAspect="1"/>
          </p:cNvSpPr>
          <p:nvPr/>
        </p:nvSpPr>
        <p:spPr>
          <a:xfrm>
            <a:off x="6387552" y="4304210"/>
            <a:ext cx="108000" cy="10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2" name="楕円 71">
            <a:extLst>
              <a:ext uri="{FF2B5EF4-FFF2-40B4-BE49-F238E27FC236}">
                <a16:creationId xmlns:a16="http://schemas.microsoft.com/office/drawing/2014/main" id="{334C69F9-6105-4676-B6FA-323CAE2BE73D}"/>
              </a:ext>
            </a:extLst>
          </p:cNvPr>
          <p:cNvSpPr>
            <a:spLocks noChangeAspect="1"/>
          </p:cNvSpPr>
          <p:nvPr/>
        </p:nvSpPr>
        <p:spPr>
          <a:xfrm>
            <a:off x="5890427" y="4013007"/>
            <a:ext cx="108000" cy="10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4" name="二等辺三角形 73">
            <a:extLst>
              <a:ext uri="{FF2B5EF4-FFF2-40B4-BE49-F238E27FC236}">
                <a16:creationId xmlns:a16="http://schemas.microsoft.com/office/drawing/2014/main" id="{3D7DA343-8DB6-4C46-B019-E14B5AFC07C4}"/>
              </a:ext>
            </a:extLst>
          </p:cNvPr>
          <p:cNvSpPr/>
          <p:nvPr/>
        </p:nvSpPr>
        <p:spPr>
          <a:xfrm rot="5400000">
            <a:off x="6503771" y="4230227"/>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2CA4ADB9-ED98-4ABB-B3C6-E1DB2E2ACE40}"/>
                  </a:ext>
                </a:extLst>
              </p:cNvPr>
              <p:cNvSpPr txBox="1"/>
              <p:nvPr/>
            </p:nvSpPr>
            <p:spPr>
              <a:xfrm>
                <a:off x="5217835" y="4520276"/>
                <a:ext cx="1644907" cy="584775"/>
              </a:xfrm>
              <a:prstGeom prst="rect">
                <a:avLst/>
              </a:prstGeom>
              <a:noFill/>
            </p:spPr>
            <p:txBody>
              <a:bodyPr wrap="square" rtlCol="0">
                <a:spAutoFit/>
              </a:bodyPr>
              <a:lstStyle/>
              <a:p>
                <a:pPr algn="ctr"/>
                <a:r>
                  <a:rPr kumimoji="1" lang="ja-JP" altLang="en-US" sz="1600" dirty="0">
                    <a:solidFill>
                      <a:schemeClr val="accent4"/>
                    </a:solidFill>
                  </a:rPr>
                  <a:t>改善に成功した</a:t>
                </a:r>
                <a:endParaRPr kumimoji="1" lang="en-US" altLang="ja-JP" sz="1600" dirty="0">
                  <a:solidFill>
                    <a:schemeClr val="accent4"/>
                  </a:solidFill>
                </a:endParaRPr>
              </a:p>
              <a:p>
                <a:pPr algn="ctr"/>
                <a:r>
                  <a:rPr kumimoji="1" lang="ja-JP" altLang="en-US" sz="1600" dirty="0">
                    <a:solidFill>
                      <a:schemeClr val="accent4"/>
                    </a:solidFill>
                  </a:rPr>
                  <a:t>パラメータの平均</a:t>
                </a:r>
                <a14:m>
                  <m:oMath xmlns:m="http://schemas.openxmlformats.org/officeDocument/2006/math">
                    <m:r>
                      <a:rPr kumimoji="1" lang="en-US" altLang="ja-JP" sz="1600" b="0" i="1" smtClean="0">
                        <a:solidFill>
                          <a:schemeClr val="accent4"/>
                        </a:solidFill>
                        <a:latin typeface="Cambria Math" panose="02040503050406030204" pitchFamily="18" charset="0"/>
                      </a:rPr>
                      <m:t>𝑆</m:t>
                    </m:r>
                  </m:oMath>
                </a14:m>
                <a:endParaRPr kumimoji="1" lang="ja-JP" altLang="en-US" sz="1600" dirty="0">
                  <a:solidFill>
                    <a:schemeClr val="accent4"/>
                  </a:solidFill>
                </a:endParaRPr>
              </a:p>
            </p:txBody>
          </p:sp>
        </mc:Choice>
        <mc:Fallback xmlns="">
          <p:sp>
            <p:nvSpPr>
              <p:cNvPr id="75" name="テキスト ボックス 74">
                <a:extLst>
                  <a:ext uri="{FF2B5EF4-FFF2-40B4-BE49-F238E27FC236}">
                    <a16:creationId xmlns:a16="http://schemas.microsoft.com/office/drawing/2014/main" id="{2CA4ADB9-ED98-4ABB-B3C6-E1DB2E2ACE40}"/>
                  </a:ext>
                </a:extLst>
              </p:cNvPr>
              <p:cNvSpPr txBox="1">
                <a:spLocks noRot="1" noChangeAspect="1" noMove="1" noResize="1" noEditPoints="1" noAdjustHandles="1" noChangeArrowheads="1" noChangeShapeType="1" noTextEdit="1"/>
              </p:cNvSpPr>
              <p:nvPr/>
            </p:nvSpPr>
            <p:spPr>
              <a:xfrm>
                <a:off x="5217835" y="4520276"/>
                <a:ext cx="1644907" cy="584775"/>
              </a:xfrm>
              <a:prstGeom prst="rect">
                <a:avLst/>
              </a:prstGeom>
              <a:blipFill>
                <a:blip r:embed="rId8"/>
                <a:stretch>
                  <a:fillRect l="-1111" t="-3158" b="-136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2A245B31-2789-4F4F-A5B9-235ACB8C6E54}"/>
                  </a:ext>
                </a:extLst>
              </p:cNvPr>
              <p:cNvSpPr txBox="1"/>
              <p:nvPr/>
            </p:nvSpPr>
            <p:spPr>
              <a:xfrm>
                <a:off x="7411171" y="3228871"/>
                <a:ext cx="1524277" cy="338554"/>
              </a:xfrm>
              <a:prstGeom prst="rect">
                <a:avLst/>
              </a:prstGeom>
              <a:noFill/>
            </p:spPr>
            <p:txBody>
              <a:bodyPr wrap="square" rtlCol="0">
                <a:spAutoFit/>
              </a:bodyPr>
              <a:lstStyle/>
              <a:p>
                <a:pPr algn="ctr"/>
                <a:r>
                  <a:rPr kumimoji="1" lang="ja-JP" altLang="en-US" sz="1600" dirty="0">
                    <a:solidFill>
                      <a:schemeClr val="tx1"/>
                    </a:solidFill>
                  </a:rPr>
                  <a:t>統計量</a:t>
                </a:r>
                <a14:m>
                  <m:oMath xmlns:m="http://schemas.openxmlformats.org/officeDocument/2006/math">
                    <m:r>
                      <a:rPr kumimoji="1" lang="en-US" altLang="ja-JP" sz="1600" i="1">
                        <a:latin typeface="Cambria Math" panose="02040503050406030204" pitchFamily="18" charset="0"/>
                      </a:rPr>
                      <m:t>𝜇</m:t>
                    </m:r>
                  </m:oMath>
                </a14:m>
                <a:r>
                  <a:rPr kumimoji="1" lang="ja-JP" altLang="en-US" sz="1600" dirty="0">
                    <a:solidFill>
                      <a:schemeClr val="tx1"/>
                    </a:solidFill>
                  </a:rPr>
                  <a:t>に反映</a:t>
                </a:r>
              </a:p>
            </p:txBody>
          </p:sp>
        </mc:Choice>
        <mc:Fallback xmlns="">
          <p:sp>
            <p:nvSpPr>
              <p:cNvPr id="76" name="テキスト ボックス 75">
                <a:extLst>
                  <a:ext uri="{FF2B5EF4-FFF2-40B4-BE49-F238E27FC236}">
                    <a16:creationId xmlns:a16="http://schemas.microsoft.com/office/drawing/2014/main" id="{2A245B31-2789-4F4F-A5B9-235ACB8C6E54}"/>
                  </a:ext>
                </a:extLst>
              </p:cNvPr>
              <p:cNvSpPr txBox="1">
                <a:spLocks noRot="1" noChangeAspect="1" noMove="1" noResize="1" noEditPoints="1" noAdjustHandles="1" noChangeArrowheads="1" noChangeShapeType="1" noTextEdit="1"/>
              </p:cNvSpPr>
              <p:nvPr/>
            </p:nvSpPr>
            <p:spPr>
              <a:xfrm>
                <a:off x="7411171" y="3228871"/>
                <a:ext cx="1524277" cy="338554"/>
              </a:xfrm>
              <a:prstGeom prst="rect">
                <a:avLst/>
              </a:prstGeom>
              <a:blipFill>
                <a:blip r:embed="rId9"/>
                <a:stretch>
                  <a:fillRect l="-400" t="-5455" b="-23636"/>
                </a:stretch>
              </a:blipFill>
            </p:spPr>
            <p:txBody>
              <a:bodyPr/>
              <a:lstStyle/>
              <a:p>
                <a:r>
                  <a:rPr lang="ja-JP" altLang="en-US">
                    <a:noFill/>
                  </a:rPr>
                  <a:t> </a:t>
                </a:r>
              </a:p>
            </p:txBody>
          </p:sp>
        </mc:Fallback>
      </mc:AlternateContent>
      <p:sp>
        <p:nvSpPr>
          <p:cNvPr id="77" name="二等辺三角形 76">
            <a:extLst>
              <a:ext uri="{FF2B5EF4-FFF2-40B4-BE49-F238E27FC236}">
                <a16:creationId xmlns:a16="http://schemas.microsoft.com/office/drawing/2014/main" id="{4242A6D8-FFF5-4698-B892-766F68F5B13D}"/>
              </a:ext>
            </a:extLst>
          </p:cNvPr>
          <p:cNvSpPr/>
          <p:nvPr/>
        </p:nvSpPr>
        <p:spPr>
          <a:xfrm rot="5400000">
            <a:off x="9175359" y="4249362"/>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8" name="テキスト ボックス 77">
            <a:extLst>
              <a:ext uri="{FF2B5EF4-FFF2-40B4-BE49-F238E27FC236}">
                <a16:creationId xmlns:a16="http://schemas.microsoft.com/office/drawing/2014/main" id="{E14B0697-D713-40DD-A737-BCCEFEED9FE0}"/>
              </a:ext>
            </a:extLst>
          </p:cNvPr>
          <p:cNvSpPr txBox="1"/>
          <p:nvPr/>
        </p:nvSpPr>
        <p:spPr>
          <a:xfrm>
            <a:off x="9715465" y="3228871"/>
            <a:ext cx="2028814" cy="338554"/>
          </a:xfrm>
          <a:prstGeom prst="rect">
            <a:avLst/>
          </a:prstGeom>
          <a:noFill/>
        </p:spPr>
        <p:txBody>
          <a:bodyPr wrap="square" rtlCol="0">
            <a:spAutoFit/>
          </a:bodyPr>
          <a:lstStyle/>
          <a:p>
            <a:pPr algn="ctr"/>
            <a:r>
              <a:rPr kumimoji="1" lang="ja-JP" altLang="en-US" sz="1600" dirty="0">
                <a:solidFill>
                  <a:schemeClr val="tx1"/>
                </a:solidFill>
              </a:rPr>
              <a:t>乱数として生成</a:t>
            </a:r>
          </a:p>
        </p:txBody>
      </p:sp>
      <p:cxnSp>
        <p:nvCxnSpPr>
          <p:cNvPr id="33" name="直線矢印コネクタ 32">
            <a:extLst>
              <a:ext uri="{FF2B5EF4-FFF2-40B4-BE49-F238E27FC236}">
                <a16:creationId xmlns:a16="http://schemas.microsoft.com/office/drawing/2014/main" id="{62697825-5453-4146-9084-89DC58F0C61A}"/>
              </a:ext>
            </a:extLst>
          </p:cNvPr>
          <p:cNvCxnSpPr>
            <a:cxnSpLocks/>
          </p:cNvCxnSpPr>
          <p:nvPr/>
        </p:nvCxnSpPr>
        <p:spPr>
          <a:xfrm flipV="1">
            <a:off x="9969372" y="4315271"/>
            <a:ext cx="0" cy="8884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D2203570-4198-4A33-9597-338C46BBB0C0}"/>
              </a:ext>
            </a:extLst>
          </p:cNvPr>
          <p:cNvCxnSpPr>
            <a:cxnSpLocks/>
          </p:cNvCxnSpPr>
          <p:nvPr/>
        </p:nvCxnSpPr>
        <p:spPr>
          <a:xfrm>
            <a:off x="9915926" y="5140171"/>
            <a:ext cx="16559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FD15EA54-66AB-4F6F-BDA2-D9258BB0BF25}"/>
                  </a:ext>
                </a:extLst>
              </p:cNvPr>
              <p:cNvSpPr txBox="1"/>
              <p:nvPr/>
            </p:nvSpPr>
            <p:spPr>
              <a:xfrm>
                <a:off x="11539070" y="4942260"/>
                <a:ext cx="363255"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𝑥</m:t>
                      </m:r>
                    </m:oMath>
                  </m:oMathPara>
                </a14:m>
                <a:endParaRPr kumimoji="1" lang="ja-JP" altLang="en-US" sz="1600" dirty="0"/>
              </a:p>
            </p:txBody>
          </p:sp>
        </mc:Choice>
        <mc:Fallback xmlns="">
          <p:sp>
            <p:nvSpPr>
              <p:cNvPr id="35" name="テキスト ボックス 34">
                <a:extLst>
                  <a:ext uri="{FF2B5EF4-FFF2-40B4-BE49-F238E27FC236}">
                    <a16:creationId xmlns:a16="http://schemas.microsoft.com/office/drawing/2014/main" id="{FD15EA54-66AB-4F6F-BDA2-D9258BB0BF25}"/>
                  </a:ext>
                </a:extLst>
              </p:cNvPr>
              <p:cNvSpPr txBox="1">
                <a:spLocks noRot="1" noChangeAspect="1" noMove="1" noResize="1" noEditPoints="1" noAdjustHandles="1" noChangeArrowheads="1" noChangeShapeType="1" noTextEdit="1"/>
              </p:cNvSpPr>
              <p:nvPr/>
            </p:nvSpPr>
            <p:spPr>
              <a:xfrm>
                <a:off x="11539070" y="4942260"/>
                <a:ext cx="363255" cy="338554"/>
              </a:xfrm>
              <a:prstGeom prst="rect">
                <a:avLst/>
              </a:prstGeom>
              <a:blipFill>
                <a:blip r:embed="rId10"/>
                <a:stretch>
                  <a:fillRect/>
                </a:stretch>
              </a:blipFill>
            </p:spPr>
            <p:txBody>
              <a:bodyPr/>
              <a:lstStyle/>
              <a:p>
                <a:r>
                  <a:rPr lang="ja-JP" altLang="en-US">
                    <a:noFill/>
                  </a:rPr>
                  <a:t> </a:t>
                </a:r>
              </a:p>
            </p:txBody>
          </p:sp>
        </mc:Fallback>
      </mc:AlternateContent>
      <p:sp>
        <p:nvSpPr>
          <p:cNvPr id="46" name="楕円 45">
            <a:extLst>
              <a:ext uri="{FF2B5EF4-FFF2-40B4-BE49-F238E27FC236}">
                <a16:creationId xmlns:a16="http://schemas.microsoft.com/office/drawing/2014/main" id="{37C65982-1E38-4E45-B6C7-3D37ACB29A34}"/>
              </a:ext>
            </a:extLst>
          </p:cNvPr>
          <p:cNvSpPr>
            <a:spLocks noChangeAspect="1"/>
          </p:cNvSpPr>
          <p:nvPr/>
        </p:nvSpPr>
        <p:spPr>
          <a:xfrm>
            <a:off x="10429178"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E2E63ECD-3205-43C2-BC92-55D4A5F29676}"/>
              </a:ext>
            </a:extLst>
          </p:cNvPr>
          <p:cNvSpPr>
            <a:spLocks noChangeAspect="1"/>
          </p:cNvSpPr>
          <p:nvPr/>
        </p:nvSpPr>
        <p:spPr>
          <a:xfrm>
            <a:off x="10591103"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093957A7-1C4B-4A05-B4B5-B054B7B26E8C}"/>
              </a:ext>
            </a:extLst>
          </p:cNvPr>
          <p:cNvSpPr>
            <a:spLocks noChangeAspect="1"/>
          </p:cNvSpPr>
          <p:nvPr/>
        </p:nvSpPr>
        <p:spPr>
          <a:xfrm>
            <a:off x="10695878"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5EC1EC21-C9F7-4B0A-9EBC-A6EA70615652}"/>
              </a:ext>
            </a:extLst>
          </p:cNvPr>
          <p:cNvSpPr>
            <a:spLocks noChangeAspect="1"/>
          </p:cNvSpPr>
          <p:nvPr/>
        </p:nvSpPr>
        <p:spPr>
          <a:xfrm>
            <a:off x="10810178"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楕円 66">
            <a:extLst>
              <a:ext uri="{FF2B5EF4-FFF2-40B4-BE49-F238E27FC236}">
                <a16:creationId xmlns:a16="http://schemas.microsoft.com/office/drawing/2014/main" id="{87D6223E-7483-462B-88A3-8E873054CD83}"/>
              </a:ext>
            </a:extLst>
          </p:cNvPr>
          <p:cNvSpPr>
            <a:spLocks noChangeAspect="1"/>
          </p:cNvSpPr>
          <p:nvPr/>
        </p:nvSpPr>
        <p:spPr>
          <a:xfrm>
            <a:off x="10972103"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フリーフォーム: 図形 4">
            <a:extLst>
              <a:ext uri="{FF2B5EF4-FFF2-40B4-BE49-F238E27FC236}">
                <a16:creationId xmlns:a16="http://schemas.microsoft.com/office/drawing/2014/main" id="{329687B2-7980-42BA-8E49-B353E7F31E24}"/>
              </a:ext>
            </a:extLst>
          </p:cNvPr>
          <p:cNvSpPr/>
          <p:nvPr/>
        </p:nvSpPr>
        <p:spPr>
          <a:xfrm rot="21418204">
            <a:off x="10150707" y="4355455"/>
            <a:ext cx="1130691" cy="787237"/>
          </a:xfrm>
          <a:custGeom>
            <a:avLst/>
            <a:gdLst>
              <a:gd name="connsiteX0" fmla="*/ 0 w 1504950"/>
              <a:gd name="connsiteY0" fmla="*/ 933507 h 952557"/>
              <a:gd name="connsiteX1" fmla="*/ 447675 w 1504950"/>
              <a:gd name="connsiteY1" fmla="*/ 666807 h 952557"/>
              <a:gd name="connsiteX2" fmla="*/ 762000 w 1504950"/>
              <a:gd name="connsiteY2" fmla="*/ 57 h 952557"/>
              <a:gd name="connsiteX3" fmla="*/ 1028700 w 1504950"/>
              <a:gd name="connsiteY3" fmla="*/ 704907 h 952557"/>
              <a:gd name="connsiteX4" fmla="*/ 1504950 w 1504950"/>
              <a:gd name="connsiteY4" fmla="*/ 952557 h 952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4950" h="952557">
                <a:moveTo>
                  <a:pt x="0" y="933507"/>
                </a:moveTo>
                <a:cubicBezTo>
                  <a:pt x="160337" y="877944"/>
                  <a:pt x="320675" y="822382"/>
                  <a:pt x="447675" y="666807"/>
                </a:cubicBezTo>
                <a:cubicBezTo>
                  <a:pt x="574675" y="511232"/>
                  <a:pt x="665163" y="-6293"/>
                  <a:pt x="762000" y="57"/>
                </a:cubicBezTo>
                <a:cubicBezTo>
                  <a:pt x="858837" y="6407"/>
                  <a:pt x="904875" y="546157"/>
                  <a:pt x="1028700" y="704907"/>
                </a:cubicBezTo>
                <a:cubicBezTo>
                  <a:pt x="1152525" y="863657"/>
                  <a:pt x="1328737" y="908107"/>
                  <a:pt x="1504950" y="95255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2929EB53-1C07-4CDB-9EF8-C02E9CE3826C}"/>
                  </a:ext>
                </a:extLst>
              </p:cNvPr>
              <p:cNvSpPr txBox="1"/>
              <p:nvPr/>
            </p:nvSpPr>
            <p:spPr>
              <a:xfrm>
                <a:off x="10549656" y="5140171"/>
                <a:ext cx="304399" cy="30611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a:latin typeface="Cambria Math" panose="02040503050406030204" pitchFamily="18" charset="0"/>
                        </a:rPr>
                        <m:t>𝜇</m:t>
                      </m:r>
                    </m:oMath>
                  </m:oMathPara>
                </a14:m>
                <a:endParaRPr kumimoji="1" lang="ja-JP" altLang="en-US" sz="1400" dirty="0"/>
              </a:p>
            </p:txBody>
          </p:sp>
        </mc:Choice>
        <mc:Fallback xmlns="">
          <p:sp>
            <p:nvSpPr>
              <p:cNvPr id="73" name="テキスト ボックス 72">
                <a:extLst>
                  <a:ext uri="{FF2B5EF4-FFF2-40B4-BE49-F238E27FC236}">
                    <a16:creationId xmlns:a16="http://schemas.microsoft.com/office/drawing/2014/main" id="{2929EB53-1C07-4CDB-9EF8-C02E9CE3826C}"/>
                  </a:ext>
                </a:extLst>
              </p:cNvPr>
              <p:cNvSpPr txBox="1">
                <a:spLocks noRot="1" noChangeAspect="1" noMove="1" noResize="1" noEditPoints="1" noAdjustHandles="1" noChangeArrowheads="1" noChangeShapeType="1" noTextEdit="1"/>
              </p:cNvSpPr>
              <p:nvPr/>
            </p:nvSpPr>
            <p:spPr>
              <a:xfrm>
                <a:off x="10549656" y="5140171"/>
                <a:ext cx="304399" cy="306114"/>
              </a:xfrm>
              <a:prstGeom prst="rect">
                <a:avLst/>
              </a:prstGeom>
              <a:blipFill>
                <a:blip r:embed="rId11"/>
                <a:stretch>
                  <a:fillRect b="-4000"/>
                </a:stretch>
              </a:blipFill>
            </p:spPr>
            <p:txBody>
              <a:bodyPr/>
              <a:lstStyle/>
              <a:p>
                <a:r>
                  <a:rPr lang="ja-JP" altLang="en-US">
                    <a:noFill/>
                  </a:rPr>
                  <a:t> </a:t>
                </a:r>
              </a:p>
            </p:txBody>
          </p:sp>
        </mc:Fallback>
      </mc:AlternateContent>
      <p:cxnSp>
        <p:nvCxnSpPr>
          <p:cNvPr id="80" name="直線矢印コネクタ 79">
            <a:extLst>
              <a:ext uri="{FF2B5EF4-FFF2-40B4-BE49-F238E27FC236}">
                <a16:creationId xmlns:a16="http://schemas.microsoft.com/office/drawing/2014/main" id="{E4A91B74-9568-47C8-8D08-6D66A5E20D85}"/>
              </a:ext>
            </a:extLst>
          </p:cNvPr>
          <p:cNvCxnSpPr>
            <a:cxnSpLocks/>
          </p:cNvCxnSpPr>
          <p:nvPr/>
        </p:nvCxnSpPr>
        <p:spPr>
          <a:xfrm flipV="1">
            <a:off x="10536292" y="4898648"/>
            <a:ext cx="34588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8C373519-6EE4-4691-A124-A428CFCF94E9}"/>
                  </a:ext>
                </a:extLst>
              </p:cNvPr>
              <p:cNvSpPr txBox="1"/>
              <p:nvPr/>
            </p:nvSpPr>
            <p:spPr>
              <a:xfrm>
                <a:off x="10563852" y="4565486"/>
                <a:ext cx="304399"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a:latin typeface="Cambria Math" panose="02040503050406030204" pitchFamily="18" charset="0"/>
                        </a:rPr>
                        <m:t>𝜎</m:t>
                      </m:r>
                    </m:oMath>
                  </m:oMathPara>
                </a14:m>
                <a:endParaRPr kumimoji="1" lang="ja-JP" altLang="en-US" sz="1400" dirty="0"/>
              </a:p>
            </p:txBody>
          </p:sp>
        </mc:Choice>
        <mc:Fallback xmlns="">
          <p:sp>
            <p:nvSpPr>
              <p:cNvPr id="81" name="テキスト ボックス 80">
                <a:extLst>
                  <a:ext uri="{FF2B5EF4-FFF2-40B4-BE49-F238E27FC236}">
                    <a16:creationId xmlns:a16="http://schemas.microsoft.com/office/drawing/2014/main" id="{8C373519-6EE4-4691-A124-A428CFCF94E9}"/>
                  </a:ext>
                </a:extLst>
              </p:cNvPr>
              <p:cNvSpPr txBox="1">
                <a:spLocks noRot="1" noChangeAspect="1" noMove="1" noResize="1" noEditPoints="1" noAdjustHandles="1" noChangeArrowheads="1" noChangeShapeType="1" noTextEdit="1"/>
              </p:cNvSpPr>
              <p:nvPr/>
            </p:nvSpPr>
            <p:spPr>
              <a:xfrm>
                <a:off x="10563852" y="4565486"/>
                <a:ext cx="304399" cy="307777"/>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B14C135D-E3B6-4B15-8279-4E2AC596349D}"/>
                  </a:ext>
                </a:extLst>
              </p:cNvPr>
              <p:cNvSpPr txBox="1"/>
              <p:nvPr/>
            </p:nvSpPr>
            <p:spPr>
              <a:xfrm>
                <a:off x="7167239" y="3794085"/>
                <a:ext cx="1662163"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𝜇</m:t>
                      </m:r>
                      <m:r>
                        <a:rPr kumimoji="1" lang="en-US" altLang="ja-JP" sz="1400" b="1" i="1" smtClean="0">
                          <a:latin typeface="Cambria Math" panose="02040503050406030204" pitchFamily="18" charset="0"/>
                        </a:rPr>
                        <m:t>≔</m:t>
                      </m:r>
                      <m:r>
                        <a:rPr kumimoji="1" lang="en-US" altLang="ja-JP" sz="1400" b="0" i="1" smtClean="0">
                          <a:latin typeface="Cambria Math" panose="02040503050406030204" pitchFamily="18" charset="0"/>
                        </a:rPr>
                        <m:t>𝑐</m:t>
                      </m:r>
                      <m:r>
                        <a:rPr kumimoji="1" lang="en-US" altLang="ja-JP" sz="1400" i="1">
                          <a:latin typeface="Cambria Math" panose="02040503050406030204" pitchFamily="18" charset="0"/>
                        </a:rPr>
                        <m:t>𝜇</m:t>
                      </m:r>
                      <m:r>
                        <a:rPr kumimoji="1" lang="en-US" altLang="ja-JP" sz="1400" b="0" i="1" smtClean="0">
                          <a:latin typeface="Cambria Math" panose="02040503050406030204" pitchFamily="18" charset="0"/>
                        </a:rPr>
                        <m:t>+</m:t>
                      </m:r>
                      <m:d>
                        <m:dPr>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1−</m:t>
                          </m:r>
                          <m:r>
                            <a:rPr kumimoji="1" lang="en-US" altLang="ja-JP" sz="1400" b="0" i="1" smtClean="0">
                              <a:latin typeface="Cambria Math" panose="02040503050406030204" pitchFamily="18" charset="0"/>
                            </a:rPr>
                            <m:t>𝑐</m:t>
                          </m:r>
                        </m:e>
                      </m:d>
                      <m:r>
                        <a:rPr kumimoji="1" lang="en-US" altLang="ja-JP" sz="1400" i="1">
                          <a:latin typeface="Cambria Math" panose="02040503050406030204" pitchFamily="18" charset="0"/>
                        </a:rPr>
                        <m:t>𝑆</m:t>
                      </m:r>
                    </m:oMath>
                  </m:oMathPara>
                </a14:m>
                <a:endParaRPr kumimoji="1" lang="ja-JP" altLang="en-US" sz="1400" dirty="0"/>
              </a:p>
            </p:txBody>
          </p:sp>
        </mc:Choice>
        <mc:Fallback xmlns="">
          <p:sp>
            <p:nvSpPr>
              <p:cNvPr id="82" name="テキスト ボックス 81">
                <a:extLst>
                  <a:ext uri="{FF2B5EF4-FFF2-40B4-BE49-F238E27FC236}">
                    <a16:creationId xmlns:a16="http://schemas.microsoft.com/office/drawing/2014/main" id="{B14C135D-E3B6-4B15-8279-4E2AC596349D}"/>
                  </a:ext>
                </a:extLst>
              </p:cNvPr>
              <p:cNvSpPr txBox="1">
                <a:spLocks noRot="1" noChangeAspect="1" noMove="1" noResize="1" noEditPoints="1" noAdjustHandles="1" noChangeArrowheads="1" noChangeShapeType="1" noTextEdit="1"/>
              </p:cNvSpPr>
              <p:nvPr/>
            </p:nvSpPr>
            <p:spPr>
              <a:xfrm>
                <a:off x="7167239" y="3794085"/>
                <a:ext cx="1662163" cy="307777"/>
              </a:xfrm>
              <a:prstGeom prst="rect">
                <a:avLst/>
              </a:prstGeom>
              <a:blipFill>
                <a:blip r:embed="rId13"/>
                <a:stretch>
                  <a:fillRect b="-1961"/>
                </a:stretch>
              </a:blipFill>
            </p:spPr>
            <p:txBody>
              <a:bodyPr/>
              <a:lstStyle/>
              <a:p>
                <a:r>
                  <a:rPr lang="ja-JP" altLang="en-US">
                    <a:noFill/>
                  </a:rPr>
                  <a:t> </a:t>
                </a:r>
              </a:p>
            </p:txBody>
          </p:sp>
        </mc:Fallback>
      </mc:AlternateContent>
      <p:sp>
        <p:nvSpPr>
          <p:cNvPr id="83" name="テキスト ボックス 82">
            <a:extLst>
              <a:ext uri="{FF2B5EF4-FFF2-40B4-BE49-F238E27FC236}">
                <a16:creationId xmlns:a16="http://schemas.microsoft.com/office/drawing/2014/main" id="{15691B84-50B2-46F1-8135-D28F1F4F5895}"/>
              </a:ext>
            </a:extLst>
          </p:cNvPr>
          <p:cNvSpPr txBox="1"/>
          <p:nvPr/>
        </p:nvSpPr>
        <p:spPr>
          <a:xfrm>
            <a:off x="6989265" y="3554698"/>
            <a:ext cx="1110270" cy="307777"/>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sz="1400" dirty="0">
                <a:solidFill>
                  <a:schemeClr val="tx1"/>
                </a:solidFill>
              </a:rPr>
              <a:t>JADE</a:t>
            </a:r>
            <a:endParaRPr kumimoji="1" lang="ja-JP" altLang="en-US" sz="1400" dirty="0">
              <a:solidFill>
                <a:schemeClr val="tx1"/>
              </a:solidFill>
            </a:endParaRPr>
          </a:p>
        </p:txBody>
      </p:sp>
      <p:sp>
        <p:nvSpPr>
          <p:cNvPr id="84" name="テキスト ボックス 83">
            <a:extLst>
              <a:ext uri="{FF2B5EF4-FFF2-40B4-BE49-F238E27FC236}">
                <a16:creationId xmlns:a16="http://schemas.microsoft.com/office/drawing/2014/main" id="{08CB03E6-EFAF-4CB9-8E84-A58C6667E44A}"/>
              </a:ext>
            </a:extLst>
          </p:cNvPr>
          <p:cNvSpPr txBox="1"/>
          <p:nvPr/>
        </p:nvSpPr>
        <p:spPr>
          <a:xfrm>
            <a:off x="8282970" y="4036744"/>
            <a:ext cx="1123494" cy="276999"/>
          </a:xfrm>
          <a:prstGeom prst="rect">
            <a:avLst/>
          </a:prstGeom>
          <a:noFill/>
        </p:spPr>
        <p:txBody>
          <a:bodyPr wrap="square" rtlCol="0">
            <a:spAutoFit/>
          </a:bodyPr>
          <a:lstStyle/>
          <a:p>
            <a:pPr algn="ctr"/>
            <a:r>
              <a:rPr kumimoji="1" lang="ja-JP" altLang="en-US" sz="1200" dirty="0"/>
              <a:t>成功値の平均</a:t>
            </a:r>
          </a:p>
        </p:txBody>
      </p:sp>
      <p:sp>
        <p:nvSpPr>
          <p:cNvPr id="85" name="テキスト ボックス 84">
            <a:extLst>
              <a:ext uri="{FF2B5EF4-FFF2-40B4-BE49-F238E27FC236}">
                <a16:creationId xmlns:a16="http://schemas.microsoft.com/office/drawing/2014/main" id="{B2DE4DAB-B7B5-460E-B8FC-64EDA0D954B4}"/>
              </a:ext>
            </a:extLst>
          </p:cNvPr>
          <p:cNvSpPr txBox="1"/>
          <p:nvPr/>
        </p:nvSpPr>
        <p:spPr>
          <a:xfrm>
            <a:off x="7321146" y="4036744"/>
            <a:ext cx="1123494" cy="276999"/>
          </a:xfrm>
          <a:prstGeom prst="rect">
            <a:avLst/>
          </a:prstGeom>
          <a:noFill/>
        </p:spPr>
        <p:txBody>
          <a:bodyPr wrap="square" rtlCol="0">
            <a:spAutoFit/>
          </a:bodyPr>
          <a:lstStyle/>
          <a:p>
            <a:pPr algn="ctr"/>
            <a:r>
              <a:rPr kumimoji="1" lang="ja-JP" altLang="en-US" sz="1200" dirty="0"/>
              <a:t>前回の統計量</a:t>
            </a:r>
          </a:p>
        </p:txBody>
      </p:sp>
      <p:sp>
        <p:nvSpPr>
          <p:cNvPr id="86" name="テキスト ボックス 85">
            <a:extLst>
              <a:ext uri="{FF2B5EF4-FFF2-40B4-BE49-F238E27FC236}">
                <a16:creationId xmlns:a16="http://schemas.microsoft.com/office/drawing/2014/main" id="{84AC7243-C6DB-4A17-8CFA-3E74F61FA58B}"/>
              </a:ext>
            </a:extLst>
          </p:cNvPr>
          <p:cNvSpPr txBox="1"/>
          <p:nvPr/>
        </p:nvSpPr>
        <p:spPr>
          <a:xfrm>
            <a:off x="6989265" y="4384836"/>
            <a:ext cx="1110270" cy="307777"/>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sz="1400" dirty="0">
                <a:solidFill>
                  <a:schemeClr val="tx1"/>
                </a:solidFill>
              </a:rPr>
              <a:t>SHADE</a:t>
            </a:r>
            <a:endParaRPr kumimoji="1" lang="ja-JP" altLang="en-US" sz="1400" dirty="0">
              <a:solidFill>
                <a:schemeClr val="tx1"/>
              </a:solidFill>
            </a:endParaRPr>
          </a:p>
        </p:txBody>
      </p:sp>
      <mc:AlternateContent xmlns:mc="http://schemas.openxmlformats.org/markup-compatibility/2006" xmlns:a14="http://schemas.microsoft.com/office/drawing/2010/main">
        <mc:Choice Requires="a14">
          <p:sp>
            <p:nvSpPr>
              <p:cNvPr id="87" name="テキスト ボックス 86">
                <a:extLst>
                  <a:ext uri="{FF2B5EF4-FFF2-40B4-BE49-F238E27FC236}">
                    <a16:creationId xmlns:a16="http://schemas.microsoft.com/office/drawing/2014/main" id="{A8579A28-B1EC-4F42-8D02-A613D5935298}"/>
                  </a:ext>
                </a:extLst>
              </p:cNvPr>
              <p:cNvSpPr txBox="1"/>
              <p:nvPr/>
            </p:nvSpPr>
            <p:spPr>
              <a:xfrm>
                <a:off x="7153927" y="4904555"/>
                <a:ext cx="871853"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𝜇</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𝑀</m:t>
                          </m:r>
                        </m:e>
                        <m:sub>
                          <m:r>
                            <a:rPr kumimoji="1" lang="en-US" altLang="ja-JP" sz="1400" b="0" i="1" smtClean="0">
                              <a:latin typeface="Cambria Math" panose="02040503050406030204" pitchFamily="18" charset="0"/>
                            </a:rPr>
                            <m:t>𝑟</m:t>
                          </m:r>
                        </m:sub>
                      </m:sSub>
                    </m:oMath>
                  </m:oMathPara>
                </a14:m>
                <a:endParaRPr kumimoji="1" lang="ja-JP" altLang="en-US" sz="1400" dirty="0"/>
              </a:p>
            </p:txBody>
          </p:sp>
        </mc:Choice>
        <mc:Fallback xmlns="">
          <p:sp>
            <p:nvSpPr>
              <p:cNvPr id="87" name="テキスト ボックス 86">
                <a:extLst>
                  <a:ext uri="{FF2B5EF4-FFF2-40B4-BE49-F238E27FC236}">
                    <a16:creationId xmlns:a16="http://schemas.microsoft.com/office/drawing/2014/main" id="{A8579A28-B1EC-4F42-8D02-A613D5935298}"/>
                  </a:ext>
                </a:extLst>
              </p:cNvPr>
              <p:cNvSpPr txBox="1">
                <a:spLocks noRot="1" noChangeAspect="1" noMove="1" noResize="1" noEditPoints="1" noAdjustHandles="1" noChangeArrowheads="1" noChangeShapeType="1" noTextEdit="1"/>
              </p:cNvSpPr>
              <p:nvPr/>
            </p:nvSpPr>
            <p:spPr>
              <a:xfrm>
                <a:off x="7153927" y="4904555"/>
                <a:ext cx="871853" cy="307777"/>
              </a:xfrm>
              <a:prstGeom prst="rect">
                <a:avLst/>
              </a:prstGeom>
              <a:blipFill>
                <a:blip r:embed="rId1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8" name="テキスト ボックス 87">
                <a:extLst>
                  <a:ext uri="{FF2B5EF4-FFF2-40B4-BE49-F238E27FC236}">
                    <a16:creationId xmlns:a16="http://schemas.microsoft.com/office/drawing/2014/main" id="{5C2F121A-2E26-4532-B19C-B1C1E283BF97}"/>
                  </a:ext>
                </a:extLst>
              </p:cNvPr>
              <p:cNvSpPr txBox="1"/>
              <p:nvPr/>
            </p:nvSpPr>
            <p:spPr>
              <a:xfrm>
                <a:off x="7153928" y="4646648"/>
                <a:ext cx="871852"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𝑀</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𝑆</m:t>
                      </m:r>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88" name="テキスト ボックス 87">
                <a:extLst>
                  <a:ext uri="{FF2B5EF4-FFF2-40B4-BE49-F238E27FC236}">
                    <a16:creationId xmlns:a16="http://schemas.microsoft.com/office/drawing/2014/main" id="{5C2F121A-2E26-4532-B19C-B1C1E283BF97}"/>
                  </a:ext>
                </a:extLst>
              </p:cNvPr>
              <p:cNvSpPr txBox="1">
                <a:spLocks noRot="1" noChangeAspect="1" noMove="1" noResize="1" noEditPoints="1" noAdjustHandles="1" noChangeArrowheads="1" noChangeShapeType="1" noTextEdit="1"/>
              </p:cNvSpPr>
              <p:nvPr/>
            </p:nvSpPr>
            <p:spPr>
              <a:xfrm>
                <a:off x="7153928" y="4646648"/>
                <a:ext cx="871852" cy="307777"/>
              </a:xfrm>
              <a:prstGeom prst="rect">
                <a:avLst/>
              </a:prstGeom>
              <a:blipFill>
                <a:blip r:embed="rId15"/>
                <a:stretch>
                  <a:fillRect b="-9804"/>
                </a:stretch>
              </a:blipFill>
            </p:spPr>
            <p:txBody>
              <a:bodyPr/>
              <a:lstStyle/>
              <a:p>
                <a:r>
                  <a:rPr lang="ja-JP" altLang="en-US">
                    <a:noFill/>
                  </a:rPr>
                  <a:t> </a:t>
                </a:r>
              </a:p>
            </p:txBody>
          </p:sp>
        </mc:Fallback>
      </mc:AlternateContent>
      <p:sp>
        <p:nvSpPr>
          <p:cNvPr id="89" name="テキスト ボックス 88">
            <a:extLst>
              <a:ext uri="{FF2B5EF4-FFF2-40B4-BE49-F238E27FC236}">
                <a16:creationId xmlns:a16="http://schemas.microsoft.com/office/drawing/2014/main" id="{2A0C8E62-7301-47CD-9FD0-7E6C550AC234}"/>
              </a:ext>
            </a:extLst>
          </p:cNvPr>
          <p:cNvSpPr txBox="1"/>
          <p:nvPr/>
        </p:nvSpPr>
        <p:spPr>
          <a:xfrm>
            <a:off x="8051822" y="4673662"/>
            <a:ext cx="1266115" cy="276999"/>
          </a:xfrm>
          <a:prstGeom prst="rect">
            <a:avLst/>
          </a:prstGeom>
          <a:noFill/>
        </p:spPr>
        <p:txBody>
          <a:bodyPr wrap="square" rtlCol="0">
            <a:spAutoFit/>
          </a:bodyPr>
          <a:lstStyle/>
          <a:p>
            <a:pPr algn="ctr"/>
            <a:r>
              <a:rPr kumimoji="1" lang="ja-JP" altLang="en-US" sz="1200" dirty="0"/>
              <a:t>過去の成功履歴</a:t>
            </a:r>
          </a:p>
        </p:txBody>
      </p:sp>
      <p:sp>
        <p:nvSpPr>
          <p:cNvPr id="90" name="テキスト ボックス 89">
            <a:extLst>
              <a:ext uri="{FF2B5EF4-FFF2-40B4-BE49-F238E27FC236}">
                <a16:creationId xmlns:a16="http://schemas.microsoft.com/office/drawing/2014/main" id="{DBEE31C3-A1FE-4368-B33E-2EFC2848B5DF}"/>
              </a:ext>
            </a:extLst>
          </p:cNvPr>
          <p:cNvSpPr txBox="1"/>
          <p:nvPr/>
        </p:nvSpPr>
        <p:spPr>
          <a:xfrm>
            <a:off x="7896232" y="4931710"/>
            <a:ext cx="1573648" cy="276999"/>
          </a:xfrm>
          <a:prstGeom prst="rect">
            <a:avLst/>
          </a:prstGeom>
          <a:noFill/>
        </p:spPr>
        <p:txBody>
          <a:bodyPr wrap="square" rtlCol="0">
            <a:spAutoFit/>
          </a:bodyPr>
          <a:lstStyle/>
          <a:p>
            <a:pPr algn="ctr"/>
            <a:r>
              <a:rPr kumimoji="1" lang="ja-JP" altLang="en-US" sz="1200" dirty="0"/>
              <a:t>メモリからランダムに選ぶ</a:t>
            </a:r>
          </a:p>
        </p:txBody>
      </p:sp>
      <p:sp>
        <p:nvSpPr>
          <p:cNvPr id="79" name="テキスト ボックス 78">
            <a:extLst>
              <a:ext uri="{FF2B5EF4-FFF2-40B4-BE49-F238E27FC236}">
                <a16:creationId xmlns:a16="http://schemas.microsoft.com/office/drawing/2014/main" id="{2623CC78-F5B7-4A18-B2D3-D346CD94856C}"/>
              </a:ext>
            </a:extLst>
          </p:cNvPr>
          <p:cNvSpPr txBox="1"/>
          <p:nvPr/>
        </p:nvSpPr>
        <p:spPr>
          <a:xfrm>
            <a:off x="571984" y="-20412"/>
            <a:ext cx="7324248"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検証１ </a:t>
            </a:r>
          </a:p>
        </p:txBody>
      </p:sp>
      <p:sp>
        <p:nvSpPr>
          <p:cNvPr id="91" name="タイトル 1">
            <a:extLst>
              <a:ext uri="{FF2B5EF4-FFF2-40B4-BE49-F238E27FC236}">
                <a16:creationId xmlns:a16="http://schemas.microsoft.com/office/drawing/2014/main" id="{C8563460-C03D-45DE-A82B-2815EA87CD3A}"/>
              </a:ext>
            </a:extLst>
          </p:cNvPr>
          <p:cNvSpPr>
            <a:spLocks noGrp="1"/>
          </p:cNvSpPr>
          <p:nvPr>
            <p:ph type="title"/>
          </p:nvPr>
        </p:nvSpPr>
        <p:spPr>
          <a:xfrm>
            <a:off x="517055" y="241034"/>
            <a:ext cx="11400125" cy="518094"/>
          </a:xfrm>
        </p:spPr>
        <p:txBody>
          <a:bodyPr/>
          <a:lstStyle/>
          <a:p>
            <a:r>
              <a:rPr lang="ja-JP" altLang="en-US" dirty="0"/>
              <a:t>近傍生成法</a:t>
            </a:r>
            <a:endParaRPr lang="en-US" dirty="0"/>
          </a:p>
        </p:txBody>
      </p:sp>
    </p:spTree>
    <p:extLst>
      <p:ext uri="{BB962C8B-B14F-4D97-AF65-F5344CB8AC3E}">
        <p14:creationId xmlns:p14="http://schemas.microsoft.com/office/powerpoint/2010/main" val="12646944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先行研究</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42</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408178" y="1060382"/>
            <a:ext cx="11509002" cy="90640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突然変異前に、実数部とバイナリ部に分離させ、バイナリ部は論理和・論理積の演算で実施する。</a:t>
            </a:r>
            <a:endParaRPr lang="en-US" altLang="ja-JP" sz="2800" dirty="0"/>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ja-JP" altLang="en-US" sz="1600" b="1" dirty="0">
                <a:solidFill>
                  <a:schemeClr val="bg1"/>
                </a:solidFill>
              </a:rPr>
              <a:t>補足：バイナリ変数の対処法</a:t>
            </a:r>
          </a:p>
        </p:txBody>
      </p:sp>
      <p:sp>
        <p:nvSpPr>
          <p:cNvPr id="5" name="テキスト ボックス 4">
            <a:extLst>
              <a:ext uri="{FF2B5EF4-FFF2-40B4-BE49-F238E27FC236}">
                <a16:creationId xmlns:a16="http://schemas.microsoft.com/office/drawing/2014/main" id="{1E40927A-754A-5820-CEBA-9C82FFB0532D}"/>
              </a:ext>
            </a:extLst>
          </p:cNvPr>
          <p:cNvSpPr txBox="1"/>
          <p:nvPr/>
        </p:nvSpPr>
        <p:spPr>
          <a:xfrm>
            <a:off x="289351" y="5797618"/>
            <a:ext cx="11073973" cy="307777"/>
          </a:xfrm>
          <a:prstGeom prst="rect">
            <a:avLst/>
          </a:prstGeom>
          <a:noFill/>
        </p:spPr>
        <p:txBody>
          <a:bodyPr wrap="square" rtlCol="0">
            <a:spAutoFit/>
          </a:bodyPr>
          <a:lstStyle/>
          <a:p>
            <a:r>
              <a:rPr kumimoji="1" lang="en-US" altLang="ja-JP" sz="1400" dirty="0"/>
              <a:t>[X] D. Jia et al.: “An Efficient Binary Differential Evolution with Parameter Adaptation” (2013) </a:t>
            </a:r>
            <a:endParaRPr kumimoji="1" lang="ja-JP" altLang="en-US" sz="1400" dirty="0"/>
          </a:p>
        </p:txBody>
      </p:sp>
      <mc:AlternateContent xmlns:mc="http://schemas.openxmlformats.org/markup-compatibility/2006">
        <mc:Choice xmlns:a14="http://schemas.microsoft.com/office/drawing/2010/main" Requires="a14">
          <p:sp>
            <p:nvSpPr>
              <p:cNvPr id="6" name="テキスト ボックス 5">
                <a:extLst>
                  <a:ext uri="{FF2B5EF4-FFF2-40B4-BE49-F238E27FC236}">
                    <a16:creationId xmlns:a16="http://schemas.microsoft.com/office/drawing/2014/main" id="{61C69251-4F62-9279-ABFD-0F1E22FF894D}"/>
                  </a:ext>
                </a:extLst>
              </p:cNvPr>
              <p:cNvSpPr txBox="1"/>
              <p:nvPr/>
            </p:nvSpPr>
            <p:spPr>
              <a:xfrm>
                <a:off x="966230" y="4380470"/>
                <a:ext cx="2357176" cy="37824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kumimoji="1" lang="en-US" altLang="ja-JP" i="1" smtClean="0">
                              <a:latin typeface="Cambria Math" panose="02040503050406030204" pitchFamily="18" charset="0"/>
                            </a:rPr>
                          </m:ctrlPr>
                        </m:sSupPr>
                        <m:e>
                          <m:acc>
                            <m:accPr>
                              <m:chr m:val="̂"/>
                              <m:ctrlPr>
                                <a:rPr kumimoji="1" lang="en-US" altLang="ja-JP" i="1" smtClean="0">
                                  <a:latin typeface="Cambria Math" panose="02040503050406030204" pitchFamily="18" charset="0"/>
                                </a:rPr>
                              </m:ctrlPr>
                            </m:accPr>
                            <m:e>
                              <m:r>
                                <a:rPr kumimoji="1" lang="en-US" altLang="ja-JP" b="1" i="1">
                                  <a:latin typeface="Cambria Math" panose="02040503050406030204" pitchFamily="18" charset="0"/>
                                </a:rPr>
                                <m:t>𝒛</m:t>
                              </m:r>
                            </m:e>
                          </m:acc>
                        </m:e>
                        <m:sup>
                          <m:r>
                            <a:rPr kumimoji="1" lang="en-US" altLang="ja-JP" b="0" i="1" smtClean="0">
                              <a:latin typeface="Cambria Math" panose="02040503050406030204" pitchFamily="18" charset="0"/>
                            </a:rPr>
                            <m:t>𝑖</m:t>
                          </m:r>
                        </m:sup>
                      </m:sSup>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𝐺</m:t>
                      </m:r>
                      <m:r>
                        <a:rPr kumimoji="1" lang="en-US" altLang="ja-JP" b="0" i="1" smtClean="0">
                          <a:latin typeface="Cambria Math" panose="02040503050406030204" pitchFamily="18" charset="0"/>
                        </a:rPr>
                        <m:t>)=</m:t>
                      </m:r>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𝒛</m:t>
                          </m:r>
                        </m:e>
                        <m:sup>
                          <m:sSub>
                            <m:sSubPr>
                              <m:ctrlPr>
                                <a:rPr kumimoji="1" lang="en-US" altLang="ja-JP" i="1">
                                  <a:latin typeface="Cambria Math" panose="02040503050406030204" pitchFamily="18" charset="0"/>
                                </a:rPr>
                              </m:ctrlPr>
                            </m:sSubPr>
                            <m:e>
                              <m:r>
                                <a:rPr kumimoji="1" lang="en-US" altLang="ja-JP" i="1">
                                  <a:latin typeface="Cambria Math" panose="02040503050406030204" pitchFamily="18" charset="0"/>
                                </a:rPr>
                                <m:t>𝑟</m:t>
                              </m:r>
                            </m:e>
                            <m:sub>
                              <m:r>
                                <a:rPr kumimoji="1" lang="en-US" altLang="ja-JP" i="1">
                                  <a:latin typeface="Cambria Math" panose="02040503050406030204" pitchFamily="18" charset="0"/>
                                </a:rPr>
                                <m:t>1</m:t>
                              </m:r>
                            </m:sub>
                          </m:sSub>
                        </m:sup>
                      </m:sSup>
                      <m:r>
                        <a:rPr kumimoji="1" lang="en-US" altLang="ja-JP" i="1">
                          <a:latin typeface="Cambria Math" panose="02040503050406030204" pitchFamily="18" charset="0"/>
                        </a:rPr>
                        <m:t>(</m:t>
                      </m:r>
                      <m:r>
                        <a:rPr kumimoji="1" lang="en-US" altLang="ja-JP" i="1">
                          <a:latin typeface="Cambria Math" panose="02040503050406030204" pitchFamily="18" charset="0"/>
                        </a:rPr>
                        <m:t>𝐺</m:t>
                      </m:r>
                      <m:r>
                        <a:rPr kumimoji="1" lang="en-US" altLang="ja-JP" i="1">
                          <a:latin typeface="Cambria Math" panose="02040503050406030204" pitchFamily="18" charset="0"/>
                        </a:rPr>
                        <m:t>)^</m:t>
                      </m:r>
                      <m:r>
                        <a:rPr kumimoji="1" lang="en-US" altLang="ja-JP" b="1" i="1" smtClean="0">
                          <a:latin typeface="Cambria Math" panose="02040503050406030204" pitchFamily="18" charset="0"/>
                        </a:rPr>
                        <m:t>𝑫</m:t>
                      </m:r>
                    </m:oMath>
                  </m:oMathPara>
                </a14:m>
                <a:endParaRPr kumimoji="1" lang="ja-JP" altLang="en-US" b="1" dirty="0"/>
              </a:p>
            </p:txBody>
          </p:sp>
        </mc:Choice>
        <mc:Fallback>
          <p:sp>
            <p:nvSpPr>
              <p:cNvPr id="6" name="テキスト ボックス 5">
                <a:extLst>
                  <a:ext uri="{FF2B5EF4-FFF2-40B4-BE49-F238E27FC236}">
                    <a16:creationId xmlns:a16="http://schemas.microsoft.com/office/drawing/2014/main" id="{61C69251-4F62-9279-ABFD-0F1E22FF894D}"/>
                  </a:ext>
                </a:extLst>
              </p:cNvPr>
              <p:cNvSpPr txBox="1">
                <a:spLocks noRot="1" noChangeAspect="1" noMove="1" noResize="1" noEditPoints="1" noAdjustHandles="1" noChangeArrowheads="1" noChangeShapeType="1" noTextEdit="1"/>
              </p:cNvSpPr>
              <p:nvPr/>
            </p:nvSpPr>
            <p:spPr>
              <a:xfrm>
                <a:off x="966230" y="4380470"/>
                <a:ext cx="2357176" cy="378245"/>
              </a:xfrm>
              <a:prstGeom prst="rect">
                <a:avLst/>
              </a:prstGeom>
              <a:blipFill>
                <a:blip r:embed="rId2"/>
                <a:stretch>
                  <a:fillRect t="-1613" b="-14516"/>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2D8F6A9A-D839-57CD-A848-FE27A0267C44}"/>
              </a:ext>
            </a:extLst>
          </p:cNvPr>
          <p:cNvSpPr txBox="1"/>
          <p:nvPr/>
        </p:nvSpPr>
        <p:spPr>
          <a:xfrm>
            <a:off x="458758" y="2028912"/>
            <a:ext cx="2715980" cy="400110"/>
          </a:xfrm>
          <a:prstGeom prst="rect">
            <a:avLst/>
          </a:prstGeom>
          <a:noFill/>
        </p:spPr>
        <p:txBody>
          <a:bodyPr wrap="square" rtlCol="0">
            <a:spAutoFit/>
          </a:bodyPr>
          <a:lstStyle/>
          <a:p>
            <a:pPr/>
            <a:r>
              <a:rPr kumimoji="1" lang="en-US" altLang="ja-JP" sz="2000" b="0" dirty="0"/>
              <a:t>Mutation: DE/rand/1</a:t>
            </a:r>
          </a:p>
        </p:txBody>
      </p:sp>
      <mc:AlternateContent xmlns:mc="http://schemas.openxmlformats.org/markup-compatibility/2006">
        <mc:Choice xmlns:a14="http://schemas.microsoft.com/office/drawing/2010/main" Requires="a14">
          <p:sp>
            <p:nvSpPr>
              <p:cNvPr id="9" name="テキスト ボックス 8">
                <a:extLst>
                  <a:ext uri="{FF2B5EF4-FFF2-40B4-BE49-F238E27FC236}">
                    <a16:creationId xmlns:a16="http://schemas.microsoft.com/office/drawing/2014/main" id="{137DABB9-40F7-CD91-CE0C-645AC7C40ED7}"/>
                  </a:ext>
                </a:extLst>
              </p:cNvPr>
              <p:cNvSpPr txBox="1"/>
              <p:nvPr/>
            </p:nvSpPr>
            <p:spPr>
              <a:xfrm>
                <a:off x="966230" y="4689775"/>
                <a:ext cx="3453374" cy="38953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𝐷</m:t>
                          </m:r>
                        </m:e>
                        <m:sub>
                          <m:r>
                            <a:rPr kumimoji="1" lang="en-US" altLang="ja-JP" b="0" i="1" smtClean="0">
                              <a:latin typeface="Cambria Math" panose="02040503050406030204" pitchFamily="18" charset="0"/>
                            </a:rPr>
                            <m:t>𝑛</m:t>
                          </m:r>
                        </m:sub>
                      </m:sSub>
                      <m:r>
                        <a:rPr kumimoji="1" lang="en-US" altLang="ja-JP" b="0" i="1" smtClean="0">
                          <a:latin typeface="Cambria Math" panose="02040503050406030204" pitchFamily="18" charset="0"/>
                        </a:rPr>
                        <m:t>=</m:t>
                      </m:r>
                      <m:d>
                        <m:dPr>
                          <m:ctrlPr>
                            <a:rPr kumimoji="1" lang="en-US" altLang="ja-JP" i="1" smtClean="0">
                              <a:latin typeface="Cambria Math" panose="02040503050406030204" pitchFamily="18" charset="0"/>
                            </a:rPr>
                          </m:ctrlPr>
                        </m:dPr>
                        <m:e>
                          <m:sSub>
                            <m:sSubPr>
                              <m:ctrlPr>
                                <a:rPr kumimoji="1" lang="en-US" altLang="ja-JP" i="1">
                                  <a:latin typeface="Cambria Math" panose="02040503050406030204" pitchFamily="18" charset="0"/>
                                </a:rPr>
                              </m:ctrlPr>
                            </m:sSubPr>
                            <m:e>
                              <m:r>
                                <a:rPr kumimoji="1" lang="en-US" altLang="ja-JP" b="0" i="1" smtClean="0">
                                  <a:latin typeface="Cambria Math" panose="02040503050406030204" pitchFamily="18" charset="0"/>
                                </a:rPr>
                                <m:t>𝜃</m:t>
                              </m:r>
                            </m:e>
                            <m:sub>
                              <m:r>
                                <a:rPr kumimoji="1" lang="en-US" altLang="ja-JP" i="1">
                                  <a:latin typeface="Cambria Math" panose="02040503050406030204" pitchFamily="18" charset="0"/>
                                </a:rPr>
                                <m:t>𝑛</m:t>
                              </m:r>
                            </m:sub>
                          </m:sSub>
                          <m:r>
                            <a:rPr kumimoji="1" lang="en-US" altLang="ja-JP" b="0" i="1" smtClean="0">
                              <a:latin typeface="Cambria Math" panose="02040503050406030204" pitchFamily="18" charset="0"/>
                            </a:rPr>
                            <m:t>&lt;</m:t>
                          </m:r>
                          <m:r>
                            <a:rPr kumimoji="1" lang="en-US" altLang="ja-JP" b="0" i="1" smtClean="0">
                              <a:latin typeface="Cambria Math" panose="02040503050406030204" pitchFamily="18" charset="0"/>
                            </a:rPr>
                            <m:t>𝐹</m:t>
                          </m:r>
                        </m:e>
                      </m:d>
                      <m:r>
                        <a:rPr kumimoji="1" lang="en-US" altLang="ja-JP" b="0" i="1" smtClean="0">
                          <a:latin typeface="Cambria Math" panose="02040503050406030204" pitchFamily="18" charset="0"/>
                        </a:rPr>
                        <m:t>&amp;(</m:t>
                      </m:r>
                      <m:sSubSup>
                        <m:sSubSupPr>
                          <m:ctrlPr>
                            <a:rPr kumimoji="1" lang="en-US" altLang="ja-JP" b="0" i="1" smtClean="0">
                              <a:latin typeface="Cambria Math" panose="02040503050406030204" pitchFamily="18" charset="0"/>
                            </a:rPr>
                          </m:ctrlPr>
                        </m:sSubSupPr>
                        <m:e>
                          <m:r>
                            <a:rPr kumimoji="1" lang="en-US" altLang="ja-JP" b="0" i="1" smtClean="0">
                              <a:latin typeface="Cambria Math" panose="02040503050406030204" pitchFamily="18" charset="0"/>
                            </a:rPr>
                            <m:t>𝑧</m:t>
                          </m:r>
                        </m:e>
                        <m:sub>
                          <m:r>
                            <a:rPr kumimoji="1" lang="en-US" altLang="ja-JP" b="0" i="1" smtClean="0">
                              <a:latin typeface="Cambria Math" panose="02040503050406030204" pitchFamily="18" charset="0"/>
                            </a:rPr>
                            <m:t>𝑛</m:t>
                          </m:r>
                        </m:sub>
                        <m:sup>
                          <m:sSub>
                            <m:sSubPr>
                              <m:ctrlPr>
                                <a:rPr kumimoji="1" lang="en-US" altLang="ja-JP" i="1">
                                  <a:latin typeface="Cambria Math" panose="02040503050406030204" pitchFamily="18" charset="0"/>
                                </a:rPr>
                              </m:ctrlPr>
                            </m:sSubPr>
                            <m:e>
                              <m:r>
                                <a:rPr kumimoji="1" lang="en-US" altLang="ja-JP" i="1">
                                  <a:latin typeface="Cambria Math" panose="02040503050406030204" pitchFamily="18" charset="0"/>
                                </a:rPr>
                                <m:t>𝑟</m:t>
                              </m:r>
                            </m:e>
                            <m:sub>
                              <m:r>
                                <a:rPr kumimoji="1" lang="en-US" altLang="ja-JP" i="1">
                                  <a:latin typeface="Cambria Math" panose="02040503050406030204" pitchFamily="18" charset="0"/>
                                </a:rPr>
                                <m:t>2</m:t>
                              </m:r>
                            </m:sub>
                          </m:sSub>
                        </m:sup>
                      </m:sSubSup>
                      <m:r>
                        <a:rPr kumimoji="1" lang="en-US" altLang="ja-JP" i="1" smtClean="0">
                          <a:latin typeface="Cambria Math" panose="02040503050406030204" pitchFamily="18" charset="0"/>
                        </a:rPr>
                        <m:t> </m:t>
                      </m:r>
                      <m:r>
                        <a:rPr kumimoji="1" lang="en-US" altLang="ja-JP" i="1">
                          <a:latin typeface="Cambria Math" panose="02040503050406030204" pitchFamily="18" charset="0"/>
                        </a:rPr>
                        <m:t>(</m:t>
                      </m:r>
                      <m:r>
                        <a:rPr kumimoji="1" lang="en-US" altLang="ja-JP" i="1">
                          <a:latin typeface="Cambria Math" panose="02040503050406030204" pitchFamily="18" charset="0"/>
                        </a:rPr>
                        <m:t>𝐺</m:t>
                      </m:r>
                      <m:r>
                        <a:rPr kumimoji="1" lang="en-US" altLang="ja-JP" i="1">
                          <a:latin typeface="Cambria Math" panose="02040503050406030204" pitchFamily="18" charset="0"/>
                        </a:rPr>
                        <m:t>)^</m:t>
                      </m:r>
                      <m:sSubSup>
                        <m:sSubSupPr>
                          <m:ctrlPr>
                            <a:rPr kumimoji="1" lang="en-US" altLang="ja-JP" i="1">
                              <a:latin typeface="Cambria Math" panose="02040503050406030204" pitchFamily="18" charset="0"/>
                            </a:rPr>
                          </m:ctrlPr>
                        </m:sSubSupPr>
                        <m:e>
                          <m:r>
                            <a:rPr kumimoji="1" lang="en-US" altLang="ja-JP" b="0" i="1">
                              <a:latin typeface="Cambria Math" panose="02040503050406030204" pitchFamily="18" charset="0"/>
                            </a:rPr>
                            <m:t>𝑧</m:t>
                          </m:r>
                        </m:e>
                        <m:sub>
                          <m:r>
                            <a:rPr kumimoji="1" lang="en-US" altLang="ja-JP" i="1">
                              <a:latin typeface="Cambria Math" panose="02040503050406030204" pitchFamily="18" charset="0"/>
                            </a:rPr>
                            <m:t>𝑛</m:t>
                          </m:r>
                        </m:sub>
                        <m:sup>
                          <m:sSub>
                            <m:sSubPr>
                              <m:ctrlPr>
                                <a:rPr kumimoji="1" lang="en-US" altLang="ja-JP" i="1">
                                  <a:latin typeface="Cambria Math" panose="02040503050406030204" pitchFamily="18" charset="0"/>
                                </a:rPr>
                              </m:ctrlPr>
                            </m:sSubPr>
                            <m:e>
                              <m:r>
                                <a:rPr kumimoji="1" lang="en-US" altLang="ja-JP" i="1">
                                  <a:latin typeface="Cambria Math" panose="02040503050406030204" pitchFamily="18" charset="0"/>
                                </a:rPr>
                                <m:t>𝑟</m:t>
                              </m:r>
                            </m:e>
                            <m:sub>
                              <m:r>
                                <a:rPr kumimoji="1" lang="en-US" altLang="ja-JP" i="1">
                                  <a:latin typeface="Cambria Math" panose="02040503050406030204" pitchFamily="18" charset="0"/>
                                </a:rPr>
                                <m:t>3</m:t>
                              </m:r>
                            </m:sub>
                          </m:sSub>
                        </m:sup>
                      </m:sSubSup>
                      <m:r>
                        <a:rPr kumimoji="1" lang="en-US" altLang="ja-JP" i="1">
                          <a:latin typeface="Cambria Math" panose="02040503050406030204" pitchFamily="18" charset="0"/>
                        </a:rPr>
                        <m:t>(</m:t>
                      </m:r>
                      <m:r>
                        <a:rPr kumimoji="1" lang="en-US" altLang="ja-JP" i="1">
                          <a:latin typeface="Cambria Math" panose="02040503050406030204" pitchFamily="18" charset="0"/>
                        </a:rPr>
                        <m:t>𝐺</m:t>
                      </m:r>
                      <m:r>
                        <a:rPr kumimoji="1" lang="en-US" altLang="ja-JP" i="1">
                          <a:latin typeface="Cambria Math" panose="02040503050406030204" pitchFamily="18" charset="0"/>
                        </a:rPr>
                        <m:t>))</m:t>
                      </m:r>
                    </m:oMath>
                  </m:oMathPara>
                </a14:m>
                <a:endParaRPr kumimoji="1" lang="ja-JP" altLang="en-US" b="1" dirty="0"/>
              </a:p>
            </p:txBody>
          </p:sp>
        </mc:Choice>
        <mc:Fallback>
          <p:sp>
            <p:nvSpPr>
              <p:cNvPr id="9" name="テキスト ボックス 8">
                <a:extLst>
                  <a:ext uri="{FF2B5EF4-FFF2-40B4-BE49-F238E27FC236}">
                    <a16:creationId xmlns:a16="http://schemas.microsoft.com/office/drawing/2014/main" id="{137DABB9-40F7-CD91-CE0C-645AC7C40ED7}"/>
                  </a:ext>
                </a:extLst>
              </p:cNvPr>
              <p:cNvSpPr txBox="1">
                <a:spLocks noRot="1" noChangeAspect="1" noMove="1" noResize="1" noEditPoints="1" noAdjustHandles="1" noChangeArrowheads="1" noChangeShapeType="1" noTextEdit="1"/>
              </p:cNvSpPr>
              <p:nvPr/>
            </p:nvSpPr>
            <p:spPr>
              <a:xfrm>
                <a:off x="966230" y="4689775"/>
                <a:ext cx="3453374" cy="389530"/>
              </a:xfrm>
              <a:prstGeom prst="rect">
                <a:avLst/>
              </a:prstGeom>
              <a:blipFill>
                <a:blip r:embed="rId3"/>
                <a:stretch>
                  <a:fillRect b="-1406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249C580E-B339-6276-868B-3D9BF2EF2E8E}"/>
                  </a:ext>
                </a:extLst>
              </p:cNvPr>
              <p:cNvSpPr txBox="1"/>
              <p:nvPr/>
            </p:nvSpPr>
            <p:spPr>
              <a:xfrm>
                <a:off x="458758" y="3959847"/>
                <a:ext cx="4142487" cy="378245"/>
              </a:xfrm>
              <a:prstGeom prst="rect">
                <a:avLst/>
              </a:prstGeom>
              <a:noFill/>
            </p:spPr>
            <p:txBody>
              <a:bodyPr wrap="square" rtlCol="0">
                <a:spAutoFit/>
              </a:bodyPr>
              <a:lstStyle/>
              <a:p>
                <a:pPr/>
                <a:r>
                  <a:rPr kumimoji="1" lang="ja-JP" altLang="en-US" b="1" dirty="0"/>
                  <a:t>バイナリ部の個体：</a:t>
                </a:r>
                <a14:m>
                  <m:oMath xmlns:m="http://schemas.openxmlformats.org/officeDocument/2006/math">
                    <m:sSup>
                      <m:sSupPr>
                        <m:ctrlPr>
                          <a:rPr kumimoji="1" lang="en-US" altLang="ja-JP" i="1" smtClean="0">
                            <a:latin typeface="Cambria Math" panose="02040503050406030204" pitchFamily="18" charset="0"/>
                          </a:rPr>
                        </m:ctrlPr>
                      </m:sSupPr>
                      <m:e>
                        <m:r>
                          <a:rPr kumimoji="1" lang="en-US" altLang="ja-JP" b="1" i="1">
                            <a:latin typeface="Cambria Math" panose="02040503050406030204" pitchFamily="18" charset="0"/>
                          </a:rPr>
                          <m:t>𝒛</m:t>
                        </m:r>
                      </m:e>
                      <m:sup>
                        <m:r>
                          <a:rPr kumimoji="1" lang="en-US" altLang="ja-JP" i="1">
                            <a:latin typeface="Cambria Math" panose="02040503050406030204" pitchFamily="18" charset="0"/>
                          </a:rPr>
                          <m:t>𝑖</m:t>
                        </m:r>
                      </m:sup>
                    </m:sSup>
                    <m:r>
                      <a:rPr kumimoji="1" lang="en-US" altLang="ja-JP" b="0" i="1" smtClean="0">
                        <a:latin typeface="Cambria Math" panose="02040503050406030204" pitchFamily="18" charset="0"/>
                      </a:rPr>
                      <m:t>∈</m:t>
                    </m:r>
                    <m:sSup>
                      <m:sSupPr>
                        <m:ctrlPr>
                          <a:rPr kumimoji="1" lang="en-US" altLang="ja-JP" b="0" i="1" smtClean="0">
                            <a:latin typeface="Cambria Math" panose="02040503050406030204" pitchFamily="18" charset="0"/>
                          </a:rPr>
                        </m:ctrlPr>
                      </m:sSupPr>
                      <m:e>
                        <m:d>
                          <m:dPr>
                            <m:begChr m:val="{"/>
                            <m:endChr m:val="}"/>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0,1</m:t>
                            </m:r>
                          </m:e>
                        </m:d>
                      </m:e>
                      <m:sup>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𝑁</m:t>
                            </m:r>
                          </m:e>
                          <m:sub>
                            <m:r>
                              <a:rPr kumimoji="1" lang="en-US" altLang="ja-JP" b="0" i="1" smtClean="0">
                                <a:latin typeface="Cambria Math" panose="02040503050406030204" pitchFamily="18" charset="0"/>
                                <a:ea typeface="Cambria Math" panose="02040503050406030204" pitchFamily="18" charset="0"/>
                              </a:rPr>
                              <m:t>ℤ</m:t>
                            </m:r>
                          </m:sub>
                        </m:sSub>
                      </m:sup>
                    </m:sSup>
                  </m:oMath>
                </a14:m>
                <a:r>
                  <a:rPr kumimoji="1" lang="ja-JP" altLang="en-US" b="1" dirty="0"/>
                  <a:t>　</a:t>
                </a:r>
              </a:p>
            </p:txBody>
          </p:sp>
        </mc:Choice>
        <mc:Fallback>
          <p:sp>
            <p:nvSpPr>
              <p:cNvPr id="11" name="テキスト ボックス 10">
                <a:extLst>
                  <a:ext uri="{FF2B5EF4-FFF2-40B4-BE49-F238E27FC236}">
                    <a16:creationId xmlns:a16="http://schemas.microsoft.com/office/drawing/2014/main" id="{249C580E-B339-6276-868B-3D9BF2EF2E8E}"/>
                  </a:ext>
                </a:extLst>
              </p:cNvPr>
              <p:cNvSpPr txBox="1">
                <a:spLocks noRot="1" noChangeAspect="1" noMove="1" noResize="1" noEditPoints="1" noAdjustHandles="1" noChangeArrowheads="1" noChangeShapeType="1" noTextEdit="1"/>
              </p:cNvSpPr>
              <p:nvPr/>
            </p:nvSpPr>
            <p:spPr>
              <a:xfrm>
                <a:off x="458758" y="3959847"/>
                <a:ext cx="4142487" cy="378245"/>
              </a:xfrm>
              <a:prstGeom prst="rect">
                <a:avLst/>
              </a:prstGeom>
              <a:blipFill>
                <a:blip r:embed="rId4"/>
                <a:stretch>
                  <a:fillRect l="-1176" t="-8065" b="-24194"/>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FF41E606-F437-C3AE-CE81-54F0FA2F12CA}"/>
                  </a:ext>
                </a:extLst>
              </p:cNvPr>
              <p:cNvSpPr txBox="1"/>
              <p:nvPr/>
            </p:nvSpPr>
            <p:spPr>
              <a:xfrm>
                <a:off x="451748" y="3018486"/>
                <a:ext cx="4142487" cy="378245"/>
              </a:xfrm>
              <a:prstGeom prst="rect">
                <a:avLst/>
              </a:prstGeom>
              <a:noFill/>
            </p:spPr>
            <p:txBody>
              <a:bodyPr wrap="square" rtlCol="0">
                <a:spAutoFit/>
              </a:bodyPr>
              <a:lstStyle/>
              <a:p>
                <a:pPr/>
                <a:r>
                  <a:rPr kumimoji="1" lang="ja-JP" altLang="en-US" b="1" dirty="0"/>
                  <a:t>実数部の個体：</a:t>
                </a:r>
                <a14:m>
                  <m:oMath xmlns:m="http://schemas.openxmlformats.org/officeDocument/2006/math">
                    <m:sSup>
                      <m:sSupPr>
                        <m:ctrlPr>
                          <a:rPr kumimoji="1" lang="en-US" altLang="ja-JP" i="1" smtClean="0">
                            <a:latin typeface="Cambria Math" panose="02040503050406030204" pitchFamily="18" charset="0"/>
                          </a:rPr>
                        </m:ctrlPr>
                      </m:sSupPr>
                      <m:e>
                        <m:r>
                          <a:rPr kumimoji="1" lang="en-US" altLang="ja-JP" b="1" i="1" smtClean="0">
                            <a:latin typeface="Cambria Math" panose="02040503050406030204" pitchFamily="18" charset="0"/>
                          </a:rPr>
                          <m:t>𝑿</m:t>
                        </m:r>
                      </m:e>
                      <m:sup>
                        <m:r>
                          <a:rPr kumimoji="1" lang="en-US" altLang="ja-JP" i="1">
                            <a:latin typeface="Cambria Math" panose="02040503050406030204" pitchFamily="18" charset="0"/>
                          </a:rPr>
                          <m:t>𝑖</m:t>
                        </m:r>
                      </m:sup>
                    </m:sSup>
                    <m:r>
                      <a:rPr kumimoji="1" lang="en-US" altLang="ja-JP" b="0" i="1" smtClean="0">
                        <a:latin typeface="Cambria Math" panose="02040503050406030204" pitchFamily="18" charset="0"/>
                      </a:rPr>
                      <m:t>∈</m:t>
                    </m:r>
                    <m:sSup>
                      <m:sSupPr>
                        <m:ctrlPr>
                          <a:rPr kumimoji="1" lang="en-US" altLang="ja-JP" b="0" i="1" smtClean="0">
                            <a:latin typeface="Cambria Math" panose="02040503050406030204" pitchFamily="18" charset="0"/>
                          </a:rPr>
                        </m:ctrlPr>
                      </m:sSupPr>
                      <m:e>
                        <m:r>
                          <a:rPr kumimoji="1" lang="en-US" altLang="ja-JP" i="1">
                            <a:latin typeface="Cambria Math" panose="02040503050406030204" pitchFamily="18" charset="0"/>
                            <a:ea typeface="Cambria Math" panose="02040503050406030204" pitchFamily="18" charset="0"/>
                          </a:rPr>
                          <m:t>ℝ</m:t>
                        </m:r>
                      </m:e>
                      <m:sup>
                        <m:sSub>
                          <m:sSubPr>
                            <m:ctrlPr>
                              <a:rPr kumimoji="1" lang="en-US" altLang="ja-JP" i="1">
                                <a:latin typeface="Cambria Math" panose="02040503050406030204" pitchFamily="18" charset="0"/>
                              </a:rPr>
                            </m:ctrlPr>
                          </m:sSubPr>
                          <m:e>
                            <m:r>
                              <a:rPr kumimoji="1" lang="en-US" altLang="ja-JP" i="1">
                                <a:latin typeface="Cambria Math" panose="02040503050406030204" pitchFamily="18" charset="0"/>
                              </a:rPr>
                              <m:t>𝑁</m:t>
                            </m:r>
                          </m:e>
                          <m:sub>
                            <m:r>
                              <a:rPr kumimoji="1" lang="en-US" altLang="ja-JP" i="1">
                                <a:latin typeface="Cambria Math" panose="02040503050406030204" pitchFamily="18" charset="0"/>
                                <a:ea typeface="Cambria Math" panose="02040503050406030204" pitchFamily="18" charset="0"/>
                              </a:rPr>
                              <m:t>ℝ</m:t>
                            </m:r>
                          </m:sub>
                        </m:sSub>
                      </m:sup>
                    </m:sSup>
                  </m:oMath>
                </a14:m>
                <a:r>
                  <a:rPr kumimoji="1" lang="ja-JP" altLang="en-US" b="1" dirty="0"/>
                  <a:t>　</a:t>
                </a:r>
              </a:p>
            </p:txBody>
          </p:sp>
        </mc:Choice>
        <mc:Fallback>
          <p:sp>
            <p:nvSpPr>
              <p:cNvPr id="12" name="テキスト ボックス 11">
                <a:extLst>
                  <a:ext uri="{FF2B5EF4-FFF2-40B4-BE49-F238E27FC236}">
                    <a16:creationId xmlns:a16="http://schemas.microsoft.com/office/drawing/2014/main" id="{FF41E606-F437-C3AE-CE81-54F0FA2F12CA}"/>
                  </a:ext>
                </a:extLst>
              </p:cNvPr>
              <p:cNvSpPr txBox="1">
                <a:spLocks noRot="1" noChangeAspect="1" noMove="1" noResize="1" noEditPoints="1" noAdjustHandles="1" noChangeArrowheads="1" noChangeShapeType="1" noTextEdit="1"/>
              </p:cNvSpPr>
              <p:nvPr/>
            </p:nvSpPr>
            <p:spPr>
              <a:xfrm>
                <a:off x="451748" y="3018486"/>
                <a:ext cx="4142487" cy="378245"/>
              </a:xfrm>
              <a:prstGeom prst="rect">
                <a:avLst/>
              </a:prstGeom>
              <a:blipFill>
                <a:blip r:embed="rId5"/>
                <a:stretch>
                  <a:fillRect l="-1176" t="-6452" b="-24194"/>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4C70B590-37C4-3E6F-6FBF-E16730CC985E}"/>
                  </a:ext>
                </a:extLst>
              </p:cNvPr>
              <p:cNvSpPr txBox="1"/>
              <p:nvPr/>
            </p:nvSpPr>
            <p:spPr>
              <a:xfrm>
                <a:off x="458758" y="2573795"/>
                <a:ext cx="6263550" cy="378245"/>
              </a:xfrm>
              <a:prstGeom prst="rect">
                <a:avLst/>
              </a:prstGeom>
              <a:noFill/>
            </p:spPr>
            <p:txBody>
              <a:bodyPr wrap="square" rtlCol="0">
                <a:spAutoFit/>
              </a:bodyPr>
              <a:lstStyle/>
              <a:p>
                <a:pPr/>
                <a:r>
                  <a:rPr kumimoji="1" lang="ja-JP" altLang="en-US" b="1" dirty="0"/>
                  <a:t>混合変数の個体：</a:t>
                </a:r>
                <a14:m>
                  <m:oMath xmlns:m="http://schemas.openxmlformats.org/officeDocument/2006/math">
                    <m:sSup>
                      <m:sSupPr>
                        <m:ctrlPr>
                          <a:rPr kumimoji="1" lang="en-US" altLang="ja-JP" i="1" smtClean="0">
                            <a:latin typeface="Cambria Math" panose="02040503050406030204" pitchFamily="18" charset="0"/>
                          </a:rPr>
                        </m:ctrlPr>
                      </m:sSupPr>
                      <m:e>
                        <m:r>
                          <a:rPr kumimoji="1" lang="en-US" altLang="ja-JP" b="1" i="1" smtClean="0">
                            <a:latin typeface="Cambria Math" panose="02040503050406030204" pitchFamily="18" charset="0"/>
                          </a:rPr>
                          <m:t>𝒙</m:t>
                        </m:r>
                      </m:e>
                      <m:sup>
                        <m:r>
                          <a:rPr kumimoji="1" lang="en-US" altLang="ja-JP" i="1">
                            <a:latin typeface="Cambria Math" panose="02040503050406030204" pitchFamily="18" charset="0"/>
                          </a:rPr>
                          <m:t>𝑖</m:t>
                        </m:r>
                      </m:sup>
                    </m:s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𝐺</m:t>
                        </m:r>
                      </m:e>
                    </m:d>
                    <m:r>
                      <a:rPr kumimoji="1" lang="en-US" altLang="ja-JP" b="0" i="1" smtClean="0">
                        <a:latin typeface="Cambria Math" panose="02040503050406030204" pitchFamily="18" charset="0"/>
                      </a:rPr>
                      <m:t>=[</m:t>
                    </m:r>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𝑿</m:t>
                        </m:r>
                      </m:e>
                      <m:sup>
                        <m:r>
                          <a:rPr kumimoji="1" lang="en-US" altLang="ja-JP" i="1">
                            <a:latin typeface="Cambria Math" panose="02040503050406030204" pitchFamily="18" charset="0"/>
                          </a:rPr>
                          <m:t>𝑖</m:t>
                        </m:r>
                      </m:sup>
                    </m:sSup>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𝐺</m:t>
                    </m:r>
                    <m:r>
                      <a:rPr kumimoji="1" lang="en-US" altLang="ja-JP" b="0" i="1" smtClean="0">
                        <a:latin typeface="Cambria Math" panose="02040503050406030204" pitchFamily="18" charset="0"/>
                      </a:rPr>
                      <m:t>),</m:t>
                    </m:r>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𝒛</m:t>
                        </m:r>
                      </m:e>
                      <m:sup>
                        <m:r>
                          <a:rPr kumimoji="1" lang="en-US" altLang="ja-JP" i="1">
                            <a:latin typeface="Cambria Math" panose="02040503050406030204" pitchFamily="18" charset="0"/>
                          </a:rPr>
                          <m:t>𝑖</m:t>
                        </m:r>
                      </m:sup>
                    </m:sSup>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𝐺</m:t>
                    </m:r>
                    <m:r>
                      <a:rPr kumimoji="1" lang="en-US" altLang="ja-JP" b="0" i="1" smtClean="0">
                        <a:latin typeface="Cambria Math" panose="02040503050406030204" pitchFamily="18" charset="0"/>
                      </a:rPr>
                      <m:t>)]</m:t>
                    </m:r>
                  </m:oMath>
                </a14:m>
                <a:r>
                  <a:rPr kumimoji="1" lang="ja-JP" altLang="en-US" b="1" dirty="0"/>
                  <a:t>（</a:t>
                </a:r>
                <a14:m>
                  <m:oMath xmlns:m="http://schemas.openxmlformats.org/officeDocument/2006/math">
                    <m:r>
                      <a:rPr kumimoji="1" lang="en-US" altLang="ja-JP" i="1">
                        <a:latin typeface="Cambria Math" panose="02040503050406030204" pitchFamily="18" charset="0"/>
                      </a:rPr>
                      <m:t>𝑁</m:t>
                    </m:r>
                    <m:r>
                      <a:rPr kumimoji="1" lang="en-US" altLang="ja-JP" b="0" i="1" smtClean="0">
                        <a:latin typeface="Cambria Math" panose="02040503050406030204" pitchFamily="18" charset="0"/>
                      </a:rPr>
                      <m:t>=</m:t>
                    </m:r>
                    <m:sSub>
                      <m:sSubPr>
                        <m:ctrlPr>
                          <a:rPr kumimoji="1" lang="en-US" altLang="ja-JP" i="1">
                            <a:latin typeface="Cambria Math" panose="02040503050406030204" pitchFamily="18" charset="0"/>
                          </a:rPr>
                        </m:ctrlPr>
                      </m:sSubPr>
                      <m:e>
                        <m:r>
                          <a:rPr kumimoji="1" lang="en-US" altLang="ja-JP" i="1">
                            <a:latin typeface="Cambria Math" panose="02040503050406030204" pitchFamily="18" charset="0"/>
                          </a:rPr>
                          <m:t>𝑁</m:t>
                        </m:r>
                      </m:e>
                      <m:sub>
                        <m:r>
                          <a:rPr kumimoji="1" lang="en-US" altLang="ja-JP" i="1" smtClean="0">
                            <a:latin typeface="Cambria Math" panose="02040503050406030204" pitchFamily="18" charset="0"/>
                            <a:ea typeface="Cambria Math" panose="02040503050406030204" pitchFamily="18" charset="0"/>
                          </a:rPr>
                          <m:t>ℝ</m:t>
                        </m:r>
                      </m:sub>
                    </m:sSub>
                    <m:r>
                      <a:rPr kumimoji="1" lang="en-US" altLang="ja-JP" b="0" i="1" smtClean="0">
                        <a:latin typeface="Cambria Math" panose="02040503050406030204" pitchFamily="18" charset="0"/>
                      </a:rPr>
                      <m:t>+</m:t>
                    </m:r>
                    <m:sSub>
                      <m:sSubPr>
                        <m:ctrlPr>
                          <a:rPr kumimoji="1" lang="en-US" altLang="ja-JP" i="1">
                            <a:latin typeface="Cambria Math" panose="02040503050406030204" pitchFamily="18" charset="0"/>
                          </a:rPr>
                        </m:ctrlPr>
                      </m:sSubPr>
                      <m:e>
                        <m:r>
                          <a:rPr kumimoji="1" lang="en-US" altLang="ja-JP" i="1">
                            <a:latin typeface="Cambria Math" panose="02040503050406030204" pitchFamily="18" charset="0"/>
                          </a:rPr>
                          <m:t>𝑁</m:t>
                        </m:r>
                      </m:e>
                      <m:sub>
                        <m:r>
                          <a:rPr kumimoji="1" lang="en-US" altLang="ja-JP" i="1">
                            <a:latin typeface="Cambria Math" panose="02040503050406030204" pitchFamily="18" charset="0"/>
                            <a:ea typeface="Cambria Math" panose="02040503050406030204" pitchFamily="18" charset="0"/>
                          </a:rPr>
                          <m:t>ℤ</m:t>
                        </m:r>
                      </m:sub>
                    </m:sSub>
                    <m:r>
                      <a:rPr kumimoji="1" lang="en-US" altLang="ja-JP" i="1">
                        <a:latin typeface="Cambria Math" panose="02040503050406030204" pitchFamily="18" charset="0"/>
                        <a:ea typeface="Cambria Math" panose="02040503050406030204" pitchFamily="18" charset="0"/>
                      </a:rPr>
                      <m:t> </m:t>
                    </m:r>
                  </m:oMath>
                </a14:m>
                <a:r>
                  <a:rPr kumimoji="1" lang="ja-JP" altLang="en-US" b="1" dirty="0"/>
                  <a:t>）　</a:t>
                </a:r>
              </a:p>
            </p:txBody>
          </p:sp>
        </mc:Choice>
        <mc:Fallback>
          <p:sp>
            <p:nvSpPr>
              <p:cNvPr id="13" name="テキスト ボックス 12">
                <a:extLst>
                  <a:ext uri="{FF2B5EF4-FFF2-40B4-BE49-F238E27FC236}">
                    <a16:creationId xmlns:a16="http://schemas.microsoft.com/office/drawing/2014/main" id="{4C70B590-37C4-3E6F-6FBF-E16730CC985E}"/>
                  </a:ext>
                </a:extLst>
              </p:cNvPr>
              <p:cNvSpPr txBox="1">
                <a:spLocks noRot="1" noChangeAspect="1" noMove="1" noResize="1" noEditPoints="1" noAdjustHandles="1" noChangeArrowheads="1" noChangeShapeType="1" noTextEdit="1"/>
              </p:cNvSpPr>
              <p:nvPr/>
            </p:nvSpPr>
            <p:spPr>
              <a:xfrm>
                <a:off x="458758" y="2573795"/>
                <a:ext cx="6263550" cy="378245"/>
              </a:xfrm>
              <a:prstGeom prst="rect">
                <a:avLst/>
              </a:prstGeom>
              <a:blipFill>
                <a:blip r:embed="rId6"/>
                <a:stretch>
                  <a:fillRect l="-778" t="-6452" b="-24194"/>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4" name="テキスト ボックス 13">
                <a:extLst>
                  <a:ext uri="{FF2B5EF4-FFF2-40B4-BE49-F238E27FC236}">
                    <a16:creationId xmlns:a16="http://schemas.microsoft.com/office/drawing/2014/main" id="{32DE67E2-83DB-9D64-CF45-AE470E6B1323}"/>
                  </a:ext>
                </a:extLst>
              </p:cNvPr>
              <p:cNvSpPr txBox="1"/>
              <p:nvPr/>
            </p:nvSpPr>
            <p:spPr>
              <a:xfrm>
                <a:off x="966230" y="3344209"/>
                <a:ext cx="4049721" cy="37824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kumimoji="1" lang="en-US" altLang="ja-JP" i="1" smtClean="0">
                              <a:latin typeface="Cambria Math" panose="02040503050406030204" pitchFamily="18" charset="0"/>
                            </a:rPr>
                          </m:ctrlPr>
                        </m:sSupPr>
                        <m:e>
                          <m:r>
                            <a:rPr kumimoji="1" lang="en-US" altLang="ja-JP" b="1" i="1" smtClean="0">
                              <a:latin typeface="Cambria Math" panose="02040503050406030204" pitchFamily="18" charset="0"/>
                            </a:rPr>
                            <m:t>𝑼</m:t>
                          </m:r>
                        </m:e>
                        <m:sup>
                          <m:r>
                            <a:rPr kumimoji="1" lang="en-US" altLang="ja-JP" b="0" i="1" smtClean="0">
                              <a:latin typeface="Cambria Math" panose="02040503050406030204" pitchFamily="18" charset="0"/>
                            </a:rPr>
                            <m:t>𝑖</m:t>
                          </m:r>
                        </m:sup>
                      </m:s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𝐺</m:t>
                          </m:r>
                        </m:e>
                      </m:d>
                      <m:r>
                        <a:rPr kumimoji="1" lang="en-US" altLang="ja-JP" b="0" i="1" smtClean="0">
                          <a:latin typeface="Cambria Math" panose="02040503050406030204" pitchFamily="18" charset="0"/>
                        </a:rPr>
                        <m:t>=</m:t>
                      </m:r>
                      <m:sSup>
                        <m:sSupPr>
                          <m:ctrlPr>
                            <a:rPr kumimoji="1" lang="en-US" altLang="ja-JP" i="1">
                              <a:latin typeface="Cambria Math" panose="02040503050406030204" pitchFamily="18" charset="0"/>
                            </a:rPr>
                          </m:ctrlPr>
                        </m:sSupPr>
                        <m:e>
                          <m:r>
                            <a:rPr kumimoji="1" lang="en-US" altLang="ja-JP" b="1" i="1" smtClean="0">
                              <a:latin typeface="Cambria Math" panose="02040503050406030204" pitchFamily="18" charset="0"/>
                            </a:rPr>
                            <m:t>𝑿</m:t>
                          </m:r>
                        </m:e>
                        <m:sup>
                          <m:sSub>
                            <m:sSubPr>
                              <m:ctrlPr>
                                <a:rPr kumimoji="1" lang="en-US" altLang="ja-JP" i="1">
                                  <a:latin typeface="Cambria Math" panose="02040503050406030204" pitchFamily="18" charset="0"/>
                                </a:rPr>
                              </m:ctrlPr>
                            </m:sSubPr>
                            <m:e>
                              <m:r>
                                <a:rPr kumimoji="1" lang="en-US" altLang="ja-JP" i="1">
                                  <a:latin typeface="Cambria Math" panose="02040503050406030204" pitchFamily="18" charset="0"/>
                                </a:rPr>
                                <m:t>𝑟</m:t>
                              </m:r>
                            </m:e>
                            <m:sub>
                              <m:r>
                                <a:rPr kumimoji="1" lang="en-US" altLang="ja-JP" b="0" i="1" smtClean="0">
                                  <a:latin typeface="Cambria Math" panose="02040503050406030204" pitchFamily="18" charset="0"/>
                                </a:rPr>
                                <m:t>1</m:t>
                              </m:r>
                            </m:sub>
                          </m:sSub>
                        </m:sup>
                      </m:sSup>
                      <m:d>
                        <m:dPr>
                          <m:ctrlPr>
                            <a:rPr kumimoji="1" lang="en-US" altLang="ja-JP" i="1">
                              <a:latin typeface="Cambria Math" panose="02040503050406030204" pitchFamily="18" charset="0"/>
                            </a:rPr>
                          </m:ctrlPr>
                        </m:dPr>
                        <m:e>
                          <m:r>
                            <a:rPr kumimoji="1" lang="en-US" altLang="ja-JP" i="1">
                              <a:latin typeface="Cambria Math" panose="02040503050406030204" pitchFamily="18" charset="0"/>
                            </a:rPr>
                            <m:t>𝐺</m:t>
                          </m:r>
                        </m:e>
                      </m:d>
                      <m:r>
                        <a:rPr kumimoji="1" lang="en-US" altLang="ja-JP" b="0" i="1" smtClean="0">
                          <a:latin typeface="Cambria Math" panose="02040503050406030204" pitchFamily="18" charset="0"/>
                        </a:rPr>
                        <m:t>+</m:t>
                      </m:r>
                      <m:r>
                        <a:rPr kumimoji="1" lang="en-US" altLang="ja-JP" i="1">
                          <a:latin typeface="Cambria Math" panose="02040503050406030204" pitchFamily="18" charset="0"/>
                        </a:rPr>
                        <m:t>𝐹</m:t>
                      </m:r>
                      <m:r>
                        <a:rPr kumimoji="1" lang="en-US" altLang="ja-JP" i="1">
                          <a:latin typeface="Cambria Math" panose="02040503050406030204" pitchFamily="18" charset="0"/>
                        </a:rPr>
                        <m:t>(</m:t>
                      </m:r>
                      <m:sSup>
                        <m:sSupPr>
                          <m:ctrlPr>
                            <a:rPr kumimoji="1" lang="en-US" altLang="ja-JP" i="1">
                              <a:latin typeface="Cambria Math" panose="02040503050406030204" pitchFamily="18" charset="0"/>
                            </a:rPr>
                          </m:ctrlPr>
                        </m:sSupPr>
                        <m:e>
                          <m:r>
                            <a:rPr kumimoji="1" lang="en-US" altLang="ja-JP" b="1" i="1" smtClean="0">
                              <a:latin typeface="Cambria Math" panose="02040503050406030204" pitchFamily="18" charset="0"/>
                            </a:rPr>
                            <m:t>𝑿</m:t>
                          </m:r>
                        </m:e>
                        <m:sup>
                          <m:sSub>
                            <m:sSubPr>
                              <m:ctrlPr>
                                <a:rPr kumimoji="1" lang="en-US" altLang="ja-JP" i="1">
                                  <a:latin typeface="Cambria Math" panose="02040503050406030204" pitchFamily="18" charset="0"/>
                                </a:rPr>
                              </m:ctrlPr>
                            </m:sSubPr>
                            <m:e>
                              <m:r>
                                <a:rPr kumimoji="1" lang="en-US" altLang="ja-JP" i="1">
                                  <a:latin typeface="Cambria Math" panose="02040503050406030204" pitchFamily="18" charset="0"/>
                                </a:rPr>
                                <m:t>𝑟</m:t>
                              </m:r>
                            </m:e>
                            <m:sub>
                              <m:r>
                                <a:rPr kumimoji="1" lang="en-US" altLang="ja-JP" i="1">
                                  <a:latin typeface="Cambria Math" panose="02040503050406030204" pitchFamily="18" charset="0"/>
                                </a:rPr>
                                <m:t>2</m:t>
                              </m:r>
                            </m:sub>
                          </m:sSub>
                        </m:sup>
                      </m:sSup>
                      <m:d>
                        <m:dPr>
                          <m:ctrlPr>
                            <a:rPr kumimoji="1" lang="en-US" altLang="ja-JP" i="1">
                              <a:latin typeface="Cambria Math" panose="02040503050406030204" pitchFamily="18" charset="0"/>
                            </a:rPr>
                          </m:ctrlPr>
                        </m:dPr>
                        <m:e>
                          <m:r>
                            <a:rPr kumimoji="1" lang="en-US" altLang="ja-JP" i="1">
                              <a:latin typeface="Cambria Math" panose="02040503050406030204" pitchFamily="18" charset="0"/>
                            </a:rPr>
                            <m:t>𝐺</m:t>
                          </m:r>
                        </m:e>
                      </m:d>
                      <m:r>
                        <a:rPr kumimoji="1" lang="en-US" altLang="ja-JP" i="1">
                          <a:latin typeface="Cambria Math" panose="02040503050406030204" pitchFamily="18" charset="0"/>
                        </a:rPr>
                        <m:t>−</m:t>
                      </m:r>
                      <m:sSup>
                        <m:sSupPr>
                          <m:ctrlPr>
                            <a:rPr kumimoji="1" lang="en-US" altLang="ja-JP" i="1">
                              <a:latin typeface="Cambria Math" panose="02040503050406030204" pitchFamily="18" charset="0"/>
                            </a:rPr>
                          </m:ctrlPr>
                        </m:sSupPr>
                        <m:e>
                          <m:r>
                            <a:rPr kumimoji="1" lang="en-US" altLang="ja-JP" b="1" i="1" smtClean="0">
                              <a:latin typeface="Cambria Math" panose="02040503050406030204" pitchFamily="18" charset="0"/>
                            </a:rPr>
                            <m:t>𝑿</m:t>
                          </m:r>
                        </m:e>
                        <m:sup>
                          <m:sSub>
                            <m:sSubPr>
                              <m:ctrlPr>
                                <a:rPr kumimoji="1" lang="en-US" altLang="ja-JP" i="1">
                                  <a:latin typeface="Cambria Math" panose="02040503050406030204" pitchFamily="18" charset="0"/>
                                </a:rPr>
                              </m:ctrlPr>
                            </m:sSubPr>
                            <m:e>
                              <m:r>
                                <a:rPr kumimoji="1" lang="en-US" altLang="ja-JP" i="1">
                                  <a:latin typeface="Cambria Math" panose="02040503050406030204" pitchFamily="18" charset="0"/>
                                </a:rPr>
                                <m:t>𝑟</m:t>
                              </m:r>
                            </m:e>
                            <m:sub>
                              <m:r>
                                <a:rPr kumimoji="1" lang="en-US" altLang="ja-JP" b="0" i="1" smtClean="0">
                                  <a:latin typeface="Cambria Math" panose="02040503050406030204" pitchFamily="18" charset="0"/>
                                </a:rPr>
                                <m:t>3</m:t>
                              </m:r>
                            </m:sub>
                          </m:sSub>
                        </m:sup>
                      </m:sSup>
                      <m:r>
                        <a:rPr kumimoji="1" lang="en-US" altLang="ja-JP" i="1">
                          <a:latin typeface="Cambria Math" panose="02040503050406030204" pitchFamily="18" charset="0"/>
                        </a:rPr>
                        <m:t>(</m:t>
                      </m:r>
                      <m:r>
                        <a:rPr kumimoji="1" lang="en-US" altLang="ja-JP" i="1">
                          <a:latin typeface="Cambria Math" panose="02040503050406030204" pitchFamily="18" charset="0"/>
                        </a:rPr>
                        <m:t>𝐺</m:t>
                      </m:r>
                      <m:r>
                        <a:rPr kumimoji="1" lang="en-US" altLang="ja-JP" i="1">
                          <a:latin typeface="Cambria Math" panose="02040503050406030204" pitchFamily="18" charset="0"/>
                        </a:rPr>
                        <m:t>))</m:t>
                      </m:r>
                    </m:oMath>
                  </m:oMathPara>
                </a14:m>
                <a:endParaRPr kumimoji="1" lang="ja-JP" altLang="en-US" b="1" dirty="0"/>
              </a:p>
            </p:txBody>
          </p:sp>
        </mc:Choice>
        <mc:Fallback>
          <p:sp>
            <p:nvSpPr>
              <p:cNvPr id="14" name="テキスト ボックス 13">
                <a:extLst>
                  <a:ext uri="{FF2B5EF4-FFF2-40B4-BE49-F238E27FC236}">
                    <a16:creationId xmlns:a16="http://schemas.microsoft.com/office/drawing/2014/main" id="{32DE67E2-83DB-9D64-CF45-AE470E6B1323}"/>
                  </a:ext>
                </a:extLst>
              </p:cNvPr>
              <p:cNvSpPr txBox="1">
                <a:spLocks noRot="1" noChangeAspect="1" noMove="1" noResize="1" noEditPoints="1" noAdjustHandles="1" noChangeArrowheads="1" noChangeShapeType="1" noTextEdit="1"/>
              </p:cNvSpPr>
              <p:nvPr/>
            </p:nvSpPr>
            <p:spPr>
              <a:xfrm>
                <a:off x="966230" y="3344209"/>
                <a:ext cx="4049721" cy="378245"/>
              </a:xfrm>
              <a:prstGeom prst="rect">
                <a:avLst/>
              </a:prstGeom>
              <a:blipFill>
                <a:blip r:embed="rId7"/>
                <a:stretch>
                  <a:fillRect b="-1451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7" name="テキスト ボックス 16">
                <a:extLst>
                  <a:ext uri="{FF2B5EF4-FFF2-40B4-BE49-F238E27FC236}">
                    <a16:creationId xmlns:a16="http://schemas.microsoft.com/office/drawing/2014/main" id="{19C452AE-3DE8-C88B-86D8-46F625613397}"/>
                  </a:ext>
                </a:extLst>
              </p:cNvPr>
              <p:cNvSpPr txBox="1"/>
              <p:nvPr/>
            </p:nvSpPr>
            <p:spPr>
              <a:xfrm>
                <a:off x="491810" y="5178687"/>
                <a:ext cx="4524141" cy="378565"/>
              </a:xfrm>
              <a:prstGeom prst="rect">
                <a:avLst/>
              </a:prstGeom>
              <a:noFill/>
            </p:spPr>
            <p:txBody>
              <a:bodyPr wrap="square" rtlCol="0">
                <a:spAutoFit/>
              </a:bodyPr>
              <a:lstStyle/>
              <a:p>
                <a:pPr/>
                <a:r>
                  <a:rPr kumimoji="1" lang="ja-JP" altLang="en-US" b="1" dirty="0"/>
                  <a:t>混合変数の個体：</a:t>
                </a:r>
                <a14:m>
                  <m:oMath xmlns:m="http://schemas.openxmlformats.org/officeDocument/2006/math">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𝒖</m:t>
                        </m:r>
                      </m:e>
                      <m:sup>
                        <m:r>
                          <a:rPr kumimoji="1" lang="en-US" altLang="ja-JP" i="1">
                            <a:latin typeface="Cambria Math" panose="02040503050406030204" pitchFamily="18" charset="0"/>
                          </a:rPr>
                          <m:t>𝑖</m:t>
                        </m:r>
                      </m:sup>
                    </m:sSup>
                    <m:d>
                      <m:dPr>
                        <m:ctrlPr>
                          <a:rPr kumimoji="1" lang="en-US" altLang="ja-JP" i="1">
                            <a:latin typeface="Cambria Math" panose="02040503050406030204" pitchFamily="18" charset="0"/>
                          </a:rPr>
                        </m:ctrlPr>
                      </m:dPr>
                      <m:e>
                        <m:r>
                          <a:rPr kumimoji="1" lang="en-US" altLang="ja-JP" i="1">
                            <a:latin typeface="Cambria Math" panose="02040503050406030204" pitchFamily="18" charset="0"/>
                          </a:rPr>
                          <m:t>𝐺</m:t>
                        </m:r>
                      </m:e>
                    </m:d>
                    <m:r>
                      <a:rPr kumimoji="1" lang="en-US" altLang="ja-JP" i="1">
                        <a:latin typeface="Cambria Math" panose="02040503050406030204" pitchFamily="18" charset="0"/>
                      </a:rPr>
                      <m:t>=[</m:t>
                    </m:r>
                    <m:sSup>
                      <m:sSupPr>
                        <m:ctrlPr>
                          <a:rPr kumimoji="1" lang="en-US" altLang="ja-JP" i="1">
                            <a:latin typeface="Cambria Math" panose="02040503050406030204" pitchFamily="18" charset="0"/>
                          </a:rPr>
                        </m:ctrlPr>
                      </m:sSupPr>
                      <m:e>
                        <m:r>
                          <a:rPr kumimoji="1" lang="en-US" altLang="ja-JP" b="1" i="1" smtClean="0">
                            <a:latin typeface="Cambria Math" panose="02040503050406030204" pitchFamily="18" charset="0"/>
                          </a:rPr>
                          <m:t>𝑼</m:t>
                        </m:r>
                      </m:e>
                      <m:sup>
                        <m:r>
                          <a:rPr kumimoji="1" lang="en-US" altLang="ja-JP" i="1">
                            <a:latin typeface="Cambria Math" panose="02040503050406030204" pitchFamily="18" charset="0"/>
                          </a:rPr>
                          <m:t>𝑖</m:t>
                        </m:r>
                      </m:sup>
                    </m:sSup>
                    <m:d>
                      <m:dPr>
                        <m:ctrlPr>
                          <a:rPr kumimoji="1" lang="en-US" altLang="ja-JP" i="1">
                            <a:latin typeface="Cambria Math" panose="02040503050406030204" pitchFamily="18" charset="0"/>
                          </a:rPr>
                        </m:ctrlPr>
                      </m:dPr>
                      <m:e>
                        <m:r>
                          <a:rPr kumimoji="1" lang="en-US" altLang="ja-JP" i="1">
                            <a:latin typeface="Cambria Math" panose="02040503050406030204" pitchFamily="18" charset="0"/>
                          </a:rPr>
                          <m:t>𝐺</m:t>
                        </m:r>
                      </m:e>
                    </m:d>
                    <m:r>
                      <a:rPr kumimoji="1" lang="en-US" altLang="ja-JP" i="1">
                        <a:latin typeface="Cambria Math" panose="02040503050406030204" pitchFamily="18" charset="0"/>
                      </a:rPr>
                      <m:t>,</m:t>
                    </m:r>
                    <m:sSup>
                      <m:sSupPr>
                        <m:ctrlPr>
                          <a:rPr kumimoji="1" lang="en-US" altLang="ja-JP" i="1">
                            <a:latin typeface="Cambria Math" panose="02040503050406030204" pitchFamily="18" charset="0"/>
                          </a:rPr>
                        </m:ctrlPr>
                      </m:sSupPr>
                      <m:e>
                        <m:acc>
                          <m:accPr>
                            <m:chr m:val="̂"/>
                            <m:ctrlPr>
                              <a:rPr kumimoji="1" lang="en-US" altLang="ja-JP" i="1">
                                <a:latin typeface="Cambria Math" panose="02040503050406030204" pitchFamily="18" charset="0"/>
                              </a:rPr>
                            </m:ctrlPr>
                          </m:accPr>
                          <m:e>
                            <m:r>
                              <a:rPr kumimoji="1" lang="en-US" altLang="ja-JP" b="1" i="1">
                                <a:latin typeface="Cambria Math" panose="02040503050406030204" pitchFamily="18" charset="0"/>
                              </a:rPr>
                              <m:t>𝒛</m:t>
                            </m:r>
                          </m:e>
                        </m:acc>
                      </m:e>
                      <m:sup>
                        <m:r>
                          <a:rPr kumimoji="1" lang="en-US" altLang="ja-JP" i="1">
                            <a:latin typeface="Cambria Math" panose="02040503050406030204" pitchFamily="18" charset="0"/>
                          </a:rPr>
                          <m:t>𝑖</m:t>
                        </m:r>
                      </m:sup>
                    </m:sSup>
                    <m:r>
                      <a:rPr kumimoji="1" lang="en-US" altLang="ja-JP" i="1">
                        <a:latin typeface="Cambria Math" panose="02040503050406030204" pitchFamily="18" charset="0"/>
                      </a:rPr>
                      <m:t>(</m:t>
                    </m:r>
                    <m:r>
                      <a:rPr kumimoji="1" lang="en-US" altLang="ja-JP" i="1">
                        <a:latin typeface="Cambria Math" panose="02040503050406030204" pitchFamily="18" charset="0"/>
                      </a:rPr>
                      <m:t>𝐺</m:t>
                    </m:r>
                    <m:r>
                      <a:rPr kumimoji="1" lang="en-US" altLang="ja-JP" i="1">
                        <a:latin typeface="Cambria Math" panose="02040503050406030204" pitchFamily="18" charset="0"/>
                      </a:rPr>
                      <m:t>)]</m:t>
                    </m:r>
                  </m:oMath>
                </a14:m>
                <a:endParaRPr kumimoji="1" lang="ja-JP" altLang="en-US" b="1" dirty="0"/>
              </a:p>
            </p:txBody>
          </p:sp>
        </mc:Choice>
        <mc:Fallback>
          <p:sp>
            <p:nvSpPr>
              <p:cNvPr id="17" name="テキスト ボックス 16">
                <a:extLst>
                  <a:ext uri="{FF2B5EF4-FFF2-40B4-BE49-F238E27FC236}">
                    <a16:creationId xmlns:a16="http://schemas.microsoft.com/office/drawing/2014/main" id="{19C452AE-3DE8-C88B-86D8-46F625613397}"/>
                  </a:ext>
                </a:extLst>
              </p:cNvPr>
              <p:cNvSpPr txBox="1">
                <a:spLocks noRot="1" noChangeAspect="1" noMove="1" noResize="1" noEditPoints="1" noAdjustHandles="1" noChangeArrowheads="1" noChangeShapeType="1" noTextEdit="1"/>
              </p:cNvSpPr>
              <p:nvPr/>
            </p:nvSpPr>
            <p:spPr>
              <a:xfrm>
                <a:off x="491810" y="5178687"/>
                <a:ext cx="4524141" cy="378565"/>
              </a:xfrm>
              <a:prstGeom prst="rect">
                <a:avLst/>
              </a:prstGeom>
              <a:blipFill>
                <a:blip r:embed="rId8"/>
                <a:stretch>
                  <a:fillRect l="-1213" t="-8065" b="-24194"/>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8" name="テキスト ボックス 17">
                <a:extLst>
                  <a:ext uri="{FF2B5EF4-FFF2-40B4-BE49-F238E27FC236}">
                    <a16:creationId xmlns:a16="http://schemas.microsoft.com/office/drawing/2014/main" id="{05ADD7B6-E602-4396-84AD-C86EB482E56C}"/>
                  </a:ext>
                </a:extLst>
              </p:cNvPr>
              <p:cNvSpPr txBox="1"/>
              <p:nvPr/>
            </p:nvSpPr>
            <p:spPr>
              <a:xfrm>
                <a:off x="4419604" y="4716542"/>
                <a:ext cx="179685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b="0" i="1" smtClean="0">
                          <a:latin typeface="Cambria Math" panose="02040503050406030204" pitchFamily="18" charset="0"/>
                        </a:rPr>
                        <m:t>,</m:t>
                      </m:r>
                      <m:sSub>
                        <m:sSubPr>
                          <m:ctrlPr>
                            <a:rPr kumimoji="1" lang="en-US" altLang="ja-JP" i="1" smtClean="0">
                              <a:latin typeface="Cambria Math" panose="02040503050406030204" pitchFamily="18" charset="0"/>
                            </a:rPr>
                          </m:ctrlPr>
                        </m:sSubPr>
                        <m:e>
                          <m:r>
                            <a:rPr kumimoji="1" lang="en-US" altLang="ja-JP" i="1">
                              <a:latin typeface="Cambria Math" panose="02040503050406030204" pitchFamily="18" charset="0"/>
                            </a:rPr>
                            <m:t>𝜃</m:t>
                          </m:r>
                        </m:e>
                        <m:sub>
                          <m:r>
                            <a:rPr kumimoji="1" lang="en-US" altLang="ja-JP" i="1">
                              <a:latin typeface="Cambria Math" panose="02040503050406030204" pitchFamily="18" charset="0"/>
                            </a:rPr>
                            <m:t>𝑛</m:t>
                          </m:r>
                        </m:sub>
                      </m:sSub>
                      <m:r>
                        <a:rPr kumimoji="1" lang="en-US" altLang="ja-JP" i="1">
                          <a:latin typeface="Cambria Math" panose="02040503050406030204" pitchFamily="18" charset="0"/>
                          <a:ea typeface="Cambria Math" panose="02040503050406030204" pitchFamily="18" charset="0"/>
                        </a:rPr>
                        <m:t>~</m:t>
                      </m:r>
                      <m:r>
                        <a:rPr kumimoji="1" lang="en-US" altLang="ja-JP" i="1" smtClean="0">
                          <a:latin typeface="Cambria Math" panose="02040503050406030204" pitchFamily="18" charset="0"/>
                        </a:rPr>
                        <m:t>𝑟</m:t>
                      </m:r>
                      <m:r>
                        <a:rPr kumimoji="1" lang="en-US" altLang="ja-JP" b="0" i="1" smtClean="0">
                          <a:latin typeface="Cambria Math" panose="02040503050406030204" pitchFamily="18" charset="0"/>
                        </a:rPr>
                        <m:t>𝑎𝑛𝑑</m:t>
                      </m:r>
                      <m:r>
                        <a:rPr kumimoji="1" lang="en-US" altLang="ja-JP" b="0" i="1" smtClean="0">
                          <a:latin typeface="Cambria Math" panose="02040503050406030204" pitchFamily="18" charset="0"/>
                        </a:rPr>
                        <m:t>(0,1)</m:t>
                      </m:r>
                    </m:oMath>
                  </m:oMathPara>
                </a14:m>
                <a:endParaRPr kumimoji="1" lang="ja-JP" altLang="en-US" b="1" dirty="0"/>
              </a:p>
            </p:txBody>
          </p:sp>
        </mc:Choice>
        <mc:Fallback>
          <p:sp>
            <p:nvSpPr>
              <p:cNvPr id="18" name="テキスト ボックス 17">
                <a:extLst>
                  <a:ext uri="{FF2B5EF4-FFF2-40B4-BE49-F238E27FC236}">
                    <a16:creationId xmlns:a16="http://schemas.microsoft.com/office/drawing/2014/main" id="{05ADD7B6-E602-4396-84AD-C86EB482E56C}"/>
                  </a:ext>
                </a:extLst>
              </p:cNvPr>
              <p:cNvSpPr txBox="1">
                <a:spLocks noRot="1" noChangeAspect="1" noMove="1" noResize="1" noEditPoints="1" noAdjustHandles="1" noChangeArrowheads="1" noChangeShapeType="1" noTextEdit="1"/>
              </p:cNvSpPr>
              <p:nvPr/>
            </p:nvSpPr>
            <p:spPr>
              <a:xfrm>
                <a:off x="4419604" y="4716542"/>
                <a:ext cx="1796852" cy="369332"/>
              </a:xfrm>
              <a:prstGeom prst="rect">
                <a:avLst/>
              </a:prstGeom>
              <a:blipFill>
                <a:blip r:embed="rId9"/>
                <a:stretch>
                  <a:fillRect b="-15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graphicFrame>
            <p:nvGraphicFramePr>
              <p:cNvPr id="20" name="表 20">
                <a:extLst>
                  <a:ext uri="{FF2B5EF4-FFF2-40B4-BE49-F238E27FC236}">
                    <a16:creationId xmlns:a16="http://schemas.microsoft.com/office/drawing/2014/main" id="{C2FA2142-A54A-F21D-3D83-D91EAB365C0D}"/>
                  </a:ext>
                </a:extLst>
              </p:cNvPr>
              <p:cNvGraphicFramePr>
                <a:graphicFrameLocks noGrp="1"/>
              </p:cNvGraphicFramePr>
              <p:nvPr>
                <p:extLst>
                  <p:ext uri="{D42A27DB-BD31-4B8C-83A1-F6EECF244321}">
                    <p14:modId xmlns:p14="http://schemas.microsoft.com/office/powerpoint/2010/main" val="355408429"/>
                  </p:ext>
                </p:extLst>
              </p:nvPr>
            </p:nvGraphicFramePr>
            <p:xfrm>
              <a:off x="6770689" y="2854732"/>
              <a:ext cx="4969563" cy="1483360"/>
            </p:xfrm>
            <a:graphic>
              <a:graphicData uri="http://schemas.openxmlformats.org/drawingml/2006/table">
                <a:tbl>
                  <a:tblPr firstRow="1" bandRow="1">
                    <a:tableStyleId>{5C22544A-7EE6-4342-B048-85BDC9FD1C3A}</a:tableStyleId>
                  </a:tblPr>
                  <a:tblGrid>
                    <a:gridCol w="1000315">
                      <a:extLst>
                        <a:ext uri="{9D8B030D-6E8A-4147-A177-3AD203B41FA5}">
                          <a16:colId xmlns:a16="http://schemas.microsoft.com/office/drawing/2014/main" val="397220730"/>
                        </a:ext>
                      </a:extLst>
                    </a:gridCol>
                    <a:gridCol w="992312">
                      <a:extLst>
                        <a:ext uri="{9D8B030D-6E8A-4147-A177-3AD203B41FA5}">
                          <a16:colId xmlns:a16="http://schemas.microsoft.com/office/drawing/2014/main" val="1818206305"/>
                        </a:ext>
                      </a:extLst>
                    </a:gridCol>
                    <a:gridCol w="992312">
                      <a:extLst>
                        <a:ext uri="{9D8B030D-6E8A-4147-A177-3AD203B41FA5}">
                          <a16:colId xmlns:a16="http://schemas.microsoft.com/office/drawing/2014/main" val="209198849"/>
                        </a:ext>
                      </a:extLst>
                    </a:gridCol>
                    <a:gridCol w="992312">
                      <a:extLst>
                        <a:ext uri="{9D8B030D-6E8A-4147-A177-3AD203B41FA5}">
                          <a16:colId xmlns:a16="http://schemas.microsoft.com/office/drawing/2014/main" val="3092179246"/>
                        </a:ext>
                      </a:extLst>
                    </a:gridCol>
                    <a:gridCol w="992312">
                      <a:extLst>
                        <a:ext uri="{9D8B030D-6E8A-4147-A177-3AD203B41FA5}">
                          <a16:colId xmlns:a16="http://schemas.microsoft.com/office/drawing/2014/main" val="3278988290"/>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solidFill>
                                          <a:schemeClr val="tx1"/>
                                        </a:solidFill>
                                        <a:latin typeface="Cambria Math" panose="02040503050406030204" pitchFamily="18" charset="0"/>
                                      </a:rPr>
                                    </m:ctrlPr>
                                  </m:sSubPr>
                                  <m:e>
                                    <m:r>
                                      <a:rPr kumimoji="1" lang="en-US" altLang="ja-JP" b="0" i="1" smtClean="0">
                                        <a:solidFill>
                                          <a:schemeClr val="tx1"/>
                                        </a:solidFill>
                                        <a:latin typeface="Cambria Math" panose="02040503050406030204" pitchFamily="18" charset="0"/>
                                      </a:rPr>
                                      <m:t>𝑥</m:t>
                                    </m:r>
                                  </m:e>
                                  <m:sub>
                                    <m:r>
                                      <a:rPr kumimoji="1" lang="en-US" altLang="ja-JP" b="0" i="1" smtClean="0">
                                        <a:solidFill>
                                          <a:schemeClr val="tx1"/>
                                        </a:solidFill>
                                        <a:latin typeface="Cambria Math" panose="02040503050406030204" pitchFamily="18" charset="0"/>
                                      </a:rPr>
                                      <m:t>1</m:t>
                                    </m:r>
                                  </m:sub>
                                </m:sSub>
                              </m:oMath>
                            </m:oMathPara>
                          </a14:m>
                          <a:endParaRPr kumimoji="1" lang="ja-JP"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b="0" dirty="0">
                              <a:solidFill>
                                <a:schemeClr val="tx1"/>
                              </a:solidFill>
                            </a:rPr>
                            <a:t>0</a:t>
                          </a:r>
                          <a:endParaRPr kumimoji="1" lang="ja-JP"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b="0" dirty="0">
                              <a:solidFill>
                                <a:schemeClr val="tx1"/>
                              </a:solidFill>
                            </a:rPr>
                            <a:t>0</a:t>
                          </a:r>
                          <a:endParaRPr kumimoji="1" lang="ja-JP"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b="0" dirty="0">
                              <a:solidFill>
                                <a:schemeClr val="tx1"/>
                              </a:solidFill>
                            </a:rPr>
                            <a:t>1</a:t>
                          </a:r>
                          <a:endParaRPr kumimoji="1" lang="ja-JP"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b="0" dirty="0">
                              <a:solidFill>
                                <a:schemeClr val="tx1"/>
                              </a:solidFill>
                            </a:rPr>
                            <a:t>1</a:t>
                          </a:r>
                          <a:endParaRPr kumimoji="1" lang="ja-JP"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8223262"/>
                      </a:ext>
                    </a:extLst>
                  </a:tr>
                  <a:tr h="370840">
                    <a:tc>
                      <a:txBody>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solidFill>
                                          <a:schemeClr val="tx1"/>
                                        </a:solidFill>
                                        <a:latin typeface="Cambria Math" panose="02040503050406030204" pitchFamily="18" charset="0"/>
                                      </a:rPr>
                                    </m:ctrlPr>
                                  </m:sSubPr>
                                  <m:e>
                                    <m:r>
                                      <a:rPr kumimoji="1" lang="en-US" altLang="ja-JP" b="0" i="1" smtClean="0">
                                        <a:solidFill>
                                          <a:schemeClr val="tx1"/>
                                        </a:solidFill>
                                        <a:latin typeface="Cambria Math" panose="02040503050406030204" pitchFamily="18" charset="0"/>
                                      </a:rPr>
                                      <m:t>𝑥</m:t>
                                    </m:r>
                                  </m:e>
                                  <m:sub>
                                    <m:r>
                                      <a:rPr kumimoji="1" lang="en-US" altLang="ja-JP" b="0" i="1" smtClean="0">
                                        <a:solidFill>
                                          <a:schemeClr val="tx1"/>
                                        </a:solidFill>
                                        <a:latin typeface="Cambria Math" panose="02040503050406030204" pitchFamily="18" charset="0"/>
                                      </a:rPr>
                                      <m:t>2</m:t>
                                    </m:r>
                                  </m:sub>
                                </m:sSub>
                              </m:oMath>
                            </m:oMathPara>
                          </a14:m>
                          <a:endParaRPr kumimoji="1" lang="ja-JP"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b="0" dirty="0">
                              <a:solidFill>
                                <a:schemeClr val="tx1"/>
                              </a:solidFill>
                            </a:rPr>
                            <a:t>0</a:t>
                          </a:r>
                          <a:endParaRPr kumimoji="1" lang="ja-JP"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b="0" dirty="0">
                              <a:solidFill>
                                <a:schemeClr val="tx1"/>
                              </a:solidFill>
                            </a:rPr>
                            <a:t>1</a:t>
                          </a:r>
                          <a:endParaRPr kumimoji="1" lang="ja-JP"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b="0" dirty="0">
                              <a:solidFill>
                                <a:schemeClr val="tx1"/>
                              </a:solidFill>
                            </a:rPr>
                            <a:t>0</a:t>
                          </a:r>
                          <a:endParaRPr kumimoji="1" lang="ja-JP"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b="0" dirty="0">
                              <a:solidFill>
                                <a:schemeClr val="tx1"/>
                              </a:solidFill>
                            </a:rPr>
                            <a:t>1</a:t>
                          </a:r>
                          <a:endParaRPr kumimoji="1" lang="ja-JP"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943502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b="0" i="1" smtClean="0">
                                        <a:solidFill>
                                          <a:schemeClr val="tx1"/>
                                        </a:solidFill>
                                        <a:latin typeface="Cambria Math" panose="02040503050406030204" pitchFamily="18" charset="0"/>
                                      </a:rPr>
                                    </m:ctrlPr>
                                  </m:sSubPr>
                                  <m:e>
                                    <m:r>
                                      <a:rPr kumimoji="1" lang="en-US" altLang="ja-JP" b="0" i="1" smtClean="0">
                                        <a:solidFill>
                                          <a:schemeClr val="tx1"/>
                                        </a:solidFill>
                                        <a:latin typeface="Cambria Math" panose="02040503050406030204" pitchFamily="18" charset="0"/>
                                      </a:rPr>
                                      <m:t>𝑥</m:t>
                                    </m:r>
                                  </m:e>
                                  <m:sub>
                                    <m:r>
                                      <a:rPr kumimoji="1" lang="en-US" altLang="ja-JP" b="0" i="1" smtClean="0">
                                        <a:solidFill>
                                          <a:schemeClr val="tx1"/>
                                        </a:solidFill>
                                        <a:latin typeface="Cambria Math" panose="02040503050406030204" pitchFamily="18" charset="0"/>
                                      </a:rPr>
                                      <m:t>1</m:t>
                                    </m:r>
                                  </m:sub>
                                </m:sSub>
                                <m:r>
                                  <a:rPr kumimoji="1" lang="en-US" altLang="ja-JP" b="0" i="1" smtClean="0">
                                    <a:solidFill>
                                      <a:schemeClr val="tx1"/>
                                    </a:solidFill>
                                    <a:latin typeface="Cambria Math" panose="02040503050406030204" pitchFamily="18" charset="0"/>
                                  </a:rPr>
                                  <m:t>^</m:t>
                                </m:r>
                                <m:sSub>
                                  <m:sSubPr>
                                    <m:ctrlPr>
                                      <a:rPr kumimoji="1" lang="en-US" altLang="ja-JP" b="0" i="1" smtClean="0">
                                        <a:solidFill>
                                          <a:schemeClr val="tx1"/>
                                        </a:solidFill>
                                        <a:latin typeface="Cambria Math" panose="02040503050406030204" pitchFamily="18" charset="0"/>
                                      </a:rPr>
                                    </m:ctrlPr>
                                  </m:sSubPr>
                                  <m:e>
                                    <m:r>
                                      <a:rPr kumimoji="1" lang="en-US" altLang="ja-JP" b="0" i="1" smtClean="0">
                                        <a:solidFill>
                                          <a:schemeClr val="tx1"/>
                                        </a:solidFill>
                                        <a:latin typeface="Cambria Math" panose="02040503050406030204" pitchFamily="18" charset="0"/>
                                      </a:rPr>
                                      <m:t>𝑥</m:t>
                                    </m:r>
                                  </m:e>
                                  <m:sub>
                                    <m:r>
                                      <a:rPr kumimoji="1" lang="en-US" altLang="ja-JP" b="0" i="1" smtClean="0">
                                        <a:solidFill>
                                          <a:schemeClr val="tx1"/>
                                        </a:solidFill>
                                        <a:latin typeface="Cambria Math" panose="02040503050406030204" pitchFamily="18" charset="0"/>
                                      </a:rPr>
                                      <m:t>2</m:t>
                                    </m:r>
                                  </m:sub>
                                </m:sSub>
                              </m:oMath>
                            </m:oMathPara>
                          </a14:m>
                          <a:endParaRPr kumimoji="1" lang="ja-JP"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b="0" dirty="0">
                              <a:solidFill>
                                <a:schemeClr val="tx1"/>
                              </a:solidFill>
                            </a:rPr>
                            <a:t>0</a:t>
                          </a:r>
                          <a:endParaRPr kumimoji="1" lang="ja-JP"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b="0" dirty="0">
                              <a:solidFill>
                                <a:schemeClr val="tx1"/>
                              </a:solidFill>
                            </a:rPr>
                            <a:t>1</a:t>
                          </a:r>
                          <a:endParaRPr kumimoji="1" lang="ja-JP"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b="0" dirty="0">
                              <a:solidFill>
                                <a:schemeClr val="tx1"/>
                              </a:solidFill>
                            </a:rPr>
                            <a:t>1</a:t>
                          </a:r>
                          <a:endParaRPr kumimoji="1" lang="ja-JP"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b="0" dirty="0">
                              <a:solidFill>
                                <a:schemeClr val="tx1"/>
                              </a:solidFill>
                            </a:rPr>
                            <a:t>0</a:t>
                          </a:r>
                          <a:endParaRPr kumimoji="1" lang="ja-JP"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2863598"/>
                      </a:ext>
                    </a:extLst>
                  </a:tr>
                  <a:tr h="370840">
                    <a:tc>
                      <a:txBody>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solidFill>
                                          <a:schemeClr val="tx1"/>
                                        </a:solidFill>
                                        <a:latin typeface="Cambria Math" panose="02040503050406030204" pitchFamily="18" charset="0"/>
                                      </a:rPr>
                                    </m:ctrlPr>
                                  </m:sSubPr>
                                  <m:e>
                                    <m:r>
                                      <a:rPr kumimoji="1" lang="en-US" altLang="ja-JP" b="0" i="1" smtClean="0">
                                        <a:solidFill>
                                          <a:schemeClr val="tx1"/>
                                        </a:solidFill>
                                        <a:latin typeface="Cambria Math" panose="02040503050406030204" pitchFamily="18" charset="0"/>
                                      </a:rPr>
                                      <m:t>𝑥</m:t>
                                    </m:r>
                                  </m:e>
                                  <m:sub>
                                    <m:r>
                                      <a:rPr kumimoji="1" lang="en-US" altLang="ja-JP" b="0" i="1" smtClean="0">
                                        <a:solidFill>
                                          <a:schemeClr val="tx1"/>
                                        </a:solidFill>
                                        <a:latin typeface="Cambria Math" panose="02040503050406030204" pitchFamily="18" charset="0"/>
                                      </a:rPr>
                                      <m:t>1</m:t>
                                    </m:r>
                                  </m:sub>
                                </m:sSub>
                                <m:r>
                                  <a:rPr kumimoji="1" lang="en-US" altLang="ja-JP" b="0" i="1" smtClean="0">
                                    <a:solidFill>
                                      <a:schemeClr val="tx1"/>
                                    </a:solidFill>
                                    <a:latin typeface="Cambria Math" panose="02040503050406030204" pitchFamily="18" charset="0"/>
                                  </a:rPr>
                                  <m:t>&amp;</m:t>
                                </m:r>
                                <m:sSub>
                                  <m:sSubPr>
                                    <m:ctrlPr>
                                      <a:rPr kumimoji="1" lang="en-US" altLang="ja-JP" b="0" i="1" smtClean="0">
                                        <a:solidFill>
                                          <a:schemeClr val="tx1"/>
                                        </a:solidFill>
                                        <a:latin typeface="Cambria Math" panose="02040503050406030204" pitchFamily="18" charset="0"/>
                                      </a:rPr>
                                    </m:ctrlPr>
                                  </m:sSubPr>
                                  <m:e>
                                    <m:r>
                                      <a:rPr kumimoji="1" lang="en-US" altLang="ja-JP" b="0" i="1" smtClean="0">
                                        <a:solidFill>
                                          <a:schemeClr val="tx1"/>
                                        </a:solidFill>
                                        <a:latin typeface="Cambria Math" panose="02040503050406030204" pitchFamily="18" charset="0"/>
                                      </a:rPr>
                                      <m:t>𝑥</m:t>
                                    </m:r>
                                  </m:e>
                                  <m:sub>
                                    <m:r>
                                      <a:rPr kumimoji="1" lang="en-US" altLang="ja-JP" b="0" i="1" smtClean="0">
                                        <a:solidFill>
                                          <a:schemeClr val="tx1"/>
                                        </a:solidFill>
                                        <a:latin typeface="Cambria Math" panose="02040503050406030204" pitchFamily="18" charset="0"/>
                                      </a:rPr>
                                      <m:t>2</m:t>
                                    </m:r>
                                  </m:sub>
                                </m:sSub>
                              </m:oMath>
                            </m:oMathPara>
                          </a14:m>
                          <a:endParaRPr kumimoji="1" lang="ja-JP"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b="0" dirty="0">
                              <a:solidFill>
                                <a:schemeClr val="tx1"/>
                              </a:solidFill>
                            </a:rPr>
                            <a:t>0</a:t>
                          </a:r>
                          <a:endParaRPr kumimoji="1" lang="ja-JP"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b="0" dirty="0">
                              <a:solidFill>
                                <a:schemeClr val="tx1"/>
                              </a:solidFill>
                            </a:rPr>
                            <a:t>0</a:t>
                          </a:r>
                          <a:endParaRPr kumimoji="1" lang="ja-JP"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b="0" dirty="0">
                              <a:solidFill>
                                <a:schemeClr val="tx1"/>
                              </a:solidFill>
                            </a:rPr>
                            <a:t>0</a:t>
                          </a:r>
                          <a:endParaRPr kumimoji="1" lang="ja-JP"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b="0" dirty="0">
                              <a:solidFill>
                                <a:schemeClr val="tx1"/>
                              </a:solidFill>
                            </a:rPr>
                            <a:t>1</a:t>
                          </a:r>
                          <a:endParaRPr kumimoji="1" lang="ja-JP"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5976449"/>
                      </a:ext>
                    </a:extLst>
                  </a:tr>
                </a:tbl>
              </a:graphicData>
            </a:graphic>
          </p:graphicFrame>
        </mc:Choice>
        <mc:Fallback>
          <p:graphicFrame>
            <p:nvGraphicFramePr>
              <p:cNvPr id="20" name="表 20">
                <a:extLst>
                  <a:ext uri="{FF2B5EF4-FFF2-40B4-BE49-F238E27FC236}">
                    <a16:creationId xmlns:a16="http://schemas.microsoft.com/office/drawing/2014/main" id="{C2FA2142-A54A-F21D-3D83-D91EAB365C0D}"/>
                  </a:ext>
                </a:extLst>
              </p:cNvPr>
              <p:cNvGraphicFramePr>
                <a:graphicFrameLocks noGrp="1"/>
              </p:cNvGraphicFramePr>
              <p:nvPr>
                <p:extLst>
                  <p:ext uri="{D42A27DB-BD31-4B8C-83A1-F6EECF244321}">
                    <p14:modId xmlns:p14="http://schemas.microsoft.com/office/powerpoint/2010/main" val="355408429"/>
                  </p:ext>
                </p:extLst>
              </p:nvPr>
            </p:nvGraphicFramePr>
            <p:xfrm>
              <a:off x="6770689" y="2854732"/>
              <a:ext cx="4969563" cy="1483360"/>
            </p:xfrm>
            <a:graphic>
              <a:graphicData uri="http://schemas.openxmlformats.org/drawingml/2006/table">
                <a:tbl>
                  <a:tblPr firstRow="1" bandRow="1">
                    <a:tableStyleId>{5C22544A-7EE6-4342-B048-85BDC9FD1C3A}</a:tableStyleId>
                  </a:tblPr>
                  <a:tblGrid>
                    <a:gridCol w="1000315">
                      <a:extLst>
                        <a:ext uri="{9D8B030D-6E8A-4147-A177-3AD203B41FA5}">
                          <a16:colId xmlns:a16="http://schemas.microsoft.com/office/drawing/2014/main" val="397220730"/>
                        </a:ext>
                      </a:extLst>
                    </a:gridCol>
                    <a:gridCol w="992312">
                      <a:extLst>
                        <a:ext uri="{9D8B030D-6E8A-4147-A177-3AD203B41FA5}">
                          <a16:colId xmlns:a16="http://schemas.microsoft.com/office/drawing/2014/main" val="1818206305"/>
                        </a:ext>
                      </a:extLst>
                    </a:gridCol>
                    <a:gridCol w="992312">
                      <a:extLst>
                        <a:ext uri="{9D8B030D-6E8A-4147-A177-3AD203B41FA5}">
                          <a16:colId xmlns:a16="http://schemas.microsoft.com/office/drawing/2014/main" val="209198849"/>
                        </a:ext>
                      </a:extLst>
                    </a:gridCol>
                    <a:gridCol w="992312">
                      <a:extLst>
                        <a:ext uri="{9D8B030D-6E8A-4147-A177-3AD203B41FA5}">
                          <a16:colId xmlns:a16="http://schemas.microsoft.com/office/drawing/2014/main" val="3092179246"/>
                        </a:ext>
                      </a:extLst>
                    </a:gridCol>
                    <a:gridCol w="992312">
                      <a:extLst>
                        <a:ext uri="{9D8B030D-6E8A-4147-A177-3AD203B41FA5}">
                          <a16:colId xmlns:a16="http://schemas.microsoft.com/office/drawing/2014/main" val="3278988290"/>
                        </a:ext>
                      </a:extLst>
                    </a:gridCol>
                  </a:tblGrid>
                  <a:tr h="370840">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0"/>
                          <a:stretch>
                            <a:fillRect l="-610" t="-8197" r="-398780" b="-324590"/>
                          </a:stretch>
                        </a:blipFill>
                      </a:tcPr>
                    </a:tc>
                    <a:tc>
                      <a:txBody>
                        <a:bodyPr/>
                        <a:lstStyle/>
                        <a:p>
                          <a:pPr algn="ctr"/>
                          <a:r>
                            <a:rPr kumimoji="1" lang="en-US" altLang="ja-JP" b="0" dirty="0">
                              <a:solidFill>
                                <a:schemeClr val="tx1"/>
                              </a:solidFill>
                            </a:rPr>
                            <a:t>0</a:t>
                          </a:r>
                          <a:endParaRPr kumimoji="1" lang="ja-JP"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b="0" dirty="0">
                              <a:solidFill>
                                <a:schemeClr val="tx1"/>
                              </a:solidFill>
                            </a:rPr>
                            <a:t>0</a:t>
                          </a:r>
                          <a:endParaRPr kumimoji="1" lang="ja-JP"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b="0" dirty="0">
                              <a:solidFill>
                                <a:schemeClr val="tx1"/>
                              </a:solidFill>
                            </a:rPr>
                            <a:t>1</a:t>
                          </a:r>
                          <a:endParaRPr kumimoji="1" lang="ja-JP"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b="0" dirty="0">
                              <a:solidFill>
                                <a:schemeClr val="tx1"/>
                              </a:solidFill>
                            </a:rPr>
                            <a:t>1</a:t>
                          </a:r>
                          <a:endParaRPr kumimoji="1" lang="ja-JP"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8223262"/>
                      </a:ext>
                    </a:extLst>
                  </a:tr>
                  <a:tr h="370840">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0"/>
                          <a:stretch>
                            <a:fillRect l="-610" t="-108197" r="-398780" b="-224590"/>
                          </a:stretch>
                        </a:blipFill>
                      </a:tcPr>
                    </a:tc>
                    <a:tc>
                      <a:txBody>
                        <a:bodyPr/>
                        <a:lstStyle/>
                        <a:p>
                          <a:pPr algn="ctr"/>
                          <a:r>
                            <a:rPr kumimoji="1" lang="en-US" altLang="ja-JP" b="0" dirty="0">
                              <a:solidFill>
                                <a:schemeClr val="tx1"/>
                              </a:solidFill>
                            </a:rPr>
                            <a:t>0</a:t>
                          </a:r>
                          <a:endParaRPr kumimoji="1" lang="ja-JP"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b="0" dirty="0">
                              <a:solidFill>
                                <a:schemeClr val="tx1"/>
                              </a:solidFill>
                            </a:rPr>
                            <a:t>1</a:t>
                          </a:r>
                          <a:endParaRPr kumimoji="1" lang="ja-JP"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b="0" dirty="0">
                              <a:solidFill>
                                <a:schemeClr val="tx1"/>
                              </a:solidFill>
                            </a:rPr>
                            <a:t>0</a:t>
                          </a:r>
                          <a:endParaRPr kumimoji="1" lang="ja-JP"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b="0" dirty="0">
                              <a:solidFill>
                                <a:schemeClr val="tx1"/>
                              </a:solidFill>
                            </a:rPr>
                            <a:t>1</a:t>
                          </a:r>
                          <a:endParaRPr kumimoji="1" lang="ja-JP"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94350203"/>
                      </a:ext>
                    </a:extLst>
                  </a:tr>
                  <a:tr h="370840">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0"/>
                          <a:stretch>
                            <a:fillRect l="-610" t="-208197" r="-398780" b="-124590"/>
                          </a:stretch>
                        </a:blipFill>
                      </a:tcPr>
                    </a:tc>
                    <a:tc>
                      <a:txBody>
                        <a:bodyPr/>
                        <a:lstStyle/>
                        <a:p>
                          <a:pPr algn="ctr"/>
                          <a:r>
                            <a:rPr kumimoji="1" lang="en-US" altLang="ja-JP" b="0" dirty="0">
                              <a:solidFill>
                                <a:schemeClr val="tx1"/>
                              </a:solidFill>
                            </a:rPr>
                            <a:t>0</a:t>
                          </a:r>
                          <a:endParaRPr kumimoji="1" lang="ja-JP"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b="0" dirty="0">
                              <a:solidFill>
                                <a:schemeClr val="tx1"/>
                              </a:solidFill>
                            </a:rPr>
                            <a:t>1</a:t>
                          </a:r>
                          <a:endParaRPr kumimoji="1" lang="ja-JP"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b="0" dirty="0">
                              <a:solidFill>
                                <a:schemeClr val="tx1"/>
                              </a:solidFill>
                            </a:rPr>
                            <a:t>1</a:t>
                          </a:r>
                          <a:endParaRPr kumimoji="1" lang="ja-JP"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b="0" dirty="0">
                              <a:solidFill>
                                <a:schemeClr val="tx1"/>
                              </a:solidFill>
                            </a:rPr>
                            <a:t>0</a:t>
                          </a:r>
                          <a:endParaRPr kumimoji="1" lang="ja-JP"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2863598"/>
                      </a:ext>
                    </a:extLst>
                  </a:tr>
                  <a:tr h="370840">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0"/>
                          <a:stretch>
                            <a:fillRect l="-610" t="-308197" r="-398780" b="-24590"/>
                          </a:stretch>
                        </a:blipFill>
                      </a:tcPr>
                    </a:tc>
                    <a:tc>
                      <a:txBody>
                        <a:bodyPr/>
                        <a:lstStyle/>
                        <a:p>
                          <a:pPr algn="ctr"/>
                          <a:r>
                            <a:rPr kumimoji="1" lang="en-US" altLang="ja-JP" b="0" dirty="0">
                              <a:solidFill>
                                <a:schemeClr val="tx1"/>
                              </a:solidFill>
                            </a:rPr>
                            <a:t>0</a:t>
                          </a:r>
                          <a:endParaRPr kumimoji="1" lang="ja-JP"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b="0" dirty="0">
                              <a:solidFill>
                                <a:schemeClr val="tx1"/>
                              </a:solidFill>
                            </a:rPr>
                            <a:t>0</a:t>
                          </a:r>
                          <a:endParaRPr kumimoji="1" lang="ja-JP"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b="0" dirty="0">
                              <a:solidFill>
                                <a:schemeClr val="tx1"/>
                              </a:solidFill>
                            </a:rPr>
                            <a:t>0</a:t>
                          </a:r>
                          <a:endParaRPr kumimoji="1" lang="ja-JP"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b="0" dirty="0">
                              <a:solidFill>
                                <a:schemeClr val="tx1"/>
                              </a:solidFill>
                            </a:rPr>
                            <a:t>1</a:t>
                          </a:r>
                          <a:endParaRPr kumimoji="1" lang="ja-JP"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5976449"/>
                      </a:ext>
                    </a:extLst>
                  </a:tr>
                </a:tbl>
              </a:graphicData>
            </a:graphic>
          </p:graphicFrame>
        </mc:Fallback>
      </mc:AlternateContent>
      <p:sp>
        <p:nvSpPr>
          <p:cNvPr id="21" name="テキスト ボックス 20">
            <a:extLst>
              <a:ext uri="{FF2B5EF4-FFF2-40B4-BE49-F238E27FC236}">
                <a16:creationId xmlns:a16="http://schemas.microsoft.com/office/drawing/2014/main" id="{E488C10F-8105-D7BA-9A2D-BC3CA1E83648}"/>
              </a:ext>
            </a:extLst>
          </p:cNvPr>
          <p:cNvSpPr txBox="1"/>
          <p:nvPr/>
        </p:nvSpPr>
        <p:spPr>
          <a:xfrm>
            <a:off x="7897480" y="2314478"/>
            <a:ext cx="2715980" cy="400110"/>
          </a:xfrm>
          <a:prstGeom prst="rect">
            <a:avLst/>
          </a:prstGeom>
          <a:noFill/>
        </p:spPr>
        <p:txBody>
          <a:bodyPr wrap="square" rtlCol="0">
            <a:spAutoFit/>
          </a:bodyPr>
          <a:lstStyle/>
          <a:p>
            <a:pPr algn="ctr"/>
            <a:r>
              <a:rPr kumimoji="1" lang="ja-JP" altLang="en-US" sz="2000" dirty="0"/>
              <a:t>真理値表</a:t>
            </a:r>
            <a:endParaRPr kumimoji="1" lang="en-US" altLang="ja-JP" sz="2000" b="0" dirty="0"/>
          </a:p>
        </p:txBody>
      </p:sp>
      <p:sp>
        <p:nvSpPr>
          <p:cNvPr id="22" name="テキスト ボックス 21">
            <a:extLst>
              <a:ext uri="{FF2B5EF4-FFF2-40B4-BE49-F238E27FC236}">
                <a16:creationId xmlns:a16="http://schemas.microsoft.com/office/drawing/2014/main" id="{0A69530E-778A-8146-767D-FA11061A4A5A}"/>
              </a:ext>
            </a:extLst>
          </p:cNvPr>
          <p:cNvSpPr txBox="1"/>
          <p:nvPr/>
        </p:nvSpPr>
        <p:spPr>
          <a:xfrm>
            <a:off x="6232547" y="4732846"/>
            <a:ext cx="5805030" cy="369332"/>
          </a:xfrm>
          <a:prstGeom prst="rect">
            <a:avLst/>
          </a:prstGeom>
          <a:noFill/>
        </p:spPr>
        <p:txBody>
          <a:bodyPr wrap="square" rtlCol="0">
            <a:spAutoFit/>
          </a:bodyPr>
          <a:lstStyle/>
          <a:p>
            <a:pPr/>
            <a:r>
              <a:rPr kumimoji="1" lang="ja-JP" altLang="en-US" b="1" dirty="0"/>
              <a:t>差分ベクトルを、</a:t>
            </a:r>
            <a:r>
              <a:rPr kumimoji="1" lang="en-US" altLang="ja-JP" b="1" dirty="0" err="1"/>
              <a:t>xor</a:t>
            </a:r>
            <a:r>
              <a:rPr kumimoji="1" lang="ja-JP" altLang="en-US" b="1" dirty="0"/>
              <a:t>で差分が出たときに</a:t>
            </a:r>
            <a:r>
              <a:rPr kumimoji="1" lang="en-US" altLang="ja-JP" b="1" dirty="0"/>
              <a:t>1</a:t>
            </a:r>
            <a:r>
              <a:rPr kumimoji="1" lang="ja-JP" altLang="en-US" b="1" dirty="0"/>
              <a:t>となるように表現</a:t>
            </a:r>
          </a:p>
        </p:txBody>
      </p:sp>
    </p:spTree>
    <p:extLst>
      <p:ext uri="{BB962C8B-B14F-4D97-AF65-F5344CB8AC3E}">
        <p14:creationId xmlns:p14="http://schemas.microsoft.com/office/powerpoint/2010/main" val="16523608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43</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可能領域が狭い場合の探索戦略</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113237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探索領域を有望領域に狭める上で、段階を踏むほうが効率的だと考えられる。</a:t>
            </a:r>
            <a:endParaRPr lang="en-US" altLang="ja-JP" sz="2800" dirty="0"/>
          </a:p>
          <a:p>
            <a:pPr lvl="1">
              <a:defRPr/>
            </a:pPr>
            <a:r>
              <a:rPr lang="ja-JP" altLang="en-US" sz="2400" dirty="0"/>
              <a:t>最適解は制約境界上に位置するため、可能領域を特定した後、境界上を探索する</a:t>
            </a:r>
            <a:endParaRPr lang="en-US" altLang="ja-JP" sz="2400" dirty="0"/>
          </a:p>
        </p:txBody>
      </p:sp>
      <p:pic>
        <p:nvPicPr>
          <p:cNvPr id="6" name="図 5" descr="ダイアグラム&#10;&#10;自動的に生成された説明">
            <a:extLst>
              <a:ext uri="{FF2B5EF4-FFF2-40B4-BE49-F238E27FC236}">
                <a16:creationId xmlns:a16="http://schemas.microsoft.com/office/drawing/2014/main" id="{1C59C24F-5477-444E-A36B-06ECA53DA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2984" y="3658686"/>
            <a:ext cx="2343423" cy="2004400"/>
          </a:xfrm>
          <a:prstGeom prst="rect">
            <a:avLst/>
          </a:prstGeom>
        </p:spPr>
      </p:pic>
      <p:pic>
        <p:nvPicPr>
          <p:cNvPr id="7" name="図 6" descr="ダイアグラム&#10;&#10;自動的に生成された説明">
            <a:extLst>
              <a:ext uri="{FF2B5EF4-FFF2-40B4-BE49-F238E27FC236}">
                <a16:creationId xmlns:a16="http://schemas.microsoft.com/office/drawing/2014/main" id="{67037E1C-EEA2-471A-8836-0C2B6CE40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9568" y="3658686"/>
            <a:ext cx="2343423" cy="2004400"/>
          </a:xfrm>
          <a:prstGeom prst="rect">
            <a:avLst/>
          </a:prstGeom>
        </p:spPr>
      </p:pic>
      <p:pic>
        <p:nvPicPr>
          <p:cNvPr id="8" name="図 7" descr="ダイアグラム&#10;&#10;自動的に生成された説明">
            <a:extLst>
              <a:ext uri="{FF2B5EF4-FFF2-40B4-BE49-F238E27FC236}">
                <a16:creationId xmlns:a16="http://schemas.microsoft.com/office/drawing/2014/main" id="{61D416A1-4828-4ADC-BBC0-2425D7A1D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9011" y="3658686"/>
            <a:ext cx="2343423" cy="2004400"/>
          </a:xfrm>
          <a:prstGeom prst="rect">
            <a:avLst/>
          </a:prstGeom>
        </p:spPr>
      </p:pic>
      <p:pic>
        <p:nvPicPr>
          <p:cNvPr id="9" name="図 8" descr="ダイアグラム&#10;&#10;自動的に生成された説明">
            <a:extLst>
              <a:ext uri="{FF2B5EF4-FFF2-40B4-BE49-F238E27FC236}">
                <a16:creationId xmlns:a16="http://schemas.microsoft.com/office/drawing/2014/main" id="{592ADD84-1F19-45E0-BB2C-2779830DF6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593" y="3658686"/>
            <a:ext cx="2343423" cy="2004400"/>
          </a:xfrm>
          <a:prstGeom prst="rect">
            <a:avLst/>
          </a:prstGeom>
        </p:spPr>
      </p:pic>
      <p:sp>
        <p:nvSpPr>
          <p:cNvPr id="10" name="テキスト ボックス 9">
            <a:extLst>
              <a:ext uri="{FF2B5EF4-FFF2-40B4-BE49-F238E27FC236}">
                <a16:creationId xmlns:a16="http://schemas.microsoft.com/office/drawing/2014/main" id="{F44AB5E1-72E5-4318-BA90-2E6E571EE72F}"/>
              </a:ext>
            </a:extLst>
          </p:cNvPr>
          <p:cNvSpPr txBox="1"/>
          <p:nvPr/>
        </p:nvSpPr>
        <p:spPr>
          <a:xfrm>
            <a:off x="1287923" y="5771859"/>
            <a:ext cx="1205683" cy="369332"/>
          </a:xfrm>
          <a:prstGeom prst="rect">
            <a:avLst/>
          </a:prstGeom>
          <a:noFill/>
        </p:spPr>
        <p:txBody>
          <a:bodyPr wrap="square" rtlCol="0">
            <a:spAutoFit/>
          </a:bodyPr>
          <a:lstStyle/>
          <a:p>
            <a:r>
              <a:rPr lang="ja-JP" altLang="en-US" dirty="0">
                <a:solidFill>
                  <a:schemeClr val="accent3"/>
                </a:solidFill>
              </a:rPr>
              <a:t>探索領域</a:t>
            </a:r>
          </a:p>
        </p:txBody>
      </p:sp>
      <p:sp>
        <p:nvSpPr>
          <p:cNvPr id="11" name="四角形: 角を丸くする 10">
            <a:extLst>
              <a:ext uri="{FF2B5EF4-FFF2-40B4-BE49-F238E27FC236}">
                <a16:creationId xmlns:a16="http://schemas.microsoft.com/office/drawing/2014/main" id="{CC12BC5E-FD21-4D80-A1BF-1FBCEF951DFF}"/>
              </a:ext>
            </a:extLst>
          </p:cNvPr>
          <p:cNvSpPr/>
          <p:nvPr/>
        </p:nvSpPr>
        <p:spPr>
          <a:xfrm>
            <a:off x="504461" y="3776425"/>
            <a:ext cx="2169229" cy="1799625"/>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12" name="テキスト ボックス 11">
            <a:extLst>
              <a:ext uri="{FF2B5EF4-FFF2-40B4-BE49-F238E27FC236}">
                <a16:creationId xmlns:a16="http://schemas.microsoft.com/office/drawing/2014/main" id="{5488F8CB-25C8-4269-A973-9E529B9EDDCC}"/>
              </a:ext>
            </a:extLst>
          </p:cNvPr>
          <p:cNvSpPr txBox="1"/>
          <p:nvPr/>
        </p:nvSpPr>
        <p:spPr>
          <a:xfrm>
            <a:off x="1479808" y="2176101"/>
            <a:ext cx="3180532" cy="369332"/>
          </a:xfrm>
          <a:prstGeom prst="rect">
            <a:avLst/>
          </a:prstGeom>
          <a:noFill/>
        </p:spPr>
        <p:txBody>
          <a:bodyPr wrap="square" rtlCol="0">
            <a:spAutoFit/>
          </a:bodyPr>
          <a:lstStyle/>
          <a:p>
            <a:pPr algn="ctr"/>
            <a:r>
              <a:rPr lang="ja-JP" altLang="en-US" b="1" dirty="0"/>
              <a:t>前半（可能解未発見の場合）</a:t>
            </a:r>
          </a:p>
        </p:txBody>
      </p:sp>
      <p:sp>
        <p:nvSpPr>
          <p:cNvPr id="13" name="テキスト ボックス 12">
            <a:extLst>
              <a:ext uri="{FF2B5EF4-FFF2-40B4-BE49-F238E27FC236}">
                <a16:creationId xmlns:a16="http://schemas.microsoft.com/office/drawing/2014/main" id="{DF55DD18-BCDF-4662-829A-64C512DA6D14}"/>
              </a:ext>
            </a:extLst>
          </p:cNvPr>
          <p:cNvSpPr txBox="1"/>
          <p:nvPr/>
        </p:nvSpPr>
        <p:spPr>
          <a:xfrm>
            <a:off x="7507902" y="2175500"/>
            <a:ext cx="3180532" cy="369332"/>
          </a:xfrm>
          <a:prstGeom prst="rect">
            <a:avLst/>
          </a:prstGeom>
          <a:noFill/>
        </p:spPr>
        <p:txBody>
          <a:bodyPr wrap="square" rtlCol="0">
            <a:spAutoFit/>
          </a:bodyPr>
          <a:lstStyle/>
          <a:p>
            <a:pPr algn="ctr"/>
            <a:r>
              <a:rPr lang="ja-JP" altLang="en-US" b="1" dirty="0"/>
              <a:t>後半（可能解発見済の場合）</a:t>
            </a:r>
          </a:p>
        </p:txBody>
      </p:sp>
      <p:sp>
        <p:nvSpPr>
          <p:cNvPr id="14" name="吹き出し: 角を丸めた四角形 13">
            <a:extLst>
              <a:ext uri="{FF2B5EF4-FFF2-40B4-BE49-F238E27FC236}">
                <a16:creationId xmlns:a16="http://schemas.microsoft.com/office/drawing/2014/main" id="{07D891E0-5A71-42A0-97B4-7668A9A5C4C1}"/>
              </a:ext>
            </a:extLst>
          </p:cNvPr>
          <p:cNvSpPr/>
          <p:nvPr/>
        </p:nvSpPr>
        <p:spPr>
          <a:xfrm>
            <a:off x="5125204" y="5892008"/>
            <a:ext cx="3485396" cy="685306"/>
          </a:xfrm>
          <a:prstGeom prst="wedgeRoundRectCallout">
            <a:avLst>
              <a:gd name="adj1" fmla="val 27047"/>
              <a:gd name="adj2" fmla="val -79357"/>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可能解が無ければ、有望領域を覆うことができない</a:t>
            </a:r>
          </a:p>
        </p:txBody>
      </p:sp>
      <p:sp>
        <p:nvSpPr>
          <p:cNvPr id="15" name="四角形: 角を丸くする 14">
            <a:extLst>
              <a:ext uri="{FF2B5EF4-FFF2-40B4-BE49-F238E27FC236}">
                <a16:creationId xmlns:a16="http://schemas.microsoft.com/office/drawing/2014/main" id="{835819AF-83E0-4518-8728-CB904DBADE9C}"/>
              </a:ext>
            </a:extLst>
          </p:cNvPr>
          <p:cNvSpPr/>
          <p:nvPr/>
        </p:nvSpPr>
        <p:spPr>
          <a:xfrm>
            <a:off x="4294094" y="3776424"/>
            <a:ext cx="1458340" cy="1400517"/>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16" name="四角形: 角を丸くする 15">
            <a:extLst>
              <a:ext uri="{FF2B5EF4-FFF2-40B4-BE49-F238E27FC236}">
                <a16:creationId xmlns:a16="http://schemas.microsoft.com/office/drawing/2014/main" id="{6EE99B75-A2D4-40A9-A2D3-9104CD8D4875}"/>
              </a:ext>
            </a:extLst>
          </p:cNvPr>
          <p:cNvSpPr/>
          <p:nvPr/>
        </p:nvSpPr>
        <p:spPr>
          <a:xfrm rot="2699388">
            <a:off x="7362632" y="4515369"/>
            <a:ext cx="934416" cy="51639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四角形: 角を丸くする 16">
            <a:extLst>
              <a:ext uri="{FF2B5EF4-FFF2-40B4-BE49-F238E27FC236}">
                <a16:creationId xmlns:a16="http://schemas.microsoft.com/office/drawing/2014/main" id="{0EE67F93-334F-43F4-8DB4-D9246365FAA6}"/>
              </a:ext>
            </a:extLst>
          </p:cNvPr>
          <p:cNvSpPr/>
          <p:nvPr/>
        </p:nvSpPr>
        <p:spPr>
          <a:xfrm rot="19002581">
            <a:off x="7465848" y="4196874"/>
            <a:ext cx="757585" cy="1182483"/>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18" name="四角形: 角を丸くする 17">
            <a:extLst>
              <a:ext uri="{FF2B5EF4-FFF2-40B4-BE49-F238E27FC236}">
                <a16:creationId xmlns:a16="http://schemas.microsoft.com/office/drawing/2014/main" id="{16A123FC-E699-406D-872E-639CDC2CC6EA}"/>
              </a:ext>
            </a:extLst>
          </p:cNvPr>
          <p:cNvSpPr/>
          <p:nvPr/>
        </p:nvSpPr>
        <p:spPr>
          <a:xfrm rot="18907984">
            <a:off x="10635676" y="4426448"/>
            <a:ext cx="332201" cy="741263"/>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19" name="四角形: 角を丸くする 18">
            <a:extLst>
              <a:ext uri="{FF2B5EF4-FFF2-40B4-BE49-F238E27FC236}">
                <a16:creationId xmlns:a16="http://schemas.microsoft.com/office/drawing/2014/main" id="{4636A96E-B1CB-464D-B470-50240A65D144}"/>
              </a:ext>
            </a:extLst>
          </p:cNvPr>
          <p:cNvSpPr/>
          <p:nvPr/>
        </p:nvSpPr>
        <p:spPr>
          <a:xfrm>
            <a:off x="847009" y="5774726"/>
            <a:ext cx="372110" cy="369332"/>
          </a:xfrm>
          <a:prstGeom prst="round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 name="テキスト ボックス 19">
            <a:extLst>
              <a:ext uri="{FF2B5EF4-FFF2-40B4-BE49-F238E27FC236}">
                <a16:creationId xmlns:a16="http://schemas.microsoft.com/office/drawing/2014/main" id="{6E073057-A3FC-497F-942A-3E1D68E450AB}"/>
              </a:ext>
            </a:extLst>
          </p:cNvPr>
          <p:cNvSpPr txBox="1"/>
          <p:nvPr/>
        </p:nvSpPr>
        <p:spPr>
          <a:xfrm>
            <a:off x="3336607" y="5759566"/>
            <a:ext cx="1205683" cy="369332"/>
          </a:xfrm>
          <a:prstGeom prst="rect">
            <a:avLst/>
          </a:prstGeom>
          <a:noFill/>
        </p:spPr>
        <p:txBody>
          <a:bodyPr wrap="square" rtlCol="0">
            <a:spAutoFit/>
          </a:bodyPr>
          <a:lstStyle/>
          <a:p>
            <a:r>
              <a:rPr lang="ja-JP" altLang="en-US" dirty="0">
                <a:solidFill>
                  <a:schemeClr val="accent2"/>
                </a:solidFill>
              </a:rPr>
              <a:t>有望領域</a:t>
            </a:r>
          </a:p>
        </p:txBody>
      </p:sp>
      <p:sp>
        <p:nvSpPr>
          <p:cNvPr id="21" name="四角形: 角を丸くする 20">
            <a:extLst>
              <a:ext uri="{FF2B5EF4-FFF2-40B4-BE49-F238E27FC236}">
                <a16:creationId xmlns:a16="http://schemas.microsoft.com/office/drawing/2014/main" id="{2085373E-2892-4E8B-A596-85C36ECF8BE2}"/>
              </a:ext>
            </a:extLst>
          </p:cNvPr>
          <p:cNvSpPr/>
          <p:nvPr/>
        </p:nvSpPr>
        <p:spPr>
          <a:xfrm>
            <a:off x="2895693" y="5762433"/>
            <a:ext cx="372110" cy="369332"/>
          </a:xfrm>
          <a:prstGeom prst="round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 name="テキスト ボックス 21">
            <a:extLst>
              <a:ext uri="{FF2B5EF4-FFF2-40B4-BE49-F238E27FC236}">
                <a16:creationId xmlns:a16="http://schemas.microsoft.com/office/drawing/2014/main" id="{5DA716FB-6F0E-4468-BC1D-5C0A210AEBA8}"/>
              </a:ext>
            </a:extLst>
          </p:cNvPr>
          <p:cNvSpPr txBox="1"/>
          <p:nvPr/>
        </p:nvSpPr>
        <p:spPr>
          <a:xfrm>
            <a:off x="541979" y="2759197"/>
            <a:ext cx="5132736" cy="646331"/>
          </a:xfrm>
          <a:prstGeom prst="rect">
            <a:avLst/>
          </a:prstGeom>
          <a:noFill/>
        </p:spPr>
        <p:txBody>
          <a:bodyPr wrap="square" rtlCol="0">
            <a:spAutoFit/>
          </a:bodyPr>
          <a:lstStyle/>
          <a:p>
            <a:pPr algn="ctr"/>
            <a:r>
              <a:rPr lang="ja-JP" altLang="en-US" dirty="0"/>
              <a:t>広い範囲の中で有望領域の位置を特定するために、多様化・集中化によって可能領域を優先的に探索</a:t>
            </a:r>
          </a:p>
        </p:txBody>
      </p:sp>
      <p:sp>
        <p:nvSpPr>
          <p:cNvPr id="23" name="テキスト ボックス 22">
            <a:extLst>
              <a:ext uri="{FF2B5EF4-FFF2-40B4-BE49-F238E27FC236}">
                <a16:creationId xmlns:a16="http://schemas.microsoft.com/office/drawing/2014/main" id="{152C8400-9BC4-491C-89F9-CA410ED08724}"/>
              </a:ext>
            </a:extLst>
          </p:cNvPr>
          <p:cNvSpPr txBox="1"/>
          <p:nvPr/>
        </p:nvSpPr>
        <p:spPr>
          <a:xfrm>
            <a:off x="6517286" y="2759197"/>
            <a:ext cx="5021576" cy="646331"/>
          </a:xfrm>
          <a:prstGeom prst="rect">
            <a:avLst/>
          </a:prstGeom>
          <a:noFill/>
        </p:spPr>
        <p:txBody>
          <a:bodyPr wrap="square" rtlCol="0">
            <a:spAutoFit/>
          </a:bodyPr>
          <a:lstStyle/>
          <a:p>
            <a:pPr algn="ctr"/>
            <a:r>
              <a:rPr lang="ja-JP" altLang="en-US" dirty="0"/>
              <a:t>より改善するために、有望領域内でバランスを</a:t>
            </a:r>
            <a:endParaRPr lang="en-US" altLang="ja-JP" dirty="0"/>
          </a:p>
          <a:p>
            <a:pPr algn="ctr"/>
            <a:r>
              <a:rPr lang="ja-JP" altLang="en-US" dirty="0"/>
              <a:t>維持しながら、徐々に集中化させる</a:t>
            </a:r>
            <a:endParaRPr lang="en-US" altLang="ja-JP" dirty="0"/>
          </a:p>
        </p:txBody>
      </p:sp>
      <p:sp>
        <p:nvSpPr>
          <p:cNvPr id="24" name="矢印: 下 23">
            <a:extLst>
              <a:ext uri="{FF2B5EF4-FFF2-40B4-BE49-F238E27FC236}">
                <a16:creationId xmlns:a16="http://schemas.microsoft.com/office/drawing/2014/main" id="{FA61DAF6-83C9-4868-8C0B-04EF7FF170D3}"/>
              </a:ext>
            </a:extLst>
          </p:cNvPr>
          <p:cNvSpPr/>
          <p:nvPr/>
        </p:nvSpPr>
        <p:spPr>
          <a:xfrm rot="16200000">
            <a:off x="2917062" y="4522007"/>
            <a:ext cx="330714" cy="466413"/>
          </a:xfrm>
          <a:prstGeom prst="downArrow">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矢印: 下 24">
            <a:extLst>
              <a:ext uri="{FF2B5EF4-FFF2-40B4-BE49-F238E27FC236}">
                <a16:creationId xmlns:a16="http://schemas.microsoft.com/office/drawing/2014/main" id="{0B80D481-2BE8-4430-A229-89D10718D41E}"/>
              </a:ext>
            </a:extLst>
          </p:cNvPr>
          <p:cNvSpPr/>
          <p:nvPr/>
        </p:nvSpPr>
        <p:spPr>
          <a:xfrm rot="16200000">
            <a:off x="5920479" y="4522007"/>
            <a:ext cx="330714" cy="466413"/>
          </a:xfrm>
          <a:prstGeom prst="downArrow">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矢印: 下 25">
            <a:extLst>
              <a:ext uri="{FF2B5EF4-FFF2-40B4-BE49-F238E27FC236}">
                <a16:creationId xmlns:a16="http://schemas.microsoft.com/office/drawing/2014/main" id="{CA452648-1580-4388-8853-E9F086392EAB}"/>
              </a:ext>
            </a:extLst>
          </p:cNvPr>
          <p:cNvSpPr/>
          <p:nvPr/>
        </p:nvSpPr>
        <p:spPr>
          <a:xfrm rot="16200000">
            <a:off x="8959062" y="4509736"/>
            <a:ext cx="330714" cy="466413"/>
          </a:xfrm>
          <a:prstGeom prst="downArrow">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27" name="直線コネクタ 26">
            <a:extLst>
              <a:ext uri="{FF2B5EF4-FFF2-40B4-BE49-F238E27FC236}">
                <a16:creationId xmlns:a16="http://schemas.microsoft.com/office/drawing/2014/main" id="{3211089D-48E9-4289-8634-64E3969EF27F}"/>
              </a:ext>
            </a:extLst>
          </p:cNvPr>
          <p:cNvCxnSpPr>
            <a:cxnSpLocks/>
          </p:cNvCxnSpPr>
          <p:nvPr/>
        </p:nvCxnSpPr>
        <p:spPr>
          <a:xfrm>
            <a:off x="504461" y="2544832"/>
            <a:ext cx="524797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132DC48-D185-4735-96CA-4E33F15B4991}"/>
              </a:ext>
            </a:extLst>
          </p:cNvPr>
          <p:cNvCxnSpPr>
            <a:cxnSpLocks/>
          </p:cNvCxnSpPr>
          <p:nvPr/>
        </p:nvCxnSpPr>
        <p:spPr>
          <a:xfrm>
            <a:off x="6439568" y="2544832"/>
            <a:ext cx="5346839"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四角形: 角を丸くする 28">
            <a:extLst>
              <a:ext uri="{FF2B5EF4-FFF2-40B4-BE49-F238E27FC236}">
                <a16:creationId xmlns:a16="http://schemas.microsoft.com/office/drawing/2014/main" id="{38907D22-709F-484A-AA27-340BC4DEC574}"/>
              </a:ext>
            </a:extLst>
          </p:cNvPr>
          <p:cNvSpPr/>
          <p:nvPr/>
        </p:nvSpPr>
        <p:spPr>
          <a:xfrm rot="2699388">
            <a:off x="10325605" y="4529920"/>
            <a:ext cx="934416" cy="51639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FB2973AE-DC67-4A53-8113-B9AE00A8D93C}"/>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Tree>
    <p:extLst>
      <p:ext uri="{BB962C8B-B14F-4D97-AF65-F5344CB8AC3E}">
        <p14:creationId xmlns:p14="http://schemas.microsoft.com/office/powerpoint/2010/main" val="21347247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44</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探索戦略に基づく理想的な構成</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二段階アプローチのもとで、二つのアプローチの欠点を補うように構成し直すことで、各メリットを活用した、探索戦略の実現が期待できる。</a:t>
            </a:r>
            <a:endParaRPr lang="en-US" altLang="ja-JP" sz="2800" dirty="0"/>
          </a:p>
        </p:txBody>
      </p:sp>
      <p:sp>
        <p:nvSpPr>
          <p:cNvPr id="28" name="二等辺三角形 27">
            <a:extLst>
              <a:ext uri="{FF2B5EF4-FFF2-40B4-BE49-F238E27FC236}">
                <a16:creationId xmlns:a16="http://schemas.microsoft.com/office/drawing/2014/main" id="{CFB5FEA2-1AB7-4671-906A-2EB171FBC8BB}"/>
              </a:ext>
            </a:extLst>
          </p:cNvPr>
          <p:cNvSpPr/>
          <p:nvPr/>
        </p:nvSpPr>
        <p:spPr>
          <a:xfrm rot="10800000">
            <a:off x="3697542" y="4758756"/>
            <a:ext cx="920933" cy="269805"/>
          </a:xfrm>
          <a:prstGeom prst="triangl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テキスト ボックス 28">
            <a:extLst>
              <a:ext uri="{FF2B5EF4-FFF2-40B4-BE49-F238E27FC236}">
                <a16:creationId xmlns:a16="http://schemas.microsoft.com/office/drawing/2014/main" id="{949A0E2F-3A11-4906-94AE-036543320879}"/>
              </a:ext>
            </a:extLst>
          </p:cNvPr>
          <p:cNvSpPr txBox="1"/>
          <p:nvPr/>
        </p:nvSpPr>
        <p:spPr>
          <a:xfrm>
            <a:off x="3907560" y="5120733"/>
            <a:ext cx="3985589" cy="584775"/>
          </a:xfrm>
          <a:prstGeom prst="rect">
            <a:avLst/>
          </a:prstGeom>
          <a:noFill/>
        </p:spPr>
        <p:txBody>
          <a:bodyPr wrap="square" rtlCol="0">
            <a:spAutoFit/>
          </a:bodyPr>
          <a:lstStyle/>
          <a:p>
            <a:pPr algn="ctr"/>
            <a:r>
              <a:rPr lang="ja-JP" altLang="en-US" sz="1600" b="1" dirty="0">
                <a:solidFill>
                  <a:schemeClr val="accent2"/>
                </a:solidFill>
              </a:rPr>
              <a:t>無制約最適化で優秀なアルゴリズムのほうが制約違反量の削減が速い</a:t>
            </a:r>
          </a:p>
        </p:txBody>
      </p:sp>
      <p:sp>
        <p:nvSpPr>
          <p:cNvPr id="34" name="二等辺三角形 33">
            <a:extLst>
              <a:ext uri="{FF2B5EF4-FFF2-40B4-BE49-F238E27FC236}">
                <a16:creationId xmlns:a16="http://schemas.microsoft.com/office/drawing/2014/main" id="{A54DE8F3-550A-4B1F-8907-641C97142F59}"/>
              </a:ext>
            </a:extLst>
          </p:cNvPr>
          <p:cNvSpPr/>
          <p:nvPr/>
        </p:nvSpPr>
        <p:spPr>
          <a:xfrm rot="10800000">
            <a:off x="8065304" y="4758755"/>
            <a:ext cx="920933" cy="269805"/>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二等辺三角形 34">
            <a:extLst>
              <a:ext uri="{FF2B5EF4-FFF2-40B4-BE49-F238E27FC236}">
                <a16:creationId xmlns:a16="http://schemas.microsoft.com/office/drawing/2014/main" id="{75D5B921-A6A3-4208-AFD3-FD84DBA784CD}"/>
              </a:ext>
            </a:extLst>
          </p:cNvPr>
          <p:cNvSpPr/>
          <p:nvPr/>
        </p:nvSpPr>
        <p:spPr>
          <a:xfrm rot="10800000">
            <a:off x="10409737" y="4758756"/>
            <a:ext cx="920933" cy="269805"/>
          </a:xfrm>
          <a:prstGeom prst="triangl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テキスト ボックス 35">
            <a:extLst>
              <a:ext uri="{FF2B5EF4-FFF2-40B4-BE49-F238E27FC236}">
                <a16:creationId xmlns:a16="http://schemas.microsoft.com/office/drawing/2014/main" id="{FEB9174E-0A37-4C9B-8ECC-8764B77B23AB}"/>
              </a:ext>
            </a:extLst>
          </p:cNvPr>
          <p:cNvSpPr txBox="1"/>
          <p:nvPr/>
        </p:nvSpPr>
        <p:spPr>
          <a:xfrm>
            <a:off x="8486229" y="5120732"/>
            <a:ext cx="3521552" cy="584775"/>
          </a:xfrm>
          <a:prstGeom prst="rect">
            <a:avLst/>
          </a:prstGeom>
          <a:noFill/>
        </p:spPr>
        <p:txBody>
          <a:bodyPr wrap="square" rtlCol="0">
            <a:spAutoFit/>
          </a:bodyPr>
          <a:lstStyle/>
          <a:p>
            <a:pPr algn="ctr"/>
            <a:r>
              <a:rPr lang="ja-JP" altLang="en-US" sz="1600" b="1" dirty="0">
                <a:solidFill>
                  <a:schemeClr val="accent6">
                    <a:lumMod val="40000"/>
                    <a:lumOff val="60000"/>
                  </a:schemeClr>
                </a:solidFill>
              </a:rPr>
              <a:t>問題分割ベースのほうがフロンティアの目標部位への収束が速い</a:t>
            </a:r>
          </a:p>
        </p:txBody>
      </p:sp>
      <p:sp>
        <p:nvSpPr>
          <p:cNvPr id="39" name="テキスト ボックス 38">
            <a:extLst>
              <a:ext uri="{FF2B5EF4-FFF2-40B4-BE49-F238E27FC236}">
                <a16:creationId xmlns:a16="http://schemas.microsoft.com/office/drawing/2014/main" id="{AC3DFB6A-4798-428A-B281-FB1CF6CAA6C0}"/>
              </a:ext>
            </a:extLst>
          </p:cNvPr>
          <p:cNvSpPr txBox="1"/>
          <p:nvPr/>
        </p:nvSpPr>
        <p:spPr>
          <a:xfrm>
            <a:off x="1267365" y="2727778"/>
            <a:ext cx="697627" cy="400110"/>
          </a:xfrm>
          <a:prstGeom prst="rect">
            <a:avLst/>
          </a:prstGeom>
          <a:noFill/>
        </p:spPr>
        <p:txBody>
          <a:bodyPr wrap="none" rtlCol="0">
            <a:spAutoFit/>
          </a:bodyPr>
          <a:lstStyle/>
          <a:p>
            <a:r>
              <a:rPr kumimoji="1" lang="ja-JP" altLang="en-US" sz="2000" b="1" dirty="0"/>
              <a:t>目的</a:t>
            </a:r>
          </a:p>
        </p:txBody>
      </p:sp>
      <p:sp>
        <p:nvSpPr>
          <p:cNvPr id="40" name="テキスト ボックス 39">
            <a:extLst>
              <a:ext uri="{FF2B5EF4-FFF2-40B4-BE49-F238E27FC236}">
                <a16:creationId xmlns:a16="http://schemas.microsoft.com/office/drawing/2014/main" id="{B9C3EB0D-8EDD-4759-8564-DB7B15584A8A}"/>
              </a:ext>
            </a:extLst>
          </p:cNvPr>
          <p:cNvSpPr txBox="1"/>
          <p:nvPr/>
        </p:nvSpPr>
        <p:spPr>
          <a:xfrm>
            <a:off x="359509" y="3813977"/>
            <a:ext cx="2521716" cy="338554"/>
          </a:xfrm>
          <a:prstGeom prst="rect">
            <a:avLst/>
          </a:prstGeom>
          <a:noFill/>
        </p:spPr>
        <p:txBody>
          <a:bodyPr wrap="none" rtlCol="0">
            <a:spAutoFit/>
          </a:bodyPr>
          <a:lstStyle/>
          <a:p>
            <a:r>
              <a:rPr kumimoji="1" lang="en-US" altLang="ja-JP" sz="1600" dirty="0"/>
              <a:t>Two-</a:t>
            </a:r>
            <a:r>
              <a:rPr kumimoji="1" lang="en-US" altLang="ja-JP" sz="1600" dirty="0" err="1"/>
              <a:t>Phaze</a:t>
            </a:r>
            <a:r>
              <a:rPr kumimoji="1" lang="en-US" altLang="ja-JP" sz="1600" dirty="0"/>
              <a:t> Framework</a:t>
            </a:r>
            <a:r>
              <a:rPr kumimoji="1" lang="en-US" altLang="ja-JP" sz="1200" dirty="0"/>
              <a:t>[4]</a:t>
            </a:r>
            <a:endParaRPr kumimoji="1" lang="ja-JP" altLang="en-US" sz="1400" dirty="0"/>
          </a:p>
        </p:txBody>
      </p:sp>
      <p:sp>
        <p:nvSpPr>
          <p:cNvPr id="41" name="テキスト ボックス 40">
            <a:extLst>
              <a:ext uri="{FF2B5EF4-FFF2-40B4-BE49-F238E27FC236}">
                <a16:creationId xmlns:a16="http://schemas.microsoft.com/office/drawing/2014/main" id="{1D770C15-D170-4125-82F2-D71128D8CDDF}"/>
              </a:ext>
            </a:extLst>
          </p:cNvPr>
          <p:cNvSpPr txBox="1"/>
          <p:nvPr/>
        </p:nvSpPr>
        <p:spPr>
          <a:xfrm>
            <a:off x="950892" y="4207851"/>
            <a:ext cx="1386918" cy="338554"/>
          </a:xfrm>
          <a:prstGeom prst="rect">
            <a:avLst/>
          </a:prstGeom>
          <a:noFill/>
        </p:spPr>
        <p:txBody>
          <a:bodyPr wrap="none" rtlCol="0">
            <a:spAutoFit/>
          </a:bodyPr>
          <a:lstStyle/>
          <a:p>
            <a:r>
              <a:rPr kumimoji="1" lang="ja-JP" altLang="en-US" sz="1600" dirty="0">
                <a:solidFill>
                  <a:schemeClr val="accent4"/>
                </a:solidFill>
              </a:rPr>
              <a:t>理想的な構成</a:t>
            </a:r>
          </a:p>
        </p:txBody>
      </p:sp>
      <p:sp>
        <p:nvSpPr>
          <p:cNvPr id="17" name="テキスト ボックス 16">
            <a:extLst>
              <a:ext uri="{FF2B5EF4-FFF2-40B4-BE49-F238E27FC236}">
                <a16:creationId xmlns:a16="http://schemas.microsoft.com/office/drawing/2014/main" id="{804BA34F-69DC-4A63-96FD-AF61448FB415}"/>
              </a:ext>
            </a:extLst>
          </p:cNvPr>
          <p:cNvSpPr txBox="1"/>
          <p:nvPr/>
        </p:nvSpPr>
        <p:spPr>
          <a:xfrm>
            <a:off x="289351" y="5797618"/>
            <a:ext cx="11073973" cy="307777"/>
          </a:xfrm>
          <a:prstGeom prst="rect">
            <a:avLst/>
          </a:prstGeom>
          <a:noFill/>
        </p:spPr>
        <p:txBody>
          <a:bodyPr wrap="square" rtlCol="0">
            <a:spAutoFit/>
          </a:bodyPr>
          <a:lstStyle/>
          <a:p>
            <a:r>
              <a:rPr kumimoji="1" lang="en-US" altLang="ja-JP" sz="1400" dirty="0"/>
              <a:t>[4] S. Venkatraman et al.: “A Generic Framework for Constrained Optimization Using Genetic Algorithms” (2005) </a:t>
            </a:r>
            <a:endParaRPr kumimoji="1" lang="ja-JP" altLang="en-US" sz="1400" dirty="0"/>
          </a:p>
        </p:txBody>
      </p:sp>
      <p:sp>
        <p:nvSpPr>
          <p:cNvPr id="19" name="テキスト ボックス 18">
            <a:extLst>
              <a:ext uri="{FF2B5EF4-FFF2-40B4-BE49-F238E27FC236}">
                <a16:creationId xmlns:a16="http://schemas.microsoft.com/office/drawing/2014/main" id="{BD001EED-634E-4257-82D0-F735523D662E}"/>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
        <p:nvSpPr>
          <p:cNvPr id="18" name="正方形/長方形 17">
            <a:extLst>
              <a:ext uri="{FF2B5EF4-FFF2-40B4-BE49-F238E27FC236}">
                <a16:creationId xmlns:a16="http://schemas.microsoft.com/office/drawing/2014/main" id="{90391FE4-6225-4239-A1EC-1E2D5F153CBE}"/>
              </a:ext>
            </a:extLst>
          </p:cNvPr>
          <p:cNvSpPr/>
          <p:nvPr/>
        </p:nvSpPr>
        <p:spPr>
          <a:xfrm>
            <a:off x="3114459" y="2073394"/>
            <a:ext cx="4152182"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第一段階</a:t>
            </a:r>
            <a:endParaRPr kumimoji="1" lang="en-US" altLang="ja-JP" b="1" dirty="0">
              <a:solidFill>
                <a:schemeClr val="bg1"/>
              </a:solidFill>
            </a:endParaRPr>
          </a:p>
        </p:txBody>
      </p:sp>
      <p:sp>
        <p:nvSpPr>
          <p:cNvPr id="20" name="正方形/長方形 19">
            <a:extLst>
              <a:ext uri="{FF2B5EF4-FFF2-40B4-BE49-F238E27FC236}">
                <a16:creationId xmlns:a16="http://schemas.microsoft.com/office/drawing/2014/main" id="{CC164DB3-3256-462C-95A2-CEF046D1D2A6}"/>
              </a:ext>
            </a:extLst>
          </p:cNvPr>
          <p:cNvSpPr/>
          <p:nvPr/>
        </p:nvSpPr>
        <p:spPr>
          <a:xfrm>
            <a:off x="7508965" y="2073394"/>
            <a:ext cx="4306416"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第二段階</a:t>
            </a:r>
            <a:endParaRPr kumimoji="1" lang="en-US" altLang="ja-JP" b="1" dirty="0">
              <a:solidFill>
                <a:schemeClr val="bg1"/>
              </a:solidFill>
            </a:endParaRPr>
          </a:p>
        </p:txBody>
      </p:sp>
      <p:sp>
        <p:nvSpPr>
          <p:cNvPr id="21" name="正方形/長方形 20">
            <a:extLst>
              <a:ext uri="{FF2B5EF4-FFF2-40B4-BE49-F238E27FC236}">
                <a16:creationId xmlns:a16="http://schemas.microsoft.com/office/drawing/2014/main" id="{8345C20E-7920-4A0E-92D3-2B49D7A1BD32}"/>
              </a:ext>
            </a:extLst>
          </p:cNvPr>
          <p:cNvSpPr/>
          <p:nvPr/>
        </p:nvSpPr>
        <p:spPr>
          <a:xfrm>
            <a:off x="5270189" y="3341718"/>
            <a:ext cx="1996452" cy="371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解の評価・選択</a:t>
            </a:r>
          </a:p>
        </p:txBody>
      </p:sp>
      <p:sp>
        <p:nvSpPr>
          <p:cNvPr id="22" name="正方形/長方形 21">
            <a:extLst>
              <a:ext uri="{FF2B5EF4-FFF2-40B4-BE49-F238E27FC236}">
                <a16:creationId xmlns:a16="http://schemas.microsoft.com/office/drawing/2014/main" id="{E34F15B4-73B0-4FE3-BB12-763883120F5E}"/>
              </a:ext>
            </a:extLst>
          </p:cNvPr>
          <p:cNvSpPr/>
          <p:nvPr/>
        </p:nvSpPr>
        <p:spPr>
          <a:xfrm>
            <a:off x="3141203" y="3346030"/>
            <a:ext cx="2033611" cy="36303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近傍生成</a:t>
            </a:r>
          </a:p>
        </p:txBody>
      </p:sp>
      <p:sp>
        <p:nvSpPr>
          <p:cNvPr id="23" name="テキスト ボックス 22">
            <a:extLst>
              <a:ext uri="{FF2B5EF4-FFF2-40B4-BE49-F238E27FC236}">
                <a16:creationId xmlns:a16="http://schemas.microsoft.com/office/drawing/2014/main" id="{ECA00413-6F3C-46B3-BCF7-6B1E6B3A2DBB}"/>
              </a:ext>
            </a:extLst>
          </p:cNvPr>
          <p:cNvSpPr txBox="1"/>
          <p:nvPr/>
        </p:nvSpPr>
        <p:spPr>
          <a:xfrm>
            <a:off x="4337185" y="2743167"/>
            <a:ext cx="1758815" cy="369332"/>
          </a:xfrm>
          <a:prstGeom prst="rect">
            <a:avLst/>
          </a:prstGeom>
          <a:noFill/>
        </p:spPr>
        <p:txBody>
          <a:bodyPr wrap="none" rtlCol="0">
            <a:spAutoFit/>
          </a:bodyPr>
          <a:lstStyle/>
          <a:p>
            <a:r>
              <a:rPr kumimoji="1" lang="ja-JP" altLang="en-US" dirty="0"/>
              <a:t>可能領域の特定</a:t>
            </a:r>
          </a:p>
        </p:txBody>
      </p:sp>
      <p:sp>
        <p:nvSpPr>
          <p:cNvPr id="24" name="テキスト ボックス 23">
            <a:extLst>
              <a:ext uri="{FF2B5EF4-FFF2-40B4-BE49-F238E27FC236}">
                <a16:creationId xmlns:a16="http://schemas.microsoft.com/office/drawing/2014/main" id="{DB73EF8E-AED8-42F4-AE09-AB708A6983CD}"/>
              </a:ext>
            </a:extLst>
          </p:cNvPr>
          <p:cNvSpPr txBox="1"/>
          <p:nvPr/>
        </p:nvSpPr>
        <p:spPr>
          <a:xfrm>
            <a:off x="8531251" y="2743167"/>
            <a:ext cx="2220480" cy="369332"/>
          </a:xfrm>
          <a:prstGeom prst="rect">
            <a:avLst/>
          </a:prstGeom>
          <a:noFill/>
        </p:spPr>
        <p:txBody>
          <a:bodyPr wrap="none" rtlCol="0">
            <a:spAutoFit/>
          </a:bodyPr>
          <a:lstStyle/>
          <a:p>
            <a:r>
              <a:rPr kumimoji="1" lang="ja-JP" altLang="en-US" dirty="0"/>
              <a:t>制約境界付近の探索</a:t>
            </a:r>
          </a:p>
        </p:txBody>
      </p:sp>
      <p:sp>
        <p:nvSpPr>
          <p:cNvPr id="25" name="正方形/長方形 24">
            <a:extLst>
              <a:ext uri="{FF2B5EF4-FFF2-40B4-BE49-F238E27FC236}">
                <a16:creationId xmlns:a16="http://schemas.microsoft.com/office/drawing/2014/main" id="{D77B1D9F-003E-4D57-B124-7B5AA1A34C98}"/>
              </a:ext>
            </a:extLst>
          </p:cNvPr>
          <p:cNvSpPr/>
          <p:nvPr/>
        </p:nvSpPr>
        <p:spPr>
          <a:xfrm>
            <a:off x="9827173" y="3341718"/>
            <a:ext cx="1996452" cy="37165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解の評価・選択</a:t>
            </a:r>
          </a:p>
        </p:txBody>
      </p:sp>
      <p:sp>
        <p:nvSpPr>
          <p:cNvPr id="26" name="正方形/長方形 25">
            <a:extLst>
              <a:ext uri="{FF2B5EF4-FFF2-40B4-BE49-F238E27FC236}">
                <a16:creationId xmlns:a16="http://schemas.microsoft.com/office/drawing/2014/main" id="{5EF53721-DF4F-46EE-8C5C-1F7204155273}"/>
              </a:ext>
            </a:extLst>
          </p:cNvPr>
          <p:cNvSpPr/>
          <p:nvPr/>
        </p:nvSpPr>
        <p:spPr>
          <a:xfrm>
            <a:off x="7508965" y="3346030"/>
            <a:ext cx="2033611" cy="36303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近傍生成</a:t>
            </a:r>
          </a:p>
        </p:txBody>
      </p:sp>
      <p:sp>
        <p:nvSpPr>
          <p:cNvPr id="30" name="テキスト ボックス 29">
            <a:extLst>
              <a:ext uri="{FF2B5EF4-FFF2-40B4-BE49-F238E27FC236}">
                <a16:creationId xmlns:a16="http://schemas.microsoft.com/office/drawing/2014/main" id="{0557BB72-3627-4A0E-8C78-0FAC4DD4250B}"/>
              </a:ext>
            </a:extLst>
          </p:cNvPr>
          <p:cNvSpPr txBox="1"/>
          <p:nvPr/>
        </p:nvSpPr>
        <p:spPr>
          <a:xfrm>
            <a:off x="3609621" y="3798588"/>
            <a:ext cx="1096775" cy="338554"/>
          </a:xfrm>
          <a:prstGeom prst="rect">
            <a:avLst/>
          </a:prstGeom>
          <a:noFill/>
        </p:spPr>
        <p:txBody>
          <a:bodyPr wrap="none" rtlCol="0">
            <a:spAutoFit/>
          </a:bodyPr>
          <a:lstStyle/>
          <a:p>
            <a:r>
              <a:rPr kumimoji="1" lang="ja-JP" altLang="en-US" sz="1600" dirty="0"/>
              <a:t>実数値</a:t>
            </a:r>
            <a:r>
              <a:rPr kumimoji="1" lang="en-US" altLang="ja-JP" sz="1600" dirty="0"/>
              <a:t>GA</a:t>
            </a:r>
            <a:endParaRPr kumimoji="1" lang="ja-JP" altLang="en-US" sz="1600" dirty="0"/>
          </a:p>
        </p:txBody>
      </p:sp>
      <p:sp>
        <p:nvSpPr>
          <p:cNvPr id="31" name="テキスト ボックス 30">
            <a:extLst>
              <a:ext uri="{FF2B5EF4-FFF2-40B4-BE49-F238E27FC236}">
                <a16:creationId xmlns:a16="http://schemas.microsoft.com/office/drawing/2014/main" id="{D758E452-2961-44A3-AAA4-6EF1F632DD3E}"/>
              </a:ext>
            </a:extLst>
          </p:cNvPr>
          <p:cNvSpPr txBox="1"/>
          <p:nvPr/>
        </p:nvSpPr>
        <p:spPr>
          <a:xfrm>
            <a:off x="7977383" y="3798588"/>
            <a:ext cx="1096775" cy="338554"/>
          </a:xfrm>
          <a:prstGeom prst="rect">
            <a:avLst/>
          </a:prstGeom>
          <a:noFill/>
        </p:spPr>
        <p:txBody>
          <a:bodyPr wrap="none" rtlCol="0">
            <a:spAutoFit/>
          </a:bodyPr>
          <a:lstStyle/>
          <a:p>
            <a:r>
              <a:rPr kumimoji="1" lang="ja-JP" altLang="en-US" sz="1600" dirty="0"/>
              <a:t>実数値</a:t>
            </a:r>
            <a:r>
              <a:rPr kumimoji="1" lang="en-US" altLang="ja-JP" sz="1600" dirty="0"/>
              <a:t>GA</a:t>
            </a:r>
            <a:endParaRPr kumimoji="1" lang="ja-JP" altLang="en-US" sz="1600" dirty="0"/>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FBDA01D8-1790-4768-BE20-7EFA3D8DC961}"/>
                  </a:ext>
                </a:extLst>
              </p:cNvPr>
              <p:cNvSpPr txBox="1"/>
              <p:nvPr/>
            </p:nvSpPr>
            <p:spPr>
              <a:xfrm>
                <a:off x="9663556" y="3829366"/>
                <a:ext cx="231298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b="0" i="1" smtClean="0">
                        <a:latin typeface="Cambria Math" panose="02040503050406030204" pitchFamily="18" charset="0"/>
                      </a:rPr>
                      <m:t>)</m:t>
                    </m:r>
                  </m:oMath>
                </a14:m>
                <a:r>
                  <a:rPr kumimoji="1" lang="ja-JP" altLang="en-US" sz="1400" dirty="0"/>
                  <a:t>のパレートランキング</a:t>
                </a:r>
              </a:p>
            </p:txBody>
          </p:sp>
        </mc:Choice>
        <mc:Fallback xmlns="">
          <p:sp>
            <p:nvSpPr>
              <p:cNvPr id="32" name="テキスト ボックス 31">
                <a:extLst>
                  <a:ext uri="{FF2B5EF4-FFF2-40B4-BE49-F238E27FC236}">
                    <a16:creationId xmlns:a16="http://schemas.microsoft.com/office/drawing/2014/main" id="{FBDA01D8-1790-4768-BE20-7EFA3D8DC961}"/>
                  </a:ext>
                </a:extLst>
              </p:cNvPr>
              <p:cNvSpPr txBox="1">
                <a:spLocks noRot="1" noChangeAspect="1" noMove="1" noResize="1" noEditPoints="1" noAdjustHandles="1" noChangeArrowheads="1" noChangeShapeType="1" noTextEdit="1"/>
              </p:cNvSpPr>
              <p:nvPr/>
            </p:nvSpPr>
            <p:spPr>
              <a:xfrm>
                <a:off x="9663556" y="3829366"/>
                <a:ext cx="2312983" cy="307777"/>
              </a:xfrm>
              <a:prstGeom prst="rect">
                <a:avLst/>
              </a:prstGeom>
              <a:blipFill>
                <a:blip r:embed="rId2"/>
                <a:stretch>
                  <a:fillRect t="-3922"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863084AF-EB50-4B3E-AE95-878452E7C709}"/>
                  </a:ext>
                </a:extLst>
              </p:cNvPr>
              <p:cNvSpPr txBox="1"/>
              <p:nvPr/>
            </p:nvSpPr>
            <p:spPr>
              <a:xfrm>
                <a:off x="9663556" y="4223453"/>
                <a:ext cx="231298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b="0" i="1" smtClean="0">
                        <a:latin typeface="Cambria Math" panose="02040503050406030204" pitchFamily="18" charset="0"/>
                      </a:rPr>
                      <m:t>)</m:t>
                    </m:r>
                  </m:oMath>
                </a14:m>
                <a:r>
                  <a:rPr kumimoji="1" lang="ja-JP" altLang="en-US" sz="1400" dirty="0"/>
                  <a:t>の問題分割</a:t>
                </a:r>
              </a:p>
            </p:txBody>
          </p:sp>
        </mc:Choice>
        <mc:Fallback xmlns="">
          <p:sp>
            <p:nvSpPr>
              <p:cNvPr id="33" name="テキスト ボックス 32">
                <a:extLst>
                  <a:ext uri="{FF2B5EF4-FFF2-40B4-BE49-F238E27FC236}">
                    <a16:creationId xmlns:a16="http://schemas.microsoft.com/office/drawing/2014/main" id="{863084AF-EB50-4B3E-AE95-878452E7C709}"/>
                  </a:ext>
                </a:extLst>
              </p:cNvPr>
              <p:cNvSpPr txBox="1">
                <a:spLocks noRot="1" noChangeAspect="1" noMove="1" noResize="1" noEditPoints="1" noAdjustHandles="1" noChangeArrowheads="1" noChangeShapeType="1" noTextEdit="1"/>
              </p:cNvSpPr>
              <p:nvPr/>
            </p:nvSpPr>
            <p:spPr>
              <a:xfrm>
                <a:off x="9663556" y="4223453"/>
                <a:ext cx="2312983" cy="307777"/>
              </a:xfrm>
              <a:prstGeom prst="rect">
                <a:avLst/>
              </a:prstGeom>
              <a:blipFill>
                <a:blip r:embed="rId3"/>
                <a:stretch>
                  <a:fillRect t="-4000" b="-20000"/>
                </a:stretch>
              </a:blipFill>
            </p:spPr>
            <p:txBody>
              <a:bodyPr/>
              <a:lstStyle/>
              <a:p>
                <a:r>
                  <a:rPr lang="ja-JP" altLang="en-US">
                    <a:noFill/>
                  </a:rPr>
                  <a:t> </a:t>
                </a:r>
              </a:p>
            </p:txBody>
          </p:sp>
        </mc:Fallback>
      </mc:AlternateContent>
      <p:sp>
        <p:nvSpPr>
          <p:cNvPr id="42" name="テキスト ボックス 41">
            <a:extLst>
              <a:ext uri="{FF2B5EF4-FFF2-40B4-BE49-F238E27FC236}">
                <a16:creationId xmlns:a16="http://schemas.microsoft.com/office/drawing/2014/main" id="{7744E7B2-BBCC-4B0A-838A-683A854CF24E}"/>
              </a:ext>
            </a:extLst>
          </p:cNvPr>
          <p:cNvSpPr txBox="1"/>
          <p:nvPr/>
        </p:nvSpPr>
        <p:spPr>
          <a:xfrm>
            <a:off x="7511711" y="4192675"/>
            <a:ext cx="2028119" cy="338554"/>
          </a:xfrm>
          <a:prstGeom prst="rect">
            <a:avLst/>
          </a:prstGeom>
          <a:noFill/>
        </p:spPr>
        <p:txBody>
          <a:bodyPr wrap="none" rtlCol="0">
            <a:spAutoFit/>
          </a:bodyPr>
          <a:lstStyle/>
          <a:p>
            <a:r>
              <a:rPr kumimoji="1" lang="ja-JP" altLang="en-US" sz="1600" dirty="0"/>
              <a:t>適応型</a:t>
            </a:r>
            <a:r>
              <a:rPr kumimoji="1" lang="en-US" altLang="ja-JP" sz="1600" dirty="0"/>
              <a:t>PSO</a:t>
            </a:r>
            <a:r>
              <a:rPr kumimoji="1" lang="ja-JP" altLang="en-US" sz="1600" dirty="0"/>
              <a:t>／</a:t>
            </a:r>
            <a:r>
              <a:rPr kumimoji="1" lang="en-US" altLang="ja-JP" sz="1600" dirty="0"/>
              <a:t>DE</a:t>
            </a:r>
            <a:r>
              <a:rPr kumimoji="1" lang="ja-JP" altLang="en-US" sz="1600" dirty="0"/>
              <a:t>など</a:t>
            </a:r>
          </a:p>
        </p:txBody>
      </p:sp>
      <p:sp>
        <p:nvSpPr>
          <p:cNvPr id="43" name="テキスト ボックス 42">
            <a:extLst>
              <a:ext uri="{FF2B5EF4-FFF2-40B4-BE49-F238E27FC236}">
                <a16:creationId xmlns:a16="http://schemas.microsoft.com/office/drawing/2014/main" id="{822F4B90-8255-4027-8F86-FF7C406F7F11}"/>
              </a:ext>
            </a:extLst>
          </p:cNvPr>
          <p:cNvSpPr txBox="1"/>
          <p:nvPr/>
        </p:nvSpPr>
        <p:spPr>
          <a:xfrm>
            <a:off x="3143949" y="4192675"/>
            <a:ext cx="2028119" cy="338554"/>
          </a:xfrm>
          <a:prstGeom prst="rect">
            <a:avLst/>
          </a:prstGeom>
          <a:noFill/>
        </p:spPr>
        <p:txBody>
          <a:bodyPr wrap="none" rtlCol="0">
            <a:spAutoFit/>
          </a:bodyPr>
          <a:lstStyle/>
          <a:p>
            <a:r>
              <a:rPr kumimoji="1" lang="ja-JP" altLang="en-US" sz="1600" dirty="0"/>
              <a:t>適応型</a:t>
            </a:r>
            <a:r>
              <a:rPr kumimoji="1" lang="en-US" altLang="ja-JP" sz="1600" dirty="0"/>
              <a:t>PSO</a:t>
            </a:r>
            <a:r>
              <a:rPr kumimoji="1" lang="ja-JP" altLang="en-US" sz="1600" dirty="0"/>
              <a:t>／</a:t>
            </a:r>
            <a:r>
              <a:rPr kumimoji="1" lang="en-US" altLang="ja-JP" sz="1600" dirty="0"/>
              <a:t>DE</a:t>
            </a:r>
            <a:r>
              <a:rPr kumimoji="1" lang="ja-JP" altLang="en-US" sz="1600" dirty="0"/>
              <a:t>など</a:t>
            </a:r>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98C3B1A3-F734-49A4-98AE-F768CF9E4876}"/>
                  </a:ext>
                </a:extLst>
              </p:cNvPr>
              <p:cNvSpPr txBox="1"/>
              <p:nvPr/>
            </p:nvSpPr>
            <p:spPr>
              <a:xfrm>
                <a:off x="5483778" y="3798588"/>
                <a:ext cx="1569275" cy="369332"/>
              </a:xfrm>
              <a:prstGeom prst="rect">
                <a:avLst/>
              </a:prstGeom>
              <a:noFill/>
            </p:spPr>
            <p:txBody>
              <a:bodyPr wrap="square" rtlCol="0">
                <a:spAutoFit/>
              </a:bodyPr>
              <a:lstStyle/>
              <a:p>
                <a:pPr lvl="0" algn="ctr" defTabSz="914400">
                  <a:defRPr/>
                </a:pPr>
                <a14:m>
                  <m:oMath xmlns:m="http://schemas.openxmlformats.org/officeDocument/2006/math">
                    <m:r>
                      <a:rPr kumimoji="1" lang="en-US" altLang="ja-JP" i="1">
                        <a:latin typeface="Cambria Math" panose="02040503050406030204" pitchFamily="18" charset="0"/>
                      </a:rPr>
                      <m:t>𝑣</m:t>
                    </m:r>
                  </m:oMath>
                </a14:m>
                <a:r>
                  <a:rPr kumimoji="1" lang="ja-JP" altLang="en-US" dirty="0"/>
                  <a:t>のみ</a:t>
                </a:r>
              </a:p>
            </p:txBody>
          </p:sp>
        </mc:Choice>
        <mc:Fallback xmlns="">
          <p:sp>
            <p:nvSpPr>
              <p:cNvPr id="44" name="テキスト ボックス 43">
                <a:extLst>
                  <a:ext uri="{FF2B5EF4-FFF2-40B4-BE49-F238E27FC236}">
                    <a16:creationId xmlns:a16="http://schemas.microsoft.com/office/drawing/2014/main" id="{98C3B1A3-F734-49A4-98AE-F768CF9E4876}"/>
                  </a:ext>
                </a:extLst>
              </p:cNvPr>
              <p:cNvSpPr txBox="1">
                <a:spLocks noRot="1" noChangeAspect="1" noMove="1" noResize="1" noEditPoints="1" noAdjustHandles="1" noChangeArrowheads="1" noChangeShapeType="1" noTextEdit="1"/>
              </p:cNvSpPr>
              <p:nvPr/>
            </p:nvSpPr>
            <p:spPr>
              <a:xfrm>
                <a:off x="5483778" y="3798588"/>
                <a:ext cx="1569275" cy="369332"/>
              </a:xfrm>
              <a:prstGeom prst="rect">
                <a:avLst/>
              </a:prstGeom>
              <a:blipFill>
                <a:blip r:embed="rId4"/>
                <a:stretch>
                  <a:fillRect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F6331610-410F-49AC-8E0D-EE84DFEDAEC9}"/>
                  </a:ext>
                </a:extLst>
              </p:cNvPr>
              <p:cNvSpPr txBox="1"/>
              <p:nvPr/>
            </p:nvSpPr>
            <p:spPr>
              <a:xfrm>
                <a:off x="5483778" y="4192675"/>
                <a:ext cx="1569275" cy="369332"/>
              </a:xfrm>
              <a:prstGeom prst="rect">
                <a:avLst/>
              </a:prstGeom>
              <a:noFill/>
            </p:spPr>
            <p:txBody>
              <a:bodyPr wrap="square" rtlCol="0">
                <a:spAutoFit/>
              </a:bodyPr>
              <a:lstStyle/>
              <a:p>
                <a:pPr lvl="0" algn="ctr" defTabSz="914400">
                  <a:defRPr/>
                </a:pPr>
                <a14:m>
                  <m:oMath xmlns:m="http://schemas.openxmlformats.org/officeDocument/2006/math">
                    <m:r>
                      <a:rPr kumimoji="1" lang="en-US" altLang="ja-JP" i="1">
                        <a:latin typeface="Cambria Math" panose="02040503050406030204" pitchFamily="18" charset="0"/>
                      </a:rPr>
                      <m:t>𝑣</m:t>
                    </m:r>
                  </m:oMath>
                </a14:m>
                <a:r>
                  <a:rPr kumimoji="1" lang="ja-JP" altLang="en-US" dirty="0"/>
                  <a:t>のみ</a:t>
                </a:r>
              </a:p>
            </p:txBody>
          </p:sp>
        </mc:Choice>
        <mc:Fallback xmlns="">
          <p:sp>
            <p:nvSpPr>
              <p:cNvPr id="45" name="テキスト ボックス 44">
                <a:extLst>
                  <a:ext uri="{FF2B5EF4-FFF2-40B4-BE49-F238E27FC236}">
                    <a16:creationId xmlns:a16="http://schemas.microsoft.com/office/drawing/2014/main" id="{F6331610-410F-49AC-8E0D-EE84DFEDAEC9}"/>
                  </a:ext>
                </a:extLst>
              </p:cNvPr>
              <p:cNvSpPr txBox="1">
                <a:spLocks noRot="1" noChangeAspect="1" noMove="1" noResize="1" noEditPoints="1" noAdjustHandles="1" noChangeArrowheads="1" noChangeShapeType="1" noTextEdit="1"/>
              </p:cNvSpPr>
              <p:nvPr/>
            </p:nvSpPr>
            <p:spPr>
              <a:xfrm>
                <a:off x="5483778" y="4192675"/>
                <a:ext cx="1569275" cy="369332"/>
              </a:xfrm>
              <a:prstGeom prst="rect">
                <a:avLst/>
              </a:prstGeom>
              <a:blipFill>
                <a:blip r:embed="rId5"/>
                <a:stretch>
                  <a:fillRect t="-10000" b="-26667"/>
                </a:stretch>
              </a:blipFill>
            </p:spPr>
            <p:txBody>
              <a:bodyPr/>
              <a:lstStyle/>
              <a:p>
                <a:r>
                  <a:rPr lang="ja-JP" altLang="en-US">
                    <a:noFill/>
                  </a:rPr>
                  <a:t> </a:t>
                </a:r>
              </a:p>
            </p:txBody>
          </p:sp>
        </mc:Fallback>
      </mc:AlternateContent>
      <p:cxnSp>
        <p:nvCxnSpPr>
          <p:cNvPr id="46" name="直線コネクタ 45">
            <a:extLst>
              <a:ext uri="{FF2B5EF4-FFF2-40B4-BE49-F238E27FC236}">
                <a16:creationId xmlns:a16="http://schemas.microsoft.com/office/drawing/2014/main" id="{6C3BC608-0F33-4A63-ABE4-2FCFBAA6CE6B}"/>
              </a:ext>
            </a:extLst>
          </p:cNvPr>
          <p:cNvCxnSpPr>
            <a:cxnSpLocks/>
          </p:cNvCxnSpPr>
          <p:nvPr/>
        </p:nvCxnSpPr>
        <p:spPr>
          <a:xfrm>
            <a:off x="241157" y="3219374"/>
            <a:ext cx="1157422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B35FCA63-ECCB-4126-A36C-0598E7F28B38}"/>
              </a:ext>
            </a:extLst>
          </p:cNvPr>
          <p:cNvCxnSpPr>
            <a:cxnSpLocks/>
          </p:cNvCxnSpPr>
          <p:nvPr/>
        </p:nvCxnSpPr>
        <p:spPr>
          <a:xfrm>
            <a:off x="235805" y="4644455"/>
            <a:ext cx="1157422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248E3698-C6B3-4594-B384-8A948BA81D38}"/>
              </a:ext>
            </a:extLst>
          </p:cNvPr>
          <p:cNvSpPr txBox="1"/>
          <p:nvPr/>
        </p:nvSpPr>
        <p:spPr>
          <a:xfrm>
            <a:off x="1267365" y="3337246"/>
            <a:ext cx="697627" cy="400110"/>
          </a:xfrm>
          <a:prstGeom prst="rect">
            <a:avLst/>
          </a:prstGeom>
          <a:noFill/>
        </p:spPr>
        <p:txBody>
          <a:bodyPr wrap="none" rtlCol="0">
            <a:spAutoFit/>
          </a:bodyPr>
          <a:lstStyle/>
          <a:p>
            <a:r>
              <a:rPr kumimoji="1" lang="ja-JP" altLang="en-US" sz="2000" b="1" dirty="0"/>
              <a:t>方法</a:t>
            </a:r>
          </a:p>
        </p:txBody>
      </p:sp>
    </p:spTree>
    <p:extLst>
      <p:ext uri="{BB962C8B-B14F-4D97-AF65-F5344CB8AC3E}">
        <p14:creationId xmlns:p14="http://schemas.microsoft.com/office/powerpoint/2010/main" val="23492499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45</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検証したアルゴリズム案</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今回は下記の構成で適用した。</a:t>
            </a:r>
            <a:endParaRPr lang="en-US" altLang="ja-JP" sz="2800" dirty="0"/>
          </a:p>
          <a:p>
            <a:pPr lvl="1">
              <a:defRPr/>
            </a:pPr>
            <a:r>
              <a:rPr lang="ja-JP" altLang="en-US" sz="2400" dirty="0"/>
              <a:t>ただし、</a:t>
            </a:r>
            <a:r>
              <a:rPr lang="ja-JP" altLang="en-US" sz="2400" dirty="0">
                <a:solidFill>
                  <a:schemeClr val="accent4"/>
                </a:solidFill>
              </a:rPr>
              <a:t>切替条件</a:t>
            </a:r>
            <a:r>
              <a:rPr lang="ja-JP" altLang="en-US" sz="2400" dirty="0"/>
              <a:t>と</a:t>
            </a:r>
            <a:r>
              <a:rPr lang="ja-JP" altLang="en-US" sz="2400" dirty="0">
                <a:solidFill>
                  <a:schemeClr val="accent4"/>
                </a:solidFill>
              </a:rPr>
              <a:t>初期個体</a:t>
            </a:r>
            <a:r>
              <a:rPr lang="ja-JP" altLang="en-US" sz="2400" dirty="0"/>
              <a:t>は暫定的で、この部分の検討は重要</a:t>
            </a:r>
            <a:endParaRPr lang="en-US" altLang="ja-JP" sz="2400" dirty="0"/>
          </a:p>
          <a:p>
            <a:pPr lvl="2">
              <a:lnSpc>
                <a:spcPct val="150000"/>
              </a:lnSpc>
              <a:buFont typeface="Wingdings" panose="05000000000000000000" pitchFamily="2" charset="2"/>
              <a:buChar char="Ø"/>
              <a:defRPr/>
            </a:pPr>
            <a:r>
              <a:rPr lang="ja-JP" altLang="en-US" sz="2000" dirty="0"/>
              <a:t>可能領域に近づくことを優先しているため、反復回数で切り替えるのは得策ではないと思われる</a:t>
            </a:r>
            <a:endParaRPr lang="en-US" altLang="ja-JP" sz="2000" dirty="0"/>
          </a:p>
        </p:txBody>
      </p:sp>
      <p:sp>
        <p:nvSpPr>
          <p:cNvPr id="24" name="テキスト ボックス 23">
            <a:extLst>
              <a:ext uri="{FF2B5EF4-FFF2-40B4-BE49-F238E27FC236}">
                <a16:creationId xmlns:a16="http://schemas.microsoft.com/office/drawing/2014/main" id="{4582ED2A-5CEF-4582-854A-D0DC73682B8B}"/>
              </a:ext>
            </a:extLst>
          </p:cNvPr>
          <p:cNvSpPr txBox="1"/>
          <p:nvPr/>
        </p:nvSpPr>
        <p:spPr>
          <a:xfrm>
            <a:off x="7333634" y="3756101"/>
            <a:ext cx="4678222" cy="338554"/>
          </a:xfrm>
          <a:prstGeom prst="rect">
            <a:avLst/>
          </a:prstGeom>
          <a:noFill/>
        </p:spPr>
        <p:txBody>
          <a:bodyPr wrap="square" rtlCol="0">
            <a:spAutoFit/>
          </a:bodyPr>
          <a:lstStyle/>
          <a:p>
            <a:r>
              <a:rPr lang="en-US" altLang="ja-JP" sz="1600" b="1" dirty="0">
                <a:solidFill>
                  <a:schemeClr val="accent4"/>
                </a:solidFill>
              </a:rPr>
              <a:t>p-best</a:t>
            </a:r>
            <a:r>
              <a:rPr lang="ja-JP" altLang="en-US" sz="1600" b="1" dirty="0">
                <a:solidFill>
                  <a:schemeClr val="accent4"/>
                </a:solidFill>
              </a:rPr>
              <a:t>集合のうち、実行可能解が二個以上を占める</a:t>
            </a:r>
          </a:p>
        </p:txBody>
      </p:sp>
      <p:sp>
        <p:nvSpPr>
          <p:cNvPr id="25" name="テキスト ボックス 24">
            <a:extLst>
              <a:ext uri="{FF2B5EF4-FFF2-40B4-BE49-F238E27FC236}">
                <a16:creationId xmlns:a16="http://schemas.microsoft.com/office/drawing/2014/main" id="{D4B5C682-8C01-47DC-88AD-B691D5654E45}"/>
              </a:ext>
            </a:extLst>
          </p:cNvPr>
          <p:cNvSpPr txBox="1"/>
          <p:nvPr/>
        </p:nvSpPr>
        <p:spPr>
          <a:xfrm>
            <a:off x="7297498" y="5093748"/>
            <a:ext cx="4611249" cy="338554"/>
          </a:xfrm>
          <a:prstGeom prst="rect">
            <a:avLst/>
          </a:prstGeom>
          <a:noFill/>
        </p:spPr>
        <p:txBody>
          <a:bodyPr wrap="square" rtlCol="0">
            <a:spAutoFit/>
          </a:bodyPr>
          <a:lstStyle/>
          <a:p>
            <a:r>
              <a:rPr lang="en-US" altLang="ja-JP" sz="1600" b="1" dirty="0">
                <a:solidFill>
                  <a:schemeClr val="accent4"/>
                </a:solidFill>
              </a:rPr>
              <a:t>p-best</a:t>
            </a:r>
            <a:r>
              <a:rPr lang="ja-JP" altLang="en-US" sz="1600" b="1" dirty="0">
                <a:solidFill>
                  <a:schemeClr val="accent4"/>
                </a:solidFill>
              </a:rPr>
              <a:t>集合</a:t>
            </a:r>
            <a:r>
              <a:rPr lang="ja-JP" altLang="en-US" sz="1400" dirty="0"/>
              <a:t>（各個体の探索履歴の中での最良解）</a:t>
            </a:r>
          </a:p>
        </p:txBody>
      </p:sp>
      <p:sp>
        <p:nvSpPr>
          <p:cNvPr id="13" name="テキスト ボックス 12">
            <a:extLst>
              <a:ext uri="{FF2B5EF4-FFF2-40B4-BE49-F238E27FC236}">
                <a16:creationId xmlns:a16="http://schemas.microsoft.com/office/drawing/2014/main" id="{B4BC9035-37D0-4C15-BA5C-589839A2E3CE}"/>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
        <p:nvSpPr>
          <p:cNvPr id="14" name="正方形/長方形 13">
            <a:extLst>
              <a:ext uri="{FF2B5EF4-FFF2-40B4-BE49-F238E27FC236}">
                <a16:creationId xmlns:a16="http://schemas.microsoft.com/office/drawing/2014/main" id="{15DB77F5-BA20-431D-9B8B-38D2D1A6797B}"/>
              </a:ext>
            </a:extLst>
          </p:cNvPr>
          <p:cNvSpPr/>
          <p:nvPr/>
        </p:nvSpPr>
        <p:spPr>
          <a:xfrm>
            <a:off x="2312459" y="2849233"/>
            <a:ext cx="2132605" cy="40919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第一段階</a:t>
            </a:r>
            <a:endParaRPr kumimoji="1" lang="en-US" altLang="ja-JP" b="1" dirty="0">
              <a:solidFill>
                <a:schemeClr val="bg1"/>
              </a:solidFill>
            </a:endParaRPr>
          </a:p>
        </p:txBody>
      </p:sp>
      <p:sp>
        <p:nvSpPr>
          <p:cNvPr id="15" name="正方形/長方形 14">
            <a:extLst>
              <a:ext uri="{FF2B5EF4-FFF2-40B4-BE49-F238E27FC236}">
                <a16:creationId xmlns:a16="http://schemas.microsoft.com/office/drawing/2014/main" id="{E498EFD6-40EB-42F8-8093-73A8E547FD48}"/>
              </a:ext>
            </a:extLst>
          </p:cNvPr>
          <p:cNvSpPr/>
          <p:nvPr/>
        </p:nvSpPr>
        <p:spPr>
          <a:xfrm>
            <a:off x="4699657" y="2849233"/>
            <a:ext cx="2125392" cy="40919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第二段階</a:t>
            </a:r>
            <a:endParaRPr kumimoji="1" lang="en-US" altLang="ja-JP" b="1" dirty="0">
              <a:solidFill>
                <a:schemeClr val="bg1"/>
              </a:solidFill>
            </a:endParaRPr>
          </a:p>
        </p:txBody>
      </p:sp>
      <p:sp>
        <p:nvSpPr>
          <p:cNvPr id="21" name="テキスト ボックス 20">
            <a:extLst>
              <a:ext uri="{FF2B5EF4-FFF2-40B4-BE49-F238E27FC236}">
                <a16:creationId xmlns:a16="http://schemas.microsoft.com/office/drawing/2014/main" id="{C8E3A936-C75A-45F4-AA32-C1EDCD687E88}"/>
              </a:ext>
            </a:extLst>
          </p:cNvPr>
          <p:cNvSpPr txBox="1"/>
          <p:nvPr/>
        </p:nvSpPr>
        <p:spPr>
          <a:xfrm>
            <a:off x="2696523" y="3608808"/>
            <a:ext cx="1364476" cy="369332"/>
          </a:xfrm>
          <a:prstGeom prst="rect">
            <a:avLst/>
          </a:prstGeom>
          <a:noFill/>
        </p:spPr>
        <p:txBody>
          <a:bodyPr wrap="none" rtlCol="0">
            <a:spAutoFit/>
          </a:bodyPr>
          <a:lstStyle/>
          <a:p>
            <a:r>
              <a:rPr kumimoji="1" lang="ja-JP" altLang="en-US" dirty="0"/>
              <a:t>適応型</a:t>
            </a:r>
            <a:r>
              <a:rPr kumimoji="1" lang="en-US" altLang="ja-JP" dirty="0"/>
              <a:t>PSO</a:t>
            </a:r>
            <a:endParaRPr kumimoji="1" lang="ja-JP" altLang="en-US" dirty="0"/>
          </a:p>
        </p:txBody>
      </p:sp>
      <p:sp>
        <p:nvSpPr>
          <p:cNvPr id="22" name="テキスト ボックス 21">
            <a:extLst>
              <a:ext uri="{FF2B5EF4-FFF2-40B4-BE49-F238E27FC236}">
                <a16:creationId xmlns:a16="http://schemas.microsoft.com/office/drawing/2014/main" id="{CB54215F-BCFC-4743-8B15-EACF70E59BD1}"/>
              </a:ext>
            </a:extLst>
          </p:cNvPr>
          <p:cNvSpPr txBox="1"/>
          <p:nvPr/>
        </p:nvSpPr>
        <p:spPr>
          <a:xfrm>
            <a:off x="5157059" y="3608808"/>
            <a:ext cx="1210588" cy="369332"/>
          </a:xfrm>
          <a:prstGeom prst="rect">
            <a:avLst/>
          </a:prstGeom>
          <a:noFill/>
        </p:spPr>
        <p:txBody>
          <a:bodyPr wrap="none" rtlCol="0">
            <a:spAutoFit/>
          </a:bodyPr>
          <a:lstStyle/>
          <a:p>
            <a:r>
              <a:rPr kumimoji="1" lang="ja-JP" altLang="en-US" dirty="0"/>
              <a:t>実数値</a:t>
            </a:r>
            <a:r>
              <a:rPr kumimoji="1" lang="en-US" altLang="ja-JP" dirty="0"/>
              <a:t>GA</a:t>
            </a:r>
            <a:endParaRPr kumimoji="1" lang="ja-JP" altLang="en-US" dirty="0"/>
          </a:p>
        </p:txBody>
      </p:sp>
      <p:sp>
        <p:nvSpPr>
          <p:cNvPr id="26" name="テキスト ボックス 25">
            <a:extLst>
              <a:ext uri="{FF2B5EF4-FFF2-40B4-BE49-F238E27FC236}">
                <a16:creationId xmlns:a16="http://schemas.microsoft.com/office/drawing/2014/main" id="{25470968-2ED2-4643-A37C-B6200FD727E8}"/>
              </a:ext>
            </a:extLst>
          </p:cNvPr>
          <p:cNvSpPr txBox="1"/>
          <p:nvPr/>
        </p:nvSpPr>
        <p:spPr>
          <a:xfrm>
            <a:off x="2504163" y="4470481"/>
            <a:ext cx="1749197" cy="369332"/>
          </a:xfrm>
          <a:prstGeom prst="rect">
            <a:avLst/>
          </a:prstGeom>
          <a:noFill/>
        </p:spPr>
        <p:txBody>
          <a:bodyPr wrap="none" rtlCol="0">
            <a:spAutoFit/>
          </a:bodyPr>
          <a:lstStyle/>
          <a:p>
            <a:r>
              <a:rPr kumimoji="1" lang="en-US" altLang="ja-JP" dirty="0"/>
              <a:t>Feasibility Rule</a:t>
            </a:r>
            <a:endParaRPr kumimoji="1" lang="ja-JP" altLang="en-US" dirty="0"/>
          </a:p>
        </p:txBody>
      </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8E26B26F-EFF4-482B-AF13-A9D18DBE9B42}"/>
                  </a:ext>
                </a:extLst>
              </p:cNvPr>
              <p:cNvSpPr txBox="1"/>
              <p:nvPr/>
            </p:nvSpPr>
            <p:spPr>
              <a:xfrm>
                <a:off x="4571201" y="5406357"/>
                <a:ext cx="2382305" cy="338554"/>
              </a:xfrm>
              <a:prstGeom prst="rect">
                <a:avLst/>
              </a:prstGeom>
              <a:noFill/>
            </p:spPr>
            <p:txBody>
              <a:bodyPr wrap="square" rtlCol="0">
                <a:spAutoFit/>
              </a:bodyPr>
              <a:lstStyle/>
              <a:p>
                <a14:m>
                  <m:oMath xmlns:m="http://schemas.openxmlformats.org/officeDocument/2006/math">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dirty="0"/>
                  <a:t>のパレートフロンティア</a:t>
                </a:r>
              </a:p>
            </p:txBody>
          </p:sp>
        </mc:Choice>
        <mc:Fallback xmlns="">
          <p:sp>
            <p:nvSpPr>
              <p:cNvPr id="27" name="テキスト ボックス 26">
                <a:extLst>
                  <a:ext uri="{FF2B5EF4-FFF2-40B4-BE49-F238E27FC236}">
                    <a16:creationId xmlns:a16="http://schemas.microsoft.com/office/drawing/2014/main" id="{8E26B26F-EFF4-482B-AF13-A9D18DBE9B42}"/>
                  </a:ext>
                </a:extLst>
              </p:cNvPr>
              <p:cNvSpPr txBox="1">
                <a:spLocks noRot="1" noChangeAspect="1" noMove="1" noResize="1" noEditPoints="1" noAdjustHandles="1" noChangeArrowheads="1" noChangeShapeType="1" noTextEdit="1"/>
              </p:cNvSpPr>
              <p:nvPr/>
            </p:nvSpPr>
            <p:spPr>
              <a:xfrm>
                <a:off x="4571201" y="5406357"/>
                <a:ext cx="2382305" cy="338554"/>
              </a:xfrm>
              <a:prstGeom prst="rect">
                <a:avLst/>
              </a:prstGeom>
              <a:blipFill>
                <a:blip r:embed="rId2"/>
                <a:stretch>
                  <a:fillRect l="-256"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80AD1C9A-6217-4378-B8B8-02635A5F1196}"/>
                  </a:ext>
                </a:extLst>
              </p:cNvPr>
              <p:cNvSpPr txBox="1"/>
              <p:nvPr/>
            </p:nvSpPr>
            <p:spPr>
              <a:xfrm>
                <a:off x="2819526" y="5390968"/>
                <a:ext cx="11184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i="1">
                          <a:latin typeface="Cambria Math" panose="02040503050406030204" pitchFamily="18" charset="0"/>
                        </a:rPr>
                        <m:t>𝑣</m:t>
                      </m:r>
                      <m:r>
                        <a:rPr kumimoji="1" lang="ja-JP" altLang="en-US" i="1" smtClean="0">
                          <a:latin typeface="Cambria Math" panose="02040503050406030204" pitchFamily="18" charset="0"/>
                        </a:rPr>
                        <m:t>優先</m:t>
                      </m:r>
                    </m:oMath>
                  </m:oMathPara>
                </a14:m>
                <a:endParaRPr kumimoji="1" lang="ja-JP" altLang="en-US" dirty="0"/>
              </a:p>
            </p:txBody>
          </p:sp>
        </mc:Choice>
        <mc:Fallback xmlns="">
          <p:sp>
            <p:nvSpPr>
              <p:cNvPr id="28" name="テキスト ボックス 27">
                <a:extLst>
                  <a:ext uri="{FF2B5EF4-FFF2-40B4-BE49-F238E27FC236}">
                    <a16:creationId xmlns:a16="http://schemas.microsoft.com/office/drawing/2014/main" id="{80AD1C9A-6217-4378-B8B8-02635A5F1196}"/>
                  </a:ext>
                </a:extLst>
              </p:cNvPr>
              <p:cNvSpPr txBox="1">
                <a:spLocks noRot="1" noChangeAspect="1" noMove="1" noResize="1" noEditPoints="1" noAdjustHandles="1" noChangeArrowheads="1" noChangeShapeType="1" noTextEdit="1"/>
              </p:cNvSpPr>
              <p:nvPr/>
            </p:nvSpPr>
            <p:spPr>
              <a:xfrm>
                <a:off x="2819526" y="5390968"/>
                <a:ext cx="1118471" cy="369332"/>
              </a:xfrm>
              <a:prstGeom prst="rect">
                <a:avLst/>
              </a:prstGeom>
              <a:blipFill>
                <a:blip r:embed="rId3"/>
                <a:stretch>
                  <a:fillRect b="-3279"/>
                </a:stretch>
              </a:blipFill>
            </p:spPr>
            <p:txBody>
              <a:bodyPr/>
              <a:lstStyle/>
              <a:p>
                <a:r>
                  <a:rPr lang="ja-JP" altLang="en-US">
                    <a:noFill/>
                  </a:rPr>
                  <a:t> </a:t>
                </a:r>
              </a:p>
            </p:txBody>
          </p:sp>
        </mc:Fallback>
      </mc:AlternateContent>
      <p:sp>
        <p:nvSpPr>
          <p:cNvPr id="29" name="テキスト ボックス 28">
            <a:extLst>
              <a:ext uri="{FF2B5EF4-FFF2-40B4-BE49-F238E27FC236}">
                <a16:creationId xmlns:a16="http://schemas.microsoft.com/office/drawing/2014/main" id="{926BF4DB-216C-4F43-B461-FF8D1DECE26E}"/>
              </a:ext>
            </a:extLst>
          </p:cNvPr>
          <p:cNvSpPr txBox="1"/>
          <p:nvPr/>
        </p:nvSpPr>
        <p:spPr>
          <a:xfrm>
            <a:off x="4733867" y="4361041"/>
            <a:ext cx="2056973" cy="369332"/>
          </a:xfrm>
          <a:prstGeom prst="rect">
            <a:avLst/>
          </a:prstGeom>
          <a:noFill/>
        </p:spPr>
        <p:txBody>
          <a:bodyPr wrap="none" rtlCol="0">
            <a:spAutoFit/>
          </a:bodyPr>
          <a:lstStyle/>
          <a:p>
            <a:r>
              <a:rPr kumimoji="1" lang="en-US" altLang="ja-JP" dirty="0"/>
              <a:t>Adaptive MOEA/D</a:t>
            </a:r>
            <a:endParaRPr kumimoji="1" lang="ja-JP" altLang="en-US" dirty="0"/>
          </a:p>
        </p:txBody>
      </p:sp>
      <p:sp>
        <p:nvSpPr>
          <p:cNvPr id="30" name="テキスト ボックス 29">
            <a:extLst>
              <a:ext uri="{FF2B5EF4-FFF2-40B4-BE49-F238E27FC236}">
                <a16:creationId xmlns:a16="http://schemas.microsoft.com/office/drawing/2014/main" id="{7DAD507F-9672-4B6C-9C0C-0B48DF84F3B3}"/>
              </a:ext>
            </a:extLst>
          </p:cNvPr>
          <p:cNvSpPr txBox="1"/>
          <p:nvPr/>
        </p:nvSpPr>
        <p:spPr>
          <a:xfrm>
            <a:off x="5190722" y="4709599"/>
            <a:ext cx="1143262" cy="338554"/>
          </a:xfrm>
          <a:prstGeom prst="rect">
            <a:avLst/>
          </a:prstGeom>
          <a:noFill/>
        </p:spPr>
        <p:txBody>
          <a:bodyPr wrap="none" rtlCol="0">
            <a:spAutoFit/>
          </a:bodyPr>
          <a:lstStyle/>
          <a:p>
            <a:r>
              <a:rPr kumimoji="1" lang="en-US" altLang="ja-JP" sz="1600" dirty="0"/>
              <a:t>(</a:t>
            </a:r>
            <a:r>
              <a:rPr kumimoji="1" lang="ja-JP" altLang="en-US" sz="1600" dirty="0"/>
              <a:t>問題分割</a:t>
            </a:r>
            <a:r>
              <a:rPr kumimoji="1" lang="en-US" altLang="ja-JP" sz="1600" dirty="0"/>
              <a:t>)</a:t>
            </a:r>
            <a:endParaRPr kumimoji="1" lang="ja-JP" altLang="en-US" sz="1600" dirty="0"/>
          </a:p>
        </p:txBody>
      </p:sp>
      <p:sp>
        <p:nvSpPr>
          <p:cNvPr id="31" name="テキスト ボックス 30">
            <a:extLst>
              <a:ext uri="{FF2B5EF4-FFF2-40B4-BE49-F238E27FC236}">
                <a16:creationId xmlns:a16="http://schemas.microsoft.com/office/drawing/2014/main" id="{87978703-6488-4552-A08F-DCBF47C72232}"/>
              </a:ext>
            </a:extLst>
          </p:cNvPr>
          <p:cNvSpPr txBox="1"/>
          <p:nvPr/>
        </p:nvSpPr>
        <p:spPr>
          <a:xfrm>
            <a:off x="7191445" y="3382555"/>
            <a:ext cx="1400105" cy="338554"/>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600" b="1" dirty="0"/>
              <a:t>切替条件</a:t>
            </a:r>
          </a:p>
        </p:txBody>
      </p:sp>
      <p:sp>
        <p:nvSpPr>
          <p:cNvPr id="32" name="テキスト ボックス 31">
            <a:extLst>
              <a:ext uri="{FF2B5EF4-FFF2-40B4-BE49-F238E27FC236}">
                <a16:creationId xmlns:a16="http://schemas.microsoft.com/office/drawing/2014/main" id="{32110F8A-D4D6-42F2-BC8C-054E56D8A305}"/>
              </a:ext>
            </a:extLst>
          </p:cNvPr>
          <p:cNvSpPr txBox="1"/>
          <p:nvPr/>
        </p:nvSpPr>
        <p:spPr>
          <a:xfrm>
            <a:off x="7191445" y="4720202"/>
            <a:ext cx="1400105" cy="338554"/>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600" b="1" dirty="0"/>
              <a:t>初期個体</a:t>
            </a:r>
          </a:p>
        </p:txBody>
      </p:sp>
      <p:sp>
        <p:nvSpPr>
          <p:cNvPr id="35" name="テキスト ボックス 34">
            <a:extLst>
              <a:ext uri="{FF2B5EF4-FFF2-40B4-BE49-F238E27FC236}">
                <a16:creationId xmlns:a16="http://schemas.microsoft.com/office/drawing/2014/main" id="{0C3E1A8F-45F0-4566-AC83-DDAE14DDC340}"/>
              </a:ext>
            </a:extLst>
          </p:cNvPr>
          <p:cNvSpPr txBox="1"/>
          <p:nvPr/>
        </p:nvSpPr>
        <p:spPr>
          <a:xfrm>
            <a:off x="796161" y="3608808"/>
            <a:ext cx="1107996" cy="369332"/>
          </a:xfrm>
          <a:prstGeom prst="rect">
            <a:avLst/>
          </a:prstGeom>
          <a:noFill/>
        </p:spPr>
        <p:txBody>
          <a:bodyPr wrap="none" rtlCol="0">
            <a:spAutoFit/>
          </a:bodyPr>
          <a:lstStyle/>
          <a:p>
            <a:r>
              <a:rPr kumimoji="1" lang="ja-JP" altLang="en-US" b="1" dirty="0"/>
              <a:t>近傍生成</a:t>
            </a:r>
          </a:p>
        </p:txBody>
      </p:sp>
      <p:sp>
        <p:nvSpPr>
          <p:cNvPr id="36" name="テキスト ボックス 35">
            <a:extLst>
              <a:ext uri="{FF2B5EF4-FFF2-40B4-BE49-F238E27FC236}">
                <a16:creationId xmlns:a16="http://schemas.microsoft.com/office/drawing/2014/main" id="{2BE3D6B7-B75A-4ABE-8640-91D04020AED9}"/>
              </a:ext>
            </a:extLst>
          </p:cNvPr>
          <p:cNvSpPr txBox="1"/>
          <p:nvPr/>
        </p:nvSpPr>
        <p:spPr>
          <a:xfrm>
            <a:off x="514834" y="4509544"/>
            <a:ext cx="1670650" cy="369332"/>
          </a:xfrm>
          <a:prstGeom prst="rect">
            <a:avLst/>
          </a:prstGeom>
          <a:noFill/>
        </p:spPr>
        <p:txBody>
          <a:bodyPr wrap="none" rtlCol="0">
            <a:spAutoFit/>
          </a:bodyPr>
          <a:lstStyle/>
          <a:p>
            <a:r>
              <a:rPr kumimoji="1" lang="ja-JP" altLang="en-US" b="1"/>
              <a:t>解の評価・選択</a:t>
            </a:r>
            <a:endParaRPr kumimoji="1" lang="ja-JP" altLang="en-US" b="1" dirty="0"/>
          </a:p>
        </p:txBody>
      </p:sp>
      <p:sp>
        <p:nvSpPr>
          <p:cNvPr id="39" name="テキスト ボックス 38">
            <a:extLst>
              <a:ext uri="{FF2B5EF4-FFF2-40B4-BE49-F238E27FC236}">
                <a16:creationId xmlns:a16="http://schemas.microsoft.com/office/drawing/2014/main" id="{122D6204-8659-4F7E-948E-756E73D94117}"/>
              </a:ext>
            </a:extLst>
          </p:cNvPr>
          <p:cNvSpPr txBox="1"/>
          <p:nvPr/>
        </p:nvSpPr>
        <p:spPr>
          <a:xfrm>
            <a:off x="574947" y="5390968"/>
            <a:ext cx="1550424" cy="369332"/>
          </a:xfrm>
          <a:prstGeom prst="rect">
            <a:avLst/>
          </a:prstGeom>
          <a:noFill/>
        </p:spPr>
        <p:txBody>
          <a:bodyPr wrap="none" rtlCol="0">
            <a:spAutoFit/>
          </a:bodyPr>
          <a:lstStyle/>
          <a:p>
            <a:r>
              <a:rPr kumimoji="1" lang="ja-JP" altLang="en-US" b="1" dirty="0"/>
              <a:t>選択圧の方向</a:t>
            </a:r>
          </a:p>
        </p:txBody>
      </p:sp>
      <p:cxnSp>
        <p:nvCxnSpPr>
          <p:cNvPr id="40" name="直線コネクタ 39">
            <a:extLst>
              <a:ext uri="{FF2B5EF4-FFF2-40B4-BE49-F238E27FC236}">
                <a16:creationId xmlns:a16="http://schemas.microsoft.com/office/drawing/2014/main" id="{72822C24-9841-45E7-9B33-A3FB6D9A7237}"/>
              </a:ext>
            </a:extLst>
          </p:cNvPr>
          <p:cNvCxnSpPr>
            <a:cxnSpLocks/>
          </p:cNvCxnSpPr>
          <p:nvPr/>
        </p:nvCxnSpPr>
        <p:spPr>
          <a:xfrm>
            <a:off x="332490" y="4099441"/>
            <a:ext cx="65536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2FAFFDEE-0AAC-400D-9A83-1007AC58C173}"/>
              </a:ext>
            </a:extLst>
          </p:cNvPr>
          <p:cNvCxnSpPr>
            <a:cxnSpLocks/>
          </p:cNvCxnSpPr>
          <p:nvPr/>
        </p:nvCxnSpPr>
        <p:spPr>
          <a:xfrm>
            <a:off x="332490" y="5096148"/>
            <a:ext cx="65536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C8F6DDF-F632-4666-B70F-481B7C3CE7CF}"/>
              </a:ext>
            </a:extLst>
          </p:cNvPr>
          <p:cNvCxnSpPr>
            <a:cxnSpLocks/>
          </p:cNvCxnSpPr>
          <p:nvPr/>
        </p:nvCxnSpPr>
        <p:spPr>
          <a:xfrm>
            <a:off x="399906" y="5905773"/>
            <a:ext cx="65536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58641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グラフ, ヒストグラム&#10;&#10;自動的に生成された説明">
            <a:extLst>
              <a:ext uri="{FF2B5EF4-FFF2-40B4-BE49-F238E27FC236}">
                <a16:creationId xmlns:a16="http://schemas.microsoft.com/office/drawing/2014/main" id="{62944A9C-A096-4752-B842-DE66CF08B6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0821" y="2524125"/>
            <a:ext cx="5389122" cy="3562301"/>
          </a:xfrm>
          <a:prstGeom prst="rect">
            <a:avLst/>
          </a:prstGeom>
        </p:spPr>
      </p:pic>
      <p:pic>
        <p:nvPicPr>
          <p:cNvPr id="4" name="図 3">
            <a:extLst>
              <a:ext uri="{FF2B5EF4-FFF2-40B4-BE49-F238E27FC236}">
                <a16:creationId xmlns:a16="http://schemas.microsoft.com/office/drawing/2014/main" id="{EE8ECE51-129C-4748-B636-6366A68124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498" y="2524423"/>
            <a:ext cx="5388670" cy="356805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46</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探索性能：最良解の推移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第二段階の</a:t>
            </a:r>
            <a:r>
              <a:rPr lang="en-US" altLang="ja-JP" sz="2800" dirty="0"/>
              <a:t>MOEA/D</a:t>
            </a:r>
            <a:r>
              <a:rPr lang="ja-JP" altLang="en-US" sz="2800" dirty="0"/>
              <a:t>では、最良解を一度も更新しなかった。</a:t>
            </a:r>
            <a:endParaRPr lang="en-US" altLang="ja-JP" sz="2800" dirty="0"/>
          </a:p>
          <a:p>
            <a:pPr lvl="1">
              <a:defRPr/>
            </a:pPr>
            <a:r>
              <a:rPr lang="ja-JP" altLang="en-US" sz="2400" dirty="0"/>
              <a:t>つまり、</a:t>
            </a:r>
            <a:r>
              <a:rPr lang="en-US" altLang="ja-JP" sz="2400" dirty="0"/>
              <a:t>PSO</a:t>
            </a:r>
            <a:r>
              <a:rPr lang="ja-JP" altLang="en-US" sz="2400" dirty="0"/>
              <a:t>で得た最良解が最終的に良かった</a:t>
            </a:r>
            <a:endParaRPr lang="en-US" altLang="ja-JP" sz="2400" dirty="0"/>
          </a:p>
        </p:txBody>
      </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5317B621-6ABA-41B4-B318-2C02BE0411C5}"/>
                  </a:ext>
                </a:extLst>
              </p:cNvPr>
              <p:cNvSpPr txBox="1"/>
              <p:nvPr/>
            </p:nvSpPr>
            <p:spPr>
              <a:xfrm>
                <a:off x="7482916" y="2084176"/>
                <a:ext cx="3146983" cy="338554"/>
              </a:xfrm>
              <a:prstGeom prst="rect">
                <a:avLst/>
              </a:prstGeom>
              <a:noFill/>
            </p:spPr>
            <p:txBody>
              <a:bodyPr wrap="square" rtlCol="0">
                <a:spAutoFit/>
              </a:bodyPr>
              <a:lstStyle/>
              <a:p>
                <a:pPr algn="ctr"/>
                <a:r>
                  <a:rPr kumimoji="1" lang="ja-JP" altLang="en-US" sz="1600" b="1" dirty="0"/>
                  <a:t>パラメータ</a:t>
                </a: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𝑤</m:t>
                    </m:r>
                    <m:r>
                      <a:rPr kumimoji="1" lang="en-US" altLang="ja-JP" sz="1600" b="0" i="1" smtClean="0">
                        <a:latin typeface="Cambria Math" panose="02040503050406030204" pitchFamily="18" charset="0"/>
                      </a:rPr>
                      <m:t>,</m:t>
                    </m:r>
                    <m:r>
                      <a:rPr kumimoji="1" lang="ja-JP" altLang="en-US" sz="1600" b="0" i="1" smtClean="0">
                        <a:latin typeface="Cambria Math" panose="02040503050406030204" pitchFamily="18" charset="0"/>
                      </a:rPr>
                      <m:t>𝛼</m:t>
                    </m:r>
                    <m:r>
                      <a:rPr kumimoji="1" lang="en-US" altLang="ja-JP" sz="1600" b="0" i="1" smtClean="0">
                        <a:latin typeface="Cambria Math" panose="02040503050406030204" pitchFamily="18" charset="0"/>
                      </a:rPr>
                      <m:t>)</m:t>
                    </m:r>
                  </m:oMath>
                </a14:m>
                <a:r>
                  <a:rPr kumimoji="1" lang="ja-JP" altLang="en-US" sz="1600" b="1" dirty="0"/>
                  <a:t>と活性度</a:t>
                </a:r>
                <a14:m>
                  <m:oMath xmlns:m="http://schemas.openxmlformats.org/officeDocument/2006/math">
                    <m:r>
                      <a:rPr kumimoji="1" lang="en-US" altLang="ja-JP" sz="1600" b="0" i="1" smtClean="0">
                        <a:latin typeface="Cambria Math" panose="02040503050406030204" pitchFamily="18" charset="0"/>
                      </a:rPr>
                      <m:t>𝑃</m:t>
                    </m:r>
                  </m:oMath>
                </a14:m>
                <a:endParaRPr kumimoji="1" lang="ja-JP" altLang="en-US" sz="1600" b="1" dirty="0"/>
              </a:p>
            </p:txBody>
          </p:sp>
        </mc:Choice>
        <mc:Fallback xmlns="">
          <p:sp>
            <p:nvSpPr>
              <p:cNvPr id="56" name="テキスト ボックス 55">
                <a:extLst>
                  <a:ext uri="{FF2B5EF4-FFF2-40B4-BE49-F238E27FC236}">
                    <a16:creationId xmlns:a16="http://schemas.microsoft.com/office/drawing/2014/main" id="{5317B621-6ABA-41B4-B318-2C02BE0411C5}"/>
                  </a:ext>
                </a:extLst>
              </p:cNvPr>
              <p:cNvSpPr txBox="1">
                <a:spLocks noRot="1" noChangeAspect="1" noMove="1" noResize="1" noEditPoints="1" noAdjustHandles="1" noChangeArrowheads="1" noChangeShapeType="1" noTextEdit="1"/>
              </p:cNvSpPr>
              <p:nvPr/>
            </p:nvSpPr>
            <p:spPr>
              <a:xfrm>
                <a:off x="7482916" y="2084176"/>
                <a:ext cx="3146983" cy="338554"/>
              </a:xfrm>
              <a:prstGeom prst="rect">
                <a:avLst/>
              </a:prstGeom>
              <a:blipFill>
                <a:blip r:embed="rId4"/>
                <a:stretch>
                  <a:fillRect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9DF164C9-AF0C-41DC-BBBF-D0F865038797}"/>
                  </a:ext>
                </a:extLst>
              </p:cNvPr>
              <p:cNvSpPr txBox="1"/>
              <p:nvPr/>
            </p:nvSpPr>
            <p:spPr>
              <a:xfrm>
                <a:off x="1874121" y="2084176"/>
                <a:ext cx="2539284" cy="338554"/>
              </a:xfrm>
              <a:prstGeom prst="rect">
                <a:avLst/>
              </a:prstGeom>
              <a:noFill/>
            </p:spPr>
            <p:txBody>
              <a:bodyPr wrap="square" rtlCol="0">
                <a:spAutoFit/>
              </a:bodyPr>
              <a:lstStyle/>
              <a:p>
                <a:pPr algn="ctr"/>
                <a:r>
                  <a:rPr kumimoji="1" lang="ja-JP" altLang="en-US" sz="1600" b="1" dirty="0"/>
                  <a:t>最良解の</a:t>
                </a: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b="1" dirty="0"/>
                  <a:t>の推移</a:t>
                </a:r>
              </a:p>
            </p:txBody>
          </p:sp>
        </mc:Choice>
        <mc:Fallback xmlns="">
          <p:sp>
            <p:nvSpPr>
              <p:cNvPr id="57" name="テキスト ボックス 56">
                <a:extLst>
                  <a:ext uri="{FF2B5EF4-FFF2-40B4-BE49-F238E27FC236}">
                    <a16:creationId xmlns:a16="http://schemas.microsoft.com/office/drawing/2014/main" id="{9DF164C9-AF0C-41DC-BBBF-D0F865038797}"/>
                  </a:ext>
                </a:extLst>
              </p:cNvPr>
              <p:cNvSpPr txBox="1">
                <a:spLocks noRot="1" noChangeAspect="1" noMove="1" noResize="1" noEditPoints="1" noAdjustHandles="1" noChangeArrowheads="1" noChangeShapeType="1" noTextEdit="1"/>
              </p:cNvSpPr>
              <p:nvPr/>
            </p:nvSpPr>
            <p:spPr>
              <a:xfrm>
                <a:off x="1874121" y="2084176"/>
                <a:ext cx="2539284" cy="338554"/>
              </a:xfrm>
              <a:prstGeom prst="rect">
                <a:avLst/>
              </a:prstGeom>
              <a:blipFill>
                <a:blip r:embed="rId5"/>
                <a:stretch>
                  <a:fillRect t="-5455" b="-23636"/>
                </a:stretch>
              </a:blipFill>
            </p:spPr>
            <p:txBody>
              <a:bodyPr/>
              <a:lstStyle/>
              <a:p>
                <a:r>
                  <a:rPr lang="ja-JP" altLang="en-US">
                    <a:noFill/>
                  </a:rPr>
                  <a:t> </a:t>
                </a:r>
              </a:p>
            </p:txBody>
          </p:sp>
        </mc:Fallback>
      </mc:AlternateContent>
      <p:sp>
        <p:nvSpPr>
          <p:cNvPr id="61" name="テキスト ボックス 60">
            <a:extLst>
              <a:ext uri="{FF2B5EF4-FFF2-40B4-BE49-F238E27FC236}">
                <a16:creationId xmlns:a16="http://schemas.microsoft.com/office/drawing/2014/main" id="{7F0A3D59-843E-4C65-AAAC-D30E46D4F4BF}"/>
              </a:ext>
            </a:extLst>
          </p:cNvPr>
          <p:cNvSpPr txBox="1"/>
          <p:nvPr/>
        </p:nvSpPr>
        <p:spPr>
          <a:xfrm>
            <a:off x="1218693" y="2630124"/>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9.5</a:t>
            </a:r>
            <a:r>
              <a:rPr kumimoji="1" lang="ja-JP" altLang="en-US" sz="1400" dirty="0"/>
              <a:t>分）</a:t>
            </a:r>
          </a:p>
        </p:txBody>
      </p:sp>
      <p:sp>
        <p:nvSpPr>
          <p:cNvPr id="63" name="テキスト ボックス 62">
            <a:extLst>
              <a:ext uri="{FF2B5EF4-FFF2-40B4-BE49-F238E27FC236}">
                <a16:creationId xmlns:a16="http://schemas.microsoft.com/office/drawing/2014/main" id="{4BCEECEF-3E4D-47A8-B660-024701DB066A}"/>
              </a:ext>
            </a:extLst>
          </p:cNvPr>
          <p:cNvSpPr txBox="1"/>
          <p:nvPr/>
        </p:nvSpPr>
        <p:spPr>
          <a:xfrm>
            <a:off x="1346195" y="2908331"/>
            <a:ext cx="2065797" cy="307777"/>
          </a:xfrm>
          <a:prstGeom prst="rect">
            <a:avLst/>
          </a:prstGeom>
          <a:noFill/>
        </p:spPr>
        <p:txBody>
          <a:bodyPr wrap="square" rtlCol="0">
            <a:spAutoFit/>
          </a:bodyPr>
          <a:lstStyle/>
          <a:p>
            <a:pPr algn="ctr"/>
            <a:r>
              <a:rPr kumimoji="1" lang="en-US" altLang="ja-JP" sz="1400" dirty="0"/>
              <a:t>11,600</a:t>
            </a:r>
            <a:r>
              <a:rPr kumimoji="1" lang="ja-JP" altLang="en-US" sz="1400" dirty="0"/>
              <a:t>回で可能解を発見</a:t>
            </a:r>
          </a:p>
        </p:txBody>
      </p:sp>
      <p:sp>
        <p:nvSpPr>
          <p:cNvPr id="30" name="テキスト ボックス 29">
            <a:extLst>
              <a:ext uri="{FF2B5EF4-FFF2-40B4-BE49-F238E27FC236}">
                <a16:creationId xmlns:a16="http://schemas.microsoft.com/office/drawing/2014/main" id="{4795C1D0-4110-4694-935A-4FD428F1B632}"/>
              </a:ext>
            </a:extLst>
          </p:cNvPr>
          <p:cNvSpPr txBox="1"/>
          <p:nvPr/>
        </p:nvSpPr>
        <p:spPr>
          <a:xfrm>
            <a:off x="3844933" y="5144902"/>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16.5</a:t>
            </a:r>
            <a:r>
              <a:rPr kumimoji="1" lang="ja-JP" altLang="en-US" sz="1400" dirty="0"/>
              <a:t>分）</a:t>
            </a:r>
          </a:p>
        </p:txBody>
      </p:sp>
      <p:sp>
        <p:nvSpPr>
          <p:cNvPr id="22" name="テキスト ボックス 21">
            <a:extLst>
              <a:ext uri="{FF2B5EF4-FFF2-40B4-BE49-F238E27FC236}">
                <a16:creationId xmlns:a16="http://schemas.microsoft.com/office/drawing/2014/main" id="{2A016CD5-8B79-45C0-92B9-01AC5E479C53}"/>
              </a:ext>
            </a:extLst>
          </p:cNvPr>
          <p:cNvSpPr txBox="1"/>
          <p:nvPr/>
        </p:nvSpPr>
        <p:spPr>
          <a:xfrm>
            <a:off x="234977" y="4205872"/>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23" name="テキスト ボックス 22">
            <a:extLst>
              <a:ext uri="{FF2B5EF4-FFF2-40B4-BE49-F238E27FC236}">
                <a16:creationId xmlns:a16="http://schemas.microsoft.com/office/drawing/2014/main" id="{EDA0BE4D-10FA-432B-8C18-405AD030F9AF}"/>
              </a:ext>
            </a:extLst>
          </p:cNvPr>
          <p:cNvSpPr txBox="1"/>
          <p:nvPr/>
        </p:nvSpPr>
        <p:spPr>
          <a:xfrm>
            <a:off x="5268579" y="4192002"/>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24" name="テキスト ボックス 23">
            <a:extLst>
              <a:ext uri="{FF2B5EF4-FFF2-40B4-BE49-F238E27FC236}">
                <a16:creationId xmlns:a16="http://schemas.microsoft.com/office/drawing/2014/main" id="{5E181240-DB3D-4005-A773-80A903163723}"/>
              </a:ext>
            </a:extLst>
          </p:cNvPr>
          <p:cNvSpPr txBox="1"/>
          <p:nvPr/>
        </p:nvSpPr>
        <p:spPr>
          <a:xfrm>
            <a:off x="3513892" y="5962660"/>
            <a:ext cx="2382836" cy="307777"/>
          </a:xfrm>
          <a:prstGeom prst="rect">
            <a:avLst/>
          </a:prstGeom>
          <a:noFill/>
        </p:spPr>
        <p:txBody>
          <a:bodyPr wrap="square" rtlCol="0">
            <a:spAutoFit/>
          </a:bodyPr>
          <a:lstStyle/>
          <a:p>
            <a:pPr algn="ctr"/>
            <a:r>
              <a:rPr kumimoji="1" lang="ja-JP" altLang="en-US" sz="1400" dirty="0"/>
              <a:t>線が消えている地点が値が</a:t>
            </a:r>
            <a:r>
              <a:rPr kumimoji="1" lang="en-US" altLang="ja-JP" sz="1400" dirty="0"/>
              <a:t>0</a:t>
            </a:r>
            <a:endParaRPr kumimoji="1" lang="ja-JP" altLang="en-US" sz="1400" dirty="0"/>
          </a:p>
        </p:txBody>
      </p:sp>
      <p:sp>
        <p:nvSpPr>
          <p:cNvPr id="26" name="テキスト ボックス 25">
            <a:extLst>
              <a:ext uri="{FF2B5EF4-FFF2-40B4-BE49-F238E27FC236}">
                <a16:creationId xmlns:a16="http://schemas.microsoft.com/office/drawing/2014/main" id="{9DDE6E25-0524-4663-8337-7BC212A066F8}"/>
              </a:ext>
            </a:extLst>
          </p:cNvPr>
          <p:cNvSpPr txBox="1"/>
          <p:nvPr/>
        </p:nvSpPr>
        <p:spPr>
          <a:xfrm>
            <a:off x="9769047" y="4697310"/>
            <a:ext cx="1244626" cy="307777"/>
          </a:xfrm>
          <a:prstGeom prst="rect">
            <a:avLst/>
          </a:prstGeom>
          <a:noFill/>
        </p:spPr>
        <p:txBody>
          <a:bodyPr wrap="square" rtlCol="0">
            <a:spAutoFit/>
          </a:bodyPr>
          <a:lstStyle/>
          <a:p>
            <a:pPr algn="ctr"/>
            <a:r>
              <a:rPr kumimoji="1" lang="ja-JP" altLang="en-US" sz="1400" dirty="0"/>
              <a:t>第二段階</a:t>
            </a:r>
          </a:p>
        </p:txBody>
      </p:sp>
      <p:sp>
        <p:nvSpPr>
          <p:cNvPr id="28" name="テキスト ボックス 27">
            <a:extLst>
              <a:ext uri="{FF2B5EF4-FFF2-40B4-BE49-F238E27FC236}">
                <a16:creationId xmlns:a16="http://schemas.microsoft.com/office/drawing/2014/main" id="{2366A7CA-B431-42FE-A513-9E20F4A67776}"/>
              </a:ext>
            </a:extLst>
          </p:cNvPr>
          <p:cNvSpPr txBox="1"/>
          <p:nvPr/>
        </p:nvSpPr>
        <p:spPr>
          <a:xfrm>
            <a:off x="11285313" y="4192002"/>
            <a:ext cx="400110" cy="713373"/>
          </a:xfrm>
          <a:prstGeom prst="rect">
            <a:avLst/>
          </a:prstGeom>
          <a:noFill/>
        </p:spPr>
        <p:txBody>
          <a:bodyPr vert="vert270" wrap="square" rtlCol="0">
            <a:spAutoFit/>
          </a:bodyPr>
          <a:lstStyle/>
          <a:p>
            <a:pPr algn="ctr"/>
            <a:r>
              <a:rPr kumimoji="1" lang="ja-JP" altLang="en-US" sz="1400" dirty="0"/>
              <a:t>活性度</a:t>
            </a:r>
          </a:p>
        </p:txBody>
      </p:sp>
      <p:sp>
        <p:nvSpPr>
          <p:cNvPr id="31" name="テキスト ボックス 30">
            <a:extLst>
              <a:ext uri="{FF2B5EF4-FFF2-40B4-BE49-F238E27FC236}">
                <a16:creationId xmlns:a16="http://schemas.microsoft.com/office/drawing/2014/main" id="{FBEF0581-A4CB-42A6-8B48-2AEBEF47EC6C}"/>
              </a:ext>
            </a:extLst>
          </p:cNvPr>
          <p:cNvSpPr txBox="1"/>
          <p:nvPr/>
        </p:nvSpPr>
        <p:spPr>
          <a:xfrm>
            <a:off x="3984933" y="3429000"/>
            <a:ext cx="1010106" cy="307777"/>
          </a:xfrm>
          <a:prstGeom prst="rect">
            <a:avLst/>
          </a:prstGeom>
          <a:noFill/>
        </p:spPr>
        <p:txBody>
          <a:bodyPr wrap="square" rtlCol="0">
            <a:spAutoFit/>
          </a:bodyPr>
          <a:lstStyle/>
          <a:p>
            <a:pPr algn="ctr"/>
            <a:r>
              <a:rPr kumimoji="1" lang="en-US" altLang="ja-JP" sz="1400" dirty="0"/>
              <a:t>469,450</a:t>
            </a:r>
            <a:endParaRPr kumimoji="1" lang="ja-JP" altLang="en-US" sz="1400" dirty="0"/>
          </a:p>
        </p:txBody>
      </p:sp>
      <p:cxnSp>
        <p:nvCxnSpPr>
          <p:cNvPr id="12" name="直線コネクタ 11">
            <a:extLst>
              <a:ext uri="{FF2B5EF4-FFF2-40B4-BE49-F238E27FC236}">
                <a16:creationId xmlns:a16="http://schemas.microsoft.com/office/drawing/2014/main" id="{93118527-5125-48FC-8ABC-3C24086366AF}"/>
              </a:ext>
            </a:extLst>
          </p:cNvPr>
          <p:cNvCxnSpPr/>
          <p:nvPr/>
        </p:nvCxnSpPr>
        <p:spPr>
          <a:xfrm>
            <a:off x="9344025" y="2667087"/>
            <a:ext cx="0" cy="2799462"/>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6F596ECA-EF87-4CDB-A923-A192804D8BBC}"/>
              </a:ext>
            </a:extLst>
          </p:cNvPr>
          <p:cNvCxnSpPr>
            <a:cxnSpLocks/>
          </p:cNvCxnSpPr>
          <p:nvPr/>
        </p:nvCxnSpPr>
        <p:spPr>
          <a:xfrm>
            <a:off x="3331977" y="2659693"/>
            <a:ext cx="0" cy="2833300"/>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14D983B4-7EEC-4E76-9159-FF5D100F1DA0}"/>
              </a:ext>
            </a:extLst>
          </p:cNvPr>
          <p:cNvSpPr txBox="1"/>
          <p:nvPr/>
        </p:nvSpPr>
        <p:spPr>
          <a:xfrm>
            <a:off x="8179305" y="4697310"/>
            <a:ext cx="1244626" cy="307777"/>
          </a:xfrm>
          <a:prstGeom prst="rect">
            <a:avLst/>
          </a:prstGeom>
          <a:noFill/>
        </p:spPr>
        <p:txBody>
          <a:bodyPr wrap="square" rtlCol="0">
            <a:spAutoFit/>
          </a:bodyPr>
          <a:lstStyle/>
          <a:p>
            <a:pPr algn="ctr"/>
            <a:r>
              <a:rPr kumimoji="1" lang="ja-JP" altLang="en-US" sz="1400" dirty="0"/>
              <a:t>第一段階</a:t>
            </a:r>
          </a:p>
        </p:txBody>
      </p:sp>
      <p:sp>
        <p:nvSpPr>
          <p:cNvPr id="29" name="テキスト ボックス 28">
            <a:extLst>
              <a:ext uri="{FF2B5EF4-FFF2-40B4-BE49-F238E27FC236}">
                <a16:creationId xmlns:a16="http://schemas.microsoft.com/office/drawing/2014/main" id="{51676192-32F2-46D1-B0A7-B4191AFBA5AF}"/>
              </a:ext>
            </a:extLst>
          </p:cNvPr>
          <p:cNvSpPr txBox="1"/>
          <p:nvPr/>
        </p:nvSpPr>
        <p:spPr>
          <a:xfrm>
            <a:off x="2024280" y="4620676"/>
            <a:ext cx="1244626" cy="307777"/>
          </a:xfrm>
          <a:prstGeom prst="rect">
            <a:avLst/>
          </a:prstGeom>
          <a:noFill/>
        </p:spPr>
        <p:txBody>
          <a:bodyPr wrap="square" rtlCol="0">
            <a:spAutoFit/>
          </a:bodyPr>
          <a:lstStyle/>
          <a:p>
            <a:pPr algn="ctr"/>
            <a:r>
              <a:rPr kumimoji="1" lang="ja-JP" altLang="en-US" sz="1400" dirty="0"/>
              <a:t>第一段階</a:t>
            </a:r>
          </a:p>
        </p:txBody>
      </p:sp>
      <p:sp>
        <p:nvSpPr>
          <p:cNvPr id="36" name="テキスト ボックス 35">
            <a:extLst>
              <a:ext uri="{FF2B5EF4-FFF2-40B4-BE49-F238E27FC236}">
                <a16:creationId xmlns:a16="http://schemas.microsoft.com/office/drawing/2014/main" id="{67F9C024-A556-4691-8074-4EF7EE9FB992}"/>
              </a:ext>
            </a:extLst>
          </p:cNvPr>
          <p:cNvSpPr txBox="1"/>
          <p:nvPr/>
        </p:nvSpPr>
        <p:spPr>
          <a:xfrm>
            <a:off x="3291427" y="4620675"/>
            <a:ext cx="1244626" cy="307777"/>
          </a:xfrm>
          <a:prstGeom prst="rect">
            <a:avLst/>
          </a:prstGeom>
          <a:noFill/>
        </p:spPr>
        <p:txBody>
          <a:bodyPr wrap="square" rtlCol="0">
            <a:spAutoFit/>
          </a:bodyPr>
          <a:lstStyle/>
          <a:p>
            <a:pPr algn="ctr"/>
            <a:r>
              <a:rPr kumimoji="1" lang="ja-JP" altLang="en-US" sz="1400" dirty="0"/>
              <a:t>第二段階</a:t>
            </a:r>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0CE36AC8-1647-4EA8-86FB-53F88BEE9BAD}"/>
                  </a:ext>
                </a:extLst>
              </p:cNvPr>
              <p:cNvSpPr txBox="1"/>
              <p:nvPr/>
            </p:nvSpPr>
            <p:spPr>
              <a:xfrm>
                <a:off x="9423931" y="3307575"/>
                <a:ext cx="1614900" cy="738664"/>
              </a:xfrm>
              <a:prstGeom prst="rect">
                <a:avLst/>
              </a:prstGeom>
              <a:noFill/>
            </p:spPr>
            <p:txBody>
              <a:bodyPr wrap="square" rtlCol="0">
                <a:spAutoFit/>
              </a:bodyPr>
              <a:lstStyle/>
              <a:p>
                <a:pPr algn="ctr"/>
                <a14:m>
                  <m:oMath xmlns:m="http://schemas.openxmlformats.org/officeDocument/2006/math">
                    <m:r>
                      <a:rPr kumimoji="1" lang="ja-JP" altLang="en-US" sz="1400" b="0" i="1" smtClean="0">
                        <a:latin typeface="Cambria Math" panose="02040503050406030204" pitchFamily="18" charset="0"/>
                      </a:rPr>
                      <m:t>𝛼</m:t>
                    </m:r>
                    <m:r>
                      <a:rPr kumimoji="1" lang="en-US" altLang="ja-JP" sz="1400" b="0" i="1" smtClean="0">
                        <a:latin typeface="Cambria Math" panose="02040503050406030204" pitchFamily="18" charset="0"/>
                      </a:rPr>
                      <m:t>=0.5</m:t>
                    </m:r>
                  </m:oMath>
                </a14:m>
                <a:r>
                  <a:rPr kumimoji="1" lang="ja-JP" altLang="en-US" sz="1400" dirty="0"/>
                  <a:t>から開始し、違反量重視に調整されている</a:t>
                </a:r>
              </a:p>
            </p:txBody>
          </p:sp>
        </mc:Choice>
        <mc:Fallback xmlns="">
          <p:sp>
            <p:nvSpPr>
              <p:cNvPr id="37" name="テキスト ボックス 36">
                <a:extLst>
                  <a:ext uri="{FF2B5EF4-FFF2-40B4-BE49-F238E27FC236}">
                    <a16:creationId xmlns:a16="http://schemas.microsoft.com/office/drawing/2014/main" id="{0CE36AC8-1647-4EA8-86FB-53F88BEE9BAD}"/>
                  </a:ext>
                </a:extLst>
              </p:cNvPr>
              <p:cNvSpPr txBox="1">
                <a:spLocks noRot="1" noChangeAspect="1" noMove="1" noResize="1" noEditPoints="1" noAdjustHandles="1" noChangeArrowheads="1" noChangeShapeType="1" noTextEdit="1"/>
              </p:cNvSpPr>
              <p:nvPr/>
            </p:nvSpPr>
            <p:spPr>
              <a:xfrm>
                <a:off x="9423931" y="3307575"/>
                <a:ext cx="1614900" cy="738664"/>
              </a:xfrm>
              <a:prstGeom prst="rect">
                <a:avLst/>
              </a:prstGeom>
              <a:blipFill>
                <a:blip r:embed="rId6"/>
                <a:stretch>
                  <a:fillRect l="-3396" t="-1653" r="-4528" b="-7438"/>
                </a:stretch>
              </a:blipFill>
            </p:spPr>
            <p:txBody>
              <a:bodyPr/>
              <a:lstStyle/>
              <a:p>
                <a:r>
                  <a:rPr lang="ja-JP" altLang="en-US">
                    <a:noFill/>
                  </a:rPr>
                  <a:t> </a:t>
                </a:r>
              </a:p>
            </p:txBody>
          </p:sp>
        </mc:Fallback>
      </mc:AlternateContent>
      <p:sp>
        <p:nvSpPr>
          <p:cNvPr id="38" name="テキスト ボックス 37">
            <a:extLst>
              <a:ext uri="{FF2B5EF4-FFF2-40B4-BE49-F238E27FC236}">
                <a16:creationId xmlns:a16="http://schemas.microsoft.com/office/drawing/2014/main" id="{CAAAA527-081D-42E8-A38E-B02FAAABA779}"/>
              </a:ext>
            </a:extLst>
          </p:cNvPr>
          <p:cNvSpPr txBox="1"/>
          <p:nvPr/>
        </p:nvSpPr>
        <p:spPr>
          <a:xfrm>
            <a:off x="7535608" y="3049920"/>
            <a:ext cx="1614900" cy="523220"/>
          </a:xfrm>
          <a:prstGeom prst="rect">
            <a:avLst/>
          </a:prstGeom>
          <a:noFill/>
        </p:spPr>
        <p:txBody>
          <a:bodyPr wrap="square" rtlCol="0">
            <a:spAutoFit/>
          </a:bodyPr>
          <a:lstStyle/>
          <a:p>
            <a:pPr algn="ctr"/>
            <a:r>
              <a:rPr kumimoji="1" lang="ja-JP" altLang="en-US" sz="1400" dirty="0">
                <a:solidFill>
                  <a:schemeClr val="bg1"/>
                </a:solidFill>
              </a:rPr>
              <a:t>活性度制御は実現されている</a:t>
            </a:r>
          </a:p>
        </p:txBody>
      </p:sp>
      <p:sp>
        <p:nvSpPr>
          <p:cNvPr id="27" name="テキスト ボックス 26">
            <a:extLst>
              <a:ext uri="{FF2B5EF4-FFF2-40B4-BE49-F238E27FC236}">
                <a16:creationId xmlns:a16="http://schemas.microsoft.com/office/drawing/2014/main" id="{E2A6DDCD-5BEF-408C-AD73-69413BE422A3}"/>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Tree>
    <p:extLst>
      <p:ext uri="{BB962C8B-B14F-4D97-AF65-F5344CB8AC3E}">
        <p14:creationId xmlns:p14="http://schemas.microsoft.com/office/powerpoint/2010/main" val="19029062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descr="グラフ, 散布図&#10;&#10;自動的に生成された説明">
            <a:extLst>
              <a:ext uri="{FF2B5EF4-FFF2-40B4-BE49-F238E27FC236}">
                <a16:creationId xmlns:a16="http://schemas.microsoft.com/office/drawing/2014/main" id="{B026D30B-B849-47FA-BA9B-E41B90B6D2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8626" y="2005211"/>
            <a:ext cx="4221205" cy="4229838"/>
          </a:xfrm>
          <a:prstGeom prst="rect">
            <a:avLst/>
          </a:prstGeom>
        </p:spPr>
      </p:pic>
      <p:cxnSp>
        <p:nvCxnSpPr>
          <p:cNvPr id="52" name="直線コネクタ 51">
            <a:extLst>
              <a:ext uri="{FF2B5EF4-FFF2-40B4-BE49-F238E27FC236}">
                <a16:creationId xmlns:a16="http://schemas.microsoft.com/office/drawing/2014/main" id="{6F252677-D0CF-401D-8AFF-1DF2F754B936}"/>
              </a:ext>
            </a:extLst>
          </p:cNvPr>
          <p:cNvCxnSpPr>
            <a:cxnSpLocks/>
          </p:cNvCxnSpPr>
          <p:nvPr/>
        </p:nvCxnSpPr>
        <p:spPr>
          <a:xfrm flipH="1">
            <a:off x="7538957" y="5554902"/>
            <a:ext cx="3481467" cy="0"/>
          </a:xfrm>
          <a:prstGeom prst="line">
            <a:avLst/>
          </a:prstGeom>
          <a:ln>
            <a:solidFill>
              <a:schemeClr val="bg1">
                <a:lumMod val="65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 name="図 4">
            <a:extLst>
              <a:ext uri="{FF2B5EF4-FFF2-40B4-BE49-F238E27FC236}">
                <a16:creationId xmlns:a16="http://schemas.microsoft.com/office/drawing/2014/main" id="{EBE71ED3-9AB5-4AAB-866B-510410B07C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0676" y="1977470"/>
            <a:ext cx="3546650" cy="2348376"/>
          </a:xfrm>
          <a:prstGeom prst="rect">
            <a:avLst/>
          </a:prstGeom>
        </p:spPr>
      </p:pic>
      <p:pic>
        <p:nvPicPr>
          <p:cNvPr id="9" name="図 8" descr="グラフ&#10;&#10;中程度の精度で自動的に生成された説明">
            <a:extLst>
              <a:ext uri="{FF2B5EF4-FFF2-40B4-BE49-F238E27FC236}">
                <a16:creationId xmlns:a16="http://schemas.microsoft.com/office/drawing/2014/main" id="{CA39083E-63BB-4783-9A58-622F0EF5A4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8781" y="3994614"/>
            <a:ext cx="3428546" cy="2266327"/>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47</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解の軌道</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835395"/>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第二段階では、個体群が暫定の最良解からパレートフロンティア全体を覆う側に移動したため、目標部位から大きく離れた。</a:t>
            </a:r>
            <a:endParaRPr lang="en-US" altLang="ja-JP" sz="2800" dirty="0"/>
          </a:p>
        </p:txBody>
      </p:sp>
      <p:sp>
        <p:nvSpPr>
          <p:cNvPr id="11" name="テキスト ボックス 10">
            <a:extLst>
              <a:ext uri="{FF2B5EF4-FFF2-40B4-BE49-F238E27FC236}">
                <a16:creationId xmlns:a16="http://schemas.microsoft.com/office/drawing/2014/main" id="{9CADFAB7-49A1-4CF2-BC29-9C66D76E1A49}"/>
              </a:ext>
            </a:extLst>
          </p:cNvPr>
          <p:cNvSpPr txBox="1"/>
          <p:nvPr/>
        </p:nvSpPr>
        <p:spPr>
          <a:xfrm>
            <a:off x="10391360" y="184175"/>
            <a:ext cx="1416942" cy="338554"/>
          </a:xfrm>
          <a:prstGeom prst="rect">
            <a:avLst/>
          </a:prstGeom>
          <a:noFill/>
        </p:spPr>
        <p:txBody>
          <a:bodyPr wrap="square" rtlCol="0">
            <a:spAutoFit/>
          </a:bodyPr>
          <a:lstStyle/>
          <a:p>
            <a:pPr algn="ctr"/>
            <a:r>
              <a:rPr kumimoji="1" lang="ja-JP" altLang="en-US" sz="1600" dirty="0">
                <a:solidFill>
                  <a:schemeClr val="bg1"/>
                </a:solidFill>
              </a:rPr>
              <a:t>探索点数</a:t>
            </a:r>
            <a:r>
              <a:rPr kumimoji="1" lang="en-US" altLang="ja-JP" sz="1600" dirty="0">
                <a:solidFill>
                  <a:schemeClr val="bg1"/>
                </a:solidFill>
              </a:rPr>
              <a:t>100</a:t>
            </a:r>
            <a:endParaRPr kumimoji="1" lang="ja-JP" altLang="en-US" sz="1600" dirty="0">
              <a:solidFill>
                <a:schemeClr val="bg1"/>
              </a:solidFill>
            </a:endParaRPr>
          </a:p>
        </p:txBody>
      </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5317B621-6ABA-41B4-B318-2C02BE0411C5}"/>
                  </a:ext>
                </a:extLst>
              </p:cNvPr>
              <p:cNvSpPr txBox="1"/>
              <p:nvPr/>
            </p:nvSpPr>
            <p:spPr>
              <a:xfrm>
                <a:off x="7136328" y="1647843"/>
                <a:ext cx="4030657" cy="338554"/>
              </a:xfrm>
              <a:prstGeom prst="rect">
                <a:avLst/>
              </a:prstGeom>
              <a:noFill/>
            </p:spPr>
            <p:txBody>
              <a:bodyPr wrap="square" rtlCol="0">
                <a:spAutoFit/>
              </a:bodyPr>
              <a:lstStyle/>
              <a:p>
                <a:pPr algn="ct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b="1" dirty="0"/>
                  <a:t>空間における個体群／</a:t>
                </a:r>
                <a:r>
                  <a:rPr kumimoji="1" lang="en-US" altLang="ja-JP" sz="1600" b="1" dirty="0"/>
                  <a:t>p-best</a:t>
                </a:r>
                <a:r>
                  <a:rPr kumimoji="1" lang="ja-JP" altLang="en-US" sz="1600" b="1" dirty="0"/>
                  <a:t>の軌道</a:t>
                </a:r>
              </a:p>
            </p:txBody>
          </p:sp>
        </mc:Choice>
        <mc:Fallback xmlns="">
          <p:sp>
            <p:nvSpPr>
              <p:cNvPr id="56" name="テキスト ボックス 55">
                <a:extLst>
                  <a:ext uri="{FF2B5EF4-FFF2-40B4-BE49-F238E27FC236}">
                    <a16:creationId xmlns:a16="http://schemas.microsoft.com/office/drawing/2014/main" id="{5317B621-6ABA-41B4-B318-2C02BE0411C5}"/>
                  </a:ext>
                </a:extLst>
              </p:cNvPr>
              <p:cNvSpPr txBox="1">
                <a:spLocks noRot="1" noChangeAspect="1" noMove="1" noResize="1" noEditPoints="1" noAdjustHandles="1" noChangeArrowheads="1" noChangeShapeType="1" noTextEdit="1"/>
              </p:cNvSpPr>
              <p:nvPr/>
            </p:nvSpPr>
            <p:spPr>
              <a:xfrm>
                <a:off x="7136328" y="1647843"/>
                <a:ext cx="4030657" cy="338554"/>
              </a:xfrm>
              <a:prstGeom prst="rect">
                <a:avLst/>
              </a:prstGeom>
              <a:blipFill>
                <a:blip r:embed="rId5"/>
                <a:stretch>
                  <a:fillRect t="-5357" b="-232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9DF164C9-AF0C-41DC-BBBF-D0F865038797}"/>
                  </a:ext>
                </a:extLst>
              </p:cNvPr>
              <p:cNvSpPr txBox="1"/>
              <p:nvPr/>
            </p:nvSpPr>
            <p:spPr>
              <a:xfrm>
                <a:off x="1918272" y="1650732"/>
                <a:ext cx="3137401" cy="338554"/>
              </a:xfrm>
              <a:prstGeom prst="rect">
                <a:avLst/>
              </a:prstGeom>
              <a:noFill/>
            </p:spPr>
            <p:txBody>
              <a:bodyPr wrap="square" rtlCol="0">
                <a:spAutoFit/>
              </a:bodyPr>
              <a:lstStyle/>
              <a:p>
                <a:pPr algn="ctr"/>
                <a:r>
                  <a:rPr kumimoji="1" lang="ja-JP" altLang="en-US" sz="1600" b="1" dirty="0"/>
                  <a:t>個体群／</a:t>
                </a:r>
                <a:r>
                  <a:rPr kumimoji="1" lang="en-US" altLang="ja-JP" sz="1600" b="1" dirty="0"/>
                  <a:t>p-best</a:t>
                </a:r>
                <a:r>
                  <a:rPr kumimoji="1" lang="ja-JP" altLang="en-US" sz="1600" b="1" dirty="0"/>
                  <a:t>の</a:t>
                </a: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b="1" dirty="0"/>
                  <a:t>の推移</a:t>
                </a:r>
              </a:p>
            </p:txBody>
          </p:sp>
        </mc:Choice>
        <mc:Fallback xmlns="">
          <p:sp>
            <p:nvSpPr>
              <p:cNvPr id="57" name="テキスト ボックス 56">
                <a:extLst>
                  <a:ext uri="{FF2B5EF4-FFF2-40B4-BE49-F238E27FC236}">
                    <a16:creationId xmlns:a16="http://schemas.microsoft.com/office/drawing/2014/main" id="{9DF164C9-AF0C-41DC-BBBF-D0F865038797}"/>
                  </a:ext>
                </a:extLst>
              </p:cNvPr>
              <p:cNvSpPr txBox="1">
                <a:spLocks noRot="1" noChangeAspect="1" noMove="1" noResize="1" noEditPoints="1" noAdjustHandles="1" noChangeArrowheads="1" noChangeShapeType="1" noTextEdit="1"/>
              </p:cNvSpPr>
              <p:nvPr/>
            </p:nvSpPr>
            <p:spPr>
              <a:xfrm>
                <a:off x="1918272" y="1650732"/>
                <a:ext cx="3137401" cy="338554"/>
              </a:xfrm>
              <a:prstGeom prst="rect">
                <a:avLst/>
              </a:prstGeom>
              <a:blipFill>
                <a:blip r:embed="rId6"/>
                <a:stretch>
                  <a:fillRect t="-5455" b="-25455"/>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2A016CD5-8B79-45C0-92B9-01AC5E479C53}"/>
              </a:ext>
            </a:extLst>
          </p:cNvPr>
          <p:cNvSpPr txBox="1"/>
          <p:nvPr/>
        </p:nvSpPr>
        <p:spPr>
          <a:xfrm>
            <a:off x="1346625" y="2332786"/>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23" name="テキスト ボックス 22">
            <a:extLst>
              <a:ext uri="{FF2B5EF4-FFF2-40B4-BE49-F238E27FC236}">
                <a16:creationId xmlns:a16="http://schemas.microsoft.com/office/drawing/2014/main" id="{EDA0BE4D-10FA-432B-8C18-405AD030F9AF}"/>
              </a:ext>
            </a:extLst>
          </p:cNvPr>
          <p:cNvSpPr txBox="1"/>
          <p:nvPr/>
        </p:nvSpPr>
        <p:spPr>
          <a:xfrm>
            <a:off x="1356150" y="4356625"/>
            <a:ext cx="400110" cy="1260677"/>
          </a:xfrm>
          <a:prstGeom prst="rect">
            <a:avLst/>
          </a:prstGeom>
          <a:noFill/>
        </p:spPr>
        <p:txBody>
          <a:bodyPr vert="vert270" wrap="square" rtlCol="0">
            <a:spAutoFit/>
          </a:bodyPr>
          <a:lstStyle/>
          <a:p>
            <a:pPr algn="ctr"/>
            <a:r>
              <a:rPr kumimoji="1" lang="ja-JP" altLang="en-US" sz="1400" dirty="0"/>
              <a:t>制約違反量</a:t>
            </a:r>
          </a:p>
        </p:txBody>
      </p:sp>
      <p:cxnSp>
        <p:nvCxnSpPr>
          <p:cNvPr id="32" name="直線コネクタ 31">
            <a:extLst>
              <a:ext uri="{FF2B5EF4-FFF2-40B4-BE49-F238E27FC236}">
                <a16:creationId xmlns:a16="http://schemas.microsoft.com/office/drawing/2014/main" id="{6F596ECA-EF87-4CDB-A923-A192804D8BBC}"/>
              </a:ext>
            </a:extLst>
          </p:cNvPr>
          <p:cNvCxnSpPr>
            <a:cxnSpLocks/>
          </p:cNvCxnSpPr>
          <p:nvPr/>
        </p:nvCxnSpPr>
        <p:spPr>
          <a:xfrm>
            <a:off x="3806833" y="2047585"/>
            <a:ext cx="0" cy="3981619"/>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51676192-32F2-46D1-B0A7-B4191AFBA5AF}"/>
              </a:ext>
            </a:extLst>
          </p:cNvPr>
          <p:cNvSpPr txBox="1"/>
          <p:nvPr/>
        </p:nvSpPr>
        <p:spPr>
          <a:xfrm>
            <a:off x="2741688" y="2122091"/>
            <a:ext cx="1244626" cy="307777"/>
          </a:xfrm>
          <a:prstGeom prst="rect">
            <a:avLst/>
          </a:prstGeom>
          <a:noFill/>
        </p:spPr>
        <p:txBody>
          <a:bodyPr wrap="square" rtlCol="0">
            <a:spAutoFit/>
          </a:bodyPr>
          <a:lstStyle/>
          <a:p>
            <a:pPr algn="ctr"/>
            <a:r>
              <a:rPr kumimoji="1" lang="ja-JP" altLang="en-US" sz="1400" dirty="0"/>
              <a:t>第一段階</a:t>
            </a:r>
          </a:p>
        </p:txBody>
      </p:sp>
      <p:sp>
        <p:nvSpPr>
          <p:cNvPr id="36" name="テキスト ボックス 35">
            <a:extLst>
              <a:ext uri="{FF2B5EF4-FFF2-40B4-BE49-F238E27FC236}">
                <a16:creationId xmlns:a16="http://schemas.microsoft.com/office/drawing/2014/main" id="{67F9C024-A556-4691-8074-4EF7EE9FB992}"/>
              </a:ext>
            </a:extLst>
          </p:cNvPr>
          <p:cNvSpPr txBox="1"/>
          <p:nvPr/>
        </p:nvSpPr>
        <p:spPr>
          <a:xfrm>
            <a:off x="3844932" y="2133907"/>
            <a:ext cx="1244626" cy="307777"/>
          </a:xfrm>
          <a:prstGeom prst="rect">
            <a:avLst/>
          </a:prstGeom>
          <a:noFill/>
        </p:spPr>
        <p:txBody>
          <a:bodyPr wrap="square" rtlCol="0">
            <a:spAutoFit/>
          </a:bodyPr>
          <a:lstStyle/>
          <a:p>
            <a:pPr algn="ctr"/>
            <a:r>
              <a:rPr kumimoji="1" lang="ja-JP" altLang="en-US" sz="1400" dirty="0"/>
              <a:t>第二段階</a:t>
            </a:r>
          </a:p>
        </p:txBody>
      </p:sp>
      <p:sp>
        <p:nvSpPr>
          <p:cNvPr id="33" name="テキスト ボックス 32">
            <a:extLst>
              <a:ext uri="{FF2B5EF4-FFF2-40B4-BE49-F238E27FC236}">
                <a16:creationId xmlns:a16="http://schemas.microsoft.com/office/drawing/2014/main" id="{A4B4CF30-6CDD-4324-A33D-E12EBAA369F7}"/>
              </a:ext>
            </a:extLst>
          </p:cNvPr>
          <p:cNvSpPr txBox="1"/>
          <p:nvPr/>
        </p:nvSpPr>
        <p:spPr>
          <a:xfrm>
            <a:off x="6871612" y="4085868"/>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34" name="テキスト ボックス 33">
            <a:extLst>
              <a:ext uri="{FF2B5EF4-FFF2-40B4-BE49-F238E27FC236}">
                <a16:creationId xmlns:a16="http://schemas.microsoft.com/office/drawing/2014/main" id="{D0F1D26B-6ACF-4BA9-B1CB-270BFC30B2AB}"/>
              </a:ext>
            </a:extLst>
          </p:cNvPr>
          <p:cNvSpPr txBox="1"/>
          <p:nvPr/>
        </p:nvSpPr>
        <p:spPr>
          <a:xfrm>
            <a:off x="7980470" y="5894366"/>
            <a:ext cx="1171187" cy="307777"/>
          </a:xfrm>
          <a:prstGeom prst="rect">
            <a:avLst/>
          </a:prstGeom>
          <a:noFill/>
        </p:spPr>
        <p:txBody>
          <a:bodyPr vert="horz" wrap="square" rtlCol="0">
            <a:spAutoFit/>
          </a:bodyPr>
          <a:lstStyle/>
          <a:p>
            <a:pPr algn="ctr"/>
            <a:r>
              <a:rPr kumimoji="1" lang="ja-JP" altLang="en-US" sz="1400" dirty="0"/>
              <a:t>目的関数値</a:t>
            </a:r>
          </a:p>
        </p:txBody>
      </p:sp>
      <p:pic>
        <p:nvPicPr>
          <p:cNvPr id="37" name="図 36">
            <a:extLst>
              <a:ext uri="{FF2B5EF4-FFF2-40B4-BE49-F238E27FC236}">
                <a16:creationId xmlns:a16="http://schemas.microsoft.com/office/drawing/2014/main" id="{09224EC5-DAD9-4300-8524-372058F677DA}"/>
              </a:ext>
            </a:extLst>
          </p:cNvPr>
          <p:cNvPicPr>
            <a:picLocks noChangeAspect="1"/>
          </p:cNvPicPr>
          <p:nvPr/>
        </p:nvPicPr>
        <p:blipFill rotWithShape="1">
          <a:blip r:embed="rId7"/>
          <a:srcRect l="19098" t="73055" b="21105"/>
          <a:stretch/>
        </p:blipFill>
        <p:spPr>
          <a:xfrm>
            <a:off x="4862649" y="108393"/>
            <a:ext cx="5352620" cy="316147"/>
          </a:xfrm>
          <a:prstGeom prst="rect">
            <a:avLst/>
          </a:prstGeom>
        </p:spPr>
      </p:pic>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35ECCA3C-02D8-41F5-AA60-48BBAD033D35}"/>
                  </a:ext>
                </a:extLst>
              </p:cNvPr>
              <p:cNvSpPr txBox="1"/>
              <p:nvPr/>
            </p:nvSpPr>
            <p:spPr>
              <a:xfrm>
                <a:off x="4502563"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1</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38" name="テキスト ボックス 37">
                <a:extLst>
                  <a:ext uri="{FF2B5EF4-FFF2-40B4-BE49-F238E27FC236}">
                    <a16:creationId xmlns:a16="http://schemas.microsoft.com/office/drawing/2014/main" id="{35ECCA3C-02D8-41F5-AA60-48BBAD033D35}"/>
                  </a:ext>
                </a:extLst>
              </p:cNvPr>
              <p:cNvSpPr txBox="1">
                <a:spLocks noRot="1" noChangeAspect="1" noMove="1" noResize="1" noEditPoints="1" noAdjustHandles="1" noChangeArrowheads="1" noChangeShapeType="1" noTextEdit="1"/>
              </p:cNvSpPr>
              <p:nvPr/>
            </p:nvSpPr>
            <p:spPr>
              <a:xfrm>
                <a:off x="4502563" y="407728"/>
                <a:ext cx="997410" cy="307777"/>
              </a:xfrm>
              <a:prstGeom prst="rect">
                <a:avLst/>
              </a:prstGeom>
              <a:blipFill>
                <a:blip r:embed="rId8"/>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C7C5278E-2B31-4D96-8A66-EE00B6FF1934}"/>
                  </a:ext>
                </a:extLst>
              </p:cNvPr>
              <p:cNvSpPr txBox="1"/>
              <p:nvPr/>
            </p:nvSpPr>
            <p:spPr>
              <a:xfrm>
                <a:off x="9613440"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39" name="テキスト ボックス 38">
                <a:extLst>
                  <a:ext uri="{FF2B5EF4-FFF2-40B4-BE49-F238E27FC236}">
                    <a16:creationId xmlns:a16="http://schemas.microsoft.com/office/drawing/2014/main" id="{C7C5278E-2B31-4D96-8A66-EE00B6FF1934}"/>
                  </a:ext>
                </a:extLst>
              </p:cNvPr>
              <p:cNvSpPr txBox="1">
                <a:spLocks noRot="1" noChangeAspect="1" noMove="1" noResize="1" noEditPoints="1" noAdjustHandles="1" noChangeArrowheads="1" noChangeShapeType="1" noTextEdit="1"/>
              </p:cNvSpPr>
              <p:nvPr/>
            </p:nvSpPr>
            <p:spPr>
              <a:xfrm>
                <a:off x="9613440" y="407728"/>
                <a:ext cx="997410" cy="307777"/>
              </a:xfrm>
              <a:prstGeom prst="rect">
                <a:avLst/>
              </a:prstGeom>
              <a:blipFill>
                <a:blip r:embed="rId9"/>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A719BDE5-CBDA-4688-8366-EE9D0F0ADCC0}"/>
                  </a:ext>
                </a:extLst>
              </p:cNvPr>
              <p:cNvSpPr txBox="1"/>
              <p:nvPr/>
            </p:nvSpPr>
            <p:spPr>
              <a:xfrm>
                <a:off x="5090579"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2</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0" name="テキスト ボックス 39">
                <a:extLst>
                  <a:ext uri="{FF2B5EF4-FFF2-40B4-BE49-F238E27FC236}">
                    <a16:creationId xmlns:a16="http://schemas.microsoft.com/office/drawing/2014/main" id="{A719BDE5-CBDA-4688-8366-EE9D0F0ADCC0}"/>
                  </a:ext>
                </a:extLst>
              </p:cNvPr>
              <p:cNvSpPr txBox="1">
                <a:spLocks noRot="1" noChangeAspect="1" noMove="1" noResize="1" noEditPoints="1" noAdjustHandles="1" noChangeArrowheads="1" noChangeShapeType="1" noTextEdit="1"/>
              </p:cNvSpPr>
              <p:nvPr/>
            </p:nvSpPr>
            <p:spPr>
              <a:xfrm>
                <a:off x="5090579" y="407728"/>
                <a:ext cx="997410" cy="307777"/>
              </a:xfrm>
              <a:prstGeom prst="rect">
                <a:avLst/>
              </a:prstGeom>
              <a:blipFill>
                <a:blip r:embed="rId10"/>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17576B37-1B11-474D-81B9-EE76D3819613}"/>
                  </a:ext>
                </a:extLst>
              </p:cNvPr>
              <p:cNvSpPr txBox="1"/>
              <p:nvPr/>
            </p:nvSpPr>
            <p:spPr>
              <a:xfrm>
                <a:off x="5669200"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3</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1" name="テキスト ボックス 40">
                <a:extLst>
                  <a:ext uri="{FF2B5EF4-FFF2-40B4-BE49-F238E27FC236}">
                    <a16:creationId xmlns:a16="http://schemas.microsoft.com/office/drawing/2014/main" id="{17576B37-1B11-474D-81B9-EE76D3819613}"/>
                  </a:ext>
                </a:extLst>
              </p:cNvPr>
              <p:cNvSpPr txBox="1">
                <a:spLocks noRot="1" noChangeAspect="1" noMove="1" noResize="1" noEditPoints="1" noAdjustHandles="1" noChangeArrowheads="1" noChangeShapeType="1" noTextEdit="1"/>
              </p:cNvSpPr>
              <p:nvPr/>
            </p:nvSpPr>
            <p:spPr>
              <a:xfrm>
                <a:off x="5669200" y="407728"/>
                <a:ext cx="997410" cy="307777"/>
              </a:xfrm>
              <a:prstGeom prst="rect">
                <a:avLst/>
              </a:prstGeom>
              <a:blipFill>
                <a:blip r:embed="rId11"/>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808B008C-DED4-4F72-8881-5666774870D4}"/>
                  </a:ext>
                </a:extLst>
              </p:cNvPr>
              <p:cNvSpPr txBox="1"/>
              <p:nvPr/>
            </p:nvSpPr>
            <p:spPr>
              <a:xfrm>
                <a:off x="6891165"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2" name="テキスト ボックス 41">
                <a:extLst>
                  <a:ext uri="{FF2B5EF4-FFF2-40B4-BE49-F238E27FC236}">
                    <a16:creationId xmlns:a16="http://schemas.microsoft.com/office/drawing/2014/main" id="{808B008C-DED4-4F72-8881-5666774870D4}"/>
                  </a:ext>
                </a:extLst>
              </p:cNvPr>
              <p:cNvSpPr txBox="1">
                <a:spLocks noRot="1" noChangeAspect="1" noMove="1" noResize="1" noEditPoints="1" noAdjustHandles="1" noChangeArrowheads="1" noChangeShapeType="1" noTextEdit="1"/>
              </p:cNvSpPr>
              <p:nvPr/>
            </p:nvSpPr>
            <p:spPr>
              <a:xfrm>
                <a:off x="6891165" y="407728"/>
                <a:ext cx="997410" cy="307777"/>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54FF2271-76CC-42FD-BD7B-11FAA966812F}"/>
                  </a:ext>
                </a:extLst>
              </p:cNvPr>
              <p:cNvSpPr txBox="1"/>
              <p:nvPr/>
            </p:nvSpPr>
            <p:spPr>
              <a:xfrm>
                <a:off x="8932519"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r>
                            <a:rPr lang="en-US" altLang="ja-JP" sz="1400" b="0" i="1" smtClean="0">
                              <a:solidFill>
                                <a:schemeClr val="bg1"/>
                              </a:solidFill>
                              <a:latin typeface="Cambria Math" panose="02040503050406030204" pitchFamily="18" charset="0"/>
                              <a:ea typeface="Cambria Math" panose="02040503050406030204" pitchFamily="18" charset="0"/>
                            </a:rPr>
                            <m:t>−1</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3" name="テキスト ボックス 42">
                <a:extLst>
                  <a:ext uri="{FF2B5EF4-FFF2-40B4-BE49-F238E27FC236}">
                    <a16:creationId xmlns:a16="http://schemas.microsoft.com/office/drawing/2014/main" id="{54FF2271-76CC-42FD-BD7B-11FAA966812F}"/>
                  </a:ext>
                </a:extLst>
              </p:cNvPr>
              <p:cNvSpPr txBox="1">
                <a:spLocks noRot="1" noChangeAspect="1" noMove="1" noResize="1" noEditPoints="1" noAdjustHandles="1" noChangeArrowheads="1" noChangeShapeType="1" noTextEdit="1"/>
              </p:cNvSpPr>
              <p:nvPr/>
            </p:nvSpPr>
            <p:spPr>
              <a:xfrm>
                <a:off x="8932519" y="407728"/>
                <a:ext cx="997410" cy="307777"/>
              </a:xfrm>
              <a:prstGeom prst="rect">
                <a:avLst/>
              </a:prstGeom>
              <a:blipFill>
                <a:blip r:embed="rId13"/>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08470EB6-CC9A-499E-9F76-16E53E423ADA}"/>
                  </a:ext>
                </a:extLst>
              </p:cNvPr>
              <p:cNvSpPr txBox="1"/>
              <p:nvPr/>
            </p:nvSpPr>
            <p:spPr>
              <a:xfrm>
                <a:off x="8154791"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r>
                            <a:rPr lang="en-US" altLang="ja-JP" sz="1400" b="0" i="1" smtClean="0">
                              <a:solidFill>
                                <a:schemeClr val="bg1"/>
                              </a:solidFill>
                              <a:latin typeface="Cambria Math" panose="02040503050406030204" pitchFamily="18" charset="0"/>
                              <a:ea typeface="Cambria Math" panose="02040503050406030204" pitchFamily="18" charset="0"/>
                            </a:rPr>
                            <m:t>−2</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4" name="テキスト ボックス 43">
                <a:extLst>
                  <a:ext uri="{FF2B5EF4-FFF2-40B4-BE49-F238E27FC236}">
                    <a16:creationId xmlns:a16="http://schemas.microsoft.com/office/drawing/2014/main" id="{08470EB6-CC9A-499E-9F76-16E53E423ADA}"/>
                  </a:ext>
                </a:extLst>
              </p:cNvPr>
              <p:cNvSpPr txBox="1">
                <a:spLocks noRot="1" noChangeAspect="1" noMove="1" noResize="1" noEditPoints="1" noAdjustHandles="1" noChangeArrowheads="1" noChangeShapeType="1" noTextEdit="1"/>
              </p:cNvSpPr>
              <p:nvPr/>
            </p:nvSpPr>
            <p:spPr>
              <a:xfrm>
                <a:off x="8154791" y="407728"/>
                <a:ext cx="997410" cy="307777"/>
              </a:xfrm>
              <a:prstGeom prst="rect">
                <a:avLst/>
              </a:prstGeom>
              <a:blipFill>
                <a:blip r:embed="rId14"/>
                <a:stretch>
                  <a:fillRect b="-10000"/>
                </a:stretch>
              </a:blipFill>
            </p:spPr>
            <p:txBody>
              <a:bodyPr/>
              <a:lstStyle/>
              <a:p>
                <a:r>
                  <a:rPr lang="ja-JP" altLang="en-US">
                    <a:noFill/>
                  </a:rPr>
                  <a:t> </a:t>
                </a:r>
              </a:p>
            </p:txBody>
          </p:sp>
        </mc:Fallback>
      </mc:AlternateContent>
      <p:sp>
        <p:nvSpPr>
          <p:cNvPr id="46" name="吹き出し: 角を丸めた四角形 45">
            <a:extLst>
              <a:ext uri="{FF2B5EF4-FFF2-40B4-BE49-F238E27FC236}">
                <a16:creationId xmlns:a16="http://schemas.microsoft.com/office/drawing/2014/main" id="{251AEA8F-54E4-4F54-B1FA-3435C7A00D51}"/>
              </a:ext>
            </a:extLst>
          </p:cNvPr>
          <p:cNvSpPr/>
          <p:nvPr/>
        </p:nvSpPr>
        <p:spPr>
          <a:xfrm>
            <a:off x="9714340" y="4736660"/>
            <a:ext cx="2262070" cy="625429"/>
          </a:xfrm>
          <a:prstGeom prst="wedgeRoundRectCallout">
            <a:avLst>
              <a:gd name="adj1" fmla="val -43956"/>
              <a:gd name="adj2" fmla="val 78592"/>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第一段階で可能解を得た</a:t>
            </a:r>
          </a:p>
        </p:txBody>
      </p:sp>
      <mc:AlternateContent xmlns:mc="http://schemas.openxmlformats.org/markup-compatibility/2006" xmlns:a14="http://schemas.microsoft.com/office/drawing/2010/main">
        <mc:Choice Requires="a14">
          <p:sp>
            <p:nvSpPr>
              <p:cNvPr id="48" name="吹き出し: 角を丸めた四角形 47">
                <a:extLst>
                  <a:ext uri="{FF2B5EF4-FFF2-40B4-BE49-F238E27FC236}">
                    <a16:creationId xmlns:a16="http://schemas.microsoft.com/office/drawing/2014/main" id="{434F301F-3F7B-4FDF-8EA7-567AB6CCA1CA}"/>
                  </a:ext>
                </a:extLst>
              </p:cNvPr>
              <p:cNvSpPr/>
              <p:nvPr/>
            </p:nvSpPr>
            <p:spPr>
              <a:xfrm>
                <a:off x="4059456" y="3035497"/>
                <a:ext cx="2812156" cy="637000"/>
              </a:xfrm>
              <a:prstGeom prst="wedgeRoundRectCallout">
                <a:avLst>
                  <a:gd name="adj1" fmla="val -43956"/>
                  <a:gd name="adj2" fmla="val 78592"/>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kumimoji="1" lang="en-US" altLang="ja-JP" sz="1800" b="0" i="1" smtClean="0">
                        <a:latin typeface="Cambria Math" panose="02040503050406030204" pitchFamily="18" charset="0"/>
                      </a:rPr>
                      <m:t>𝑣</m:t>
                    </m:r>
                  </m:oMath>
                </a14:m>
                <a:r>
                  <a:rPr kumimoji="1" lang="ja-JP" altLang="en-US" dirty="0"/>
                  <a:t>が悪化するが、</a:t>
                </a:r>
                <a:endParaRPr kumimoji="1" lang="en-US" altLang="ja-JP" dirty="0"/>
              </a:p>
              <a:p>
                <a:pPr algn="ctr"/>
                <a14:m>
                  <m:oMath xmlns:m="http://schemas.openxmlformats.org/officeDocument/2006/math">
                    <m:r>
                      <a:rPr kumimoji="1" lang="en-US" altLang="ja-JP" sz="1800" b="0" i="1" smtClean="0">
                        <a:latin typeface="Cambria Math" panose="02040503050406030204" pitchFamily="18" charset="0"/>
                      </a:rPr>
                      <m:t>𝑓</m:t>
                    </m:r>
                  </m:oMath>
                </a14:m>
                <a:r>
                  <a:rPr kumimoji="1" lang="ja-JP" altLang="en-US" dirty="0"/>
                  <a:t>が大きく改善する解へ移動</a:t>
                </a:r>
              </a:p>
            </p:txBody>
          </p:sp>
        </mc:Choice>
        <mc:Fallback xmlns="">
          <p:sp>
            <p:nvSpPr>
              <p:cNvPr id="48" name="吹き出し: 角を丸めた四角形 47">
                <a:extLst>
                  <a:ext uri="{FF2B5EF4-FFF2-40B4-BE49-F238E27FC236}">
                    <a16:creationId xmlns:a16="http://schemas.microsoft.com/office/drawing/2014/main" id="{434F301F-3F7B-4FDF-8EA7-567AB6CCA1CA}"/>
                  </a:ext>
                </a:extLst>
              </p:cNvPr>
              <p:cNvSpPr>
                <a:spLocks noRot="1" noChangeAspect="1" noMove="1" noResize="1" noEditPoints="1" noAdjustHandles="1" noChangeArrowheads="1" noChangeShapeType="1" noTextEdit="1"/>
              </p:cNvSpPr>
              <p:nvPr/>
            </p:nvSpPr>
            <p:spPr>
              <a:xfrm>
                <a:off x="4059456" y="3035497"/>
                <a:ext cx="2812156" cy="637000"/>
              </a:xfrm>
              <a:prstGeom prst="wedgeRoundRectCallout">
                <a:avLst>
                  <a:gd name="adj1" fmla="val -43956"/>
                  <a:gd name="adj2" fmla="val 78592"/>
                  <a:gd name="adj3" fmla="val 16667"/>
                </a:avLst>
              </a:prstGeom>
              <a:blipFill>
                <a:blip r:embed="rId15"/>
                <a:stretch>
                  <a:fillRect t="-4478" r="-651"/>
                </a:stretch>
              </a:blipFill>
              <a:ln>
                <a:noFill/>
              </a:ln>
            </p:spPr>
            <p:txBody>
              <a:bodyPr/>
              <a:lstStyle/>
              <a:p>
                <a:r>
                  <a:rPr lang="ja-JP" altLang="en-US">
                    <a:noFill/>
                  </a:rPr>
                  <a:t> </a:t>
                </a:r>
              </a:p>
            </p:txBody>
          </p:sp>
        </mc:Fallback>
      </mc:AlternateContent>
      <p:sp>
        <p:nvSpPr>
          <p:cNvPr id="50" name="吹き出し: 角を丸めた四角形 49">
            <a:extLst>
              <a:ext uri="{FF2B5EF4-FFF2-40B4-BE49-F238E27FC236}">
                <a16:creationId xmlns:a16="http://schemas.microsoft.com/office/drawing/2014/main" id="{51529571-BE58-44E0-8DC1-4BA3CC86A5B0}"/>
              </a:ext>
            </a:extLst>
          </p:cNvPr>
          <p:cNvSpPr/>
          <p:nvPr/>
        </p:nvSpPr>
        <p:spPr>
          <a:xfrm>
            <a:off x="4334087" y="4815804"/>
            <a:ext cx="2069778" cy="636999"/>
          </a:xfrm>
          <a:prstGeom prst="wedgeRoundRectCallout">
            <a:avLst>
              <a:gd name="adj1" fmla="val -43956"/>
              <a:gd name="adj2" fmla="val 78592"/>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徐々に可能領域側へ移動</a:t>
            </a:r>
          </a:p>
        </p:txBody>
      </p:sp>
      <p:sp>
        <p:nvSpPr>
          <p:cNvPr id="51" name="吹き出し: 角を丸めた四角形 50">
            <a:extLst>
              <a:ext uri="{FF2B5EF4-FFF2-40B4-BE49-F238E27FC236}">
                <a16:creationId xmlns:a16="http://schemas.microsoft.com/office/drawing/2014/main" id="{73FAC6B6-87F3-4B2D-A745-5C47002A1897}"/>
              </a:ext>
            </a:extLst>
          </p:cNvPr>
          <p:cNvSpPr/>
          <p:nvPr/>
        </p:nvSpPr>
        <p:spPr>
          <a:xfrm>
            <a:off x="7538957" y="2173416"/>
            <a:ext cx="3560873" cy="625429"/>
          </a:xfrm>
          <a:prstGeom prst="wedgeRoundRectCallout">
            <a:avLst>
              <a:gd name="adj1" fmla="val -35956"/>
              <a:gd name="adj2" fmla="val 369476"/>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第二段階でパレートフロンティア全体へ移動し、目標部位側に調整</a:t>
            </a:r>
          </a:p>
        </p:txBody>
      </p:sp>
      <p:sp>
        <p:nvSpPr>
          <p:cNvPr id="6" name="星: 5 pt 5">
            <a:extLst>
              <a:ext uri="{FF2B5EF4-FFF2-40B4-BE49-F238E27FC236}">
                <a16:creationId xmlns:a16="http://schemas.microsoft.com/office/drawing/2014/main" id="{B72D5883-4AE8-26B3-C8BC-6980CB7747D8}"/>
              </a:ext>
            </a:extLst>
          </p:cNvPr>
          <p:cNvSpPr/>
          <p:nvPr/>
        </p:nvSpPr>
        <p:spPr>
          <a:xfrm>
            <a:off x="7846240" y="5323733"/>
            <a:ext cx="207544" cy="244543"/>
          </a:xfrm>
          <a:prstGeom prst="star5">
            <a:avLst/>
          </a:prstGeom>
          <a:solidFill>
            <a:schemeClr val="accent3">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14" name="吹き出し: 角を丸めた四角形 13">
                <a:extLst>
                  <a:ext uri="{FF2B5EF4-FFF2-40B4-BE49-F238E27FC236}">
                    <a16:creationId xmlns:a16="http://schemas.microsoft.com/office/drawing/2014/main" id="{54B58BFF-75B4-FF90-2AD3-D5E100333228}"/>
                  </a:ext>
                </a:extLst>
              </p:cNvPr>
              <p:cNvSpPr/>
              <p:nvPr/>
            </p:nvSpPr>
            <p:spPr>
              <a:xfrm>
                <a:off x="5943132" y="5675628"/>
                <a:ext cx="1844193" cy="565718"/>
              </a:xfrm>
              <a:prstGeom prst="wedgeRoundRectCallout">
                <a:avLst>
                  <a:gd name="adj1" fmla="val 55853"/>
                  <a:gd name="adj2" fmla="val -73591"/>
                  <a:gd name="adj3" fmla="val 1666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kumimoji="1" lang="en-US" altLang="ja-JP" sz="1400" b="0" i="1" smtClean="0">
                        <a:solidFill>
                          <a:schemeClr val="tx1"/>
                        </a:solidFill>
                        <a:latin typeface="Cambria Math" panose="02040503050406030204" pitchFamily="18" charset="0"/>
                      </a:rPr>
                      <m:t>(338883, 53)</m:t>
                    </m:r>
                  </m:oMath>
                </a14:m>
                <a:r>
                  <a:rPr kumimoji="1" lang="ja-JP" altLang="en-US" sz="1400" dirty="0">
                    <a:solidFill>
                      <a:schemeClr val="tx1"/>
                    </a:solidFill>
                  </a:rPr>
                  <a:t>の</a:t>
                </a:r>
                <a:endParaRPr kumimoji="1" lang="en-US" altLang="ja-JP" sz="1400" dirty="0">
                  <a:solidFill>
                    <a:schemeClr val="tx1"/>
                  </a:solidFill>
                </a:endParaRPr>
              </a:p>
              <a:p>
                <a:pPr algn="ctr"/>
                <a:r>
                  <a:rPr kumimoji="1" lang="ja-JP" altLang="en-US" sz="1400" dirty="0">
                    <a:solidFill>
                      <a:schemeClr val="tx1"/>
                    </a:solidFill>
                  </a:rPr>
                  <a:t>違反解を確認している</a:t>
                </a:r>
              </a:p>
            </p:txBody>
          </p:sp>
        </mc:Choice>
        <mc:Fallback xmlns="">
          <p:sp>
            <p:nvSpPr>
              <p:cNvPr id="14" name="吹き出し: 角を丸めた四角形 13">
                <a:extLst>
                  <a:ext uri="{FF2B5EF4-FFF2-40B4-BE49-F238E27FC236}">
                    <a16:creationId xmlns:a16="http://schemas.microsoft.com/office/drawing/2014/main" id="{54B58BFF-75B4-FF90-2AD3-D5E100333228}"/>
                  </a:ext>
                </a:extLst>
              </p:cNvPr>
              <p:cNvSpPr>
                <a:spLocks noRot="1" noChangeAspect="1" noMove="1" noResize="1" noEditPoints="1" noAdjustHandles="1" noChangeArrowheads="1" noChangeShapeType="1" noTextEdit="1"/>
              </p:cNvSpPr>
              <p:nvPr/>
            </p:nvSpPr>
            <p:spPr>
              <a:xfrm>
                <a:off x="5943132" y="5675628"/>
                <a:ext cx="1844193" cy="565718"/>
              </a:xfrm>
              <a:prstGeom prst="wedgeRoundRectCallout">
                <a:avLst>
                  <a:gd name="adj1" fmla="val 55853"/>
                  <a:gd name="adj2" fmla="val -73591"/>
                  <a:gd name="adj3" fmla="val 16667"/>
                </a:avLst>
              </a:prstGeom>
              <a:blipFill>
                <a:blip r:embed="rId16"/>
                <a:stretch>
                  <a:fillRect b="-5217"/>
                </a:stretch>
              </a:blipFill>
              <a:ln>
                <a:noFill/>
              </a:ln>
            </p:spPr>
            <p:txBody>
              <a:bodyPr/>
              <a:lstStyle/>
              <a:p>
                <a:r>
                  <a:rPr lang="ja-JP" altLang="en-US">
                    <a:noFill/>
                  </a:rPr>
                  <a:t> </a:t>
                </a:r>
              </a:p>
            </p:txBody>
          </p:sp>
        </mc:Fallback>
      </mc:AlternateContent>
      <p:sp>
        <p:nvSpPr>
          <p:cNvPr id="35" name="テキスト ボックス 34">
            <a:extLst>
              <a:ext uri="{FF2B5EF4-FFF2-40B4-BE49-F238E27FC236}">
                <a16:creationId xmlns:a16="http://schemas.microsoft.com/office/drawing/2014/main" id="{01B9CF89-7837-43A8-BFA0-90769C037ABA}"/>
              </a:ext>
            </a:extLst>
          </p:cNvPr>
          <p:cNvSpPr txBox="1"/>
          <p:nvPr/>
        </p:nvSpPr>
        <p:spPr>
          <a:xfrm>
            <a:off x="571984" y="-20412"/>
            <a:ext cx="7953787"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検証２</a:t>
            </a:r>
          </a:p>
        </p:txBody>
      </p:sp>
      <p:sp>
        <p:nvSpPr>
          <p:cNvPr id="45" name="星: 5 pt 44">
            <a:extLst>
              <a:ext uri="{FF2B5EF4-FFF2-40B4-BE49-F238E27FC236}">
                <a16:creationId xmlns:a16="http://schemas.microsoft.com/office/drawing/2014/main" id="{FC322FCD-BFA8-4BDD-B0DF-AD00746D58CE}"/>
              </a:ext>
            </a:extLst>
          </p:cNvPr>
          <p:cNvSpPr/>
          <p:nvPr/>
        </p:nvSpPr>
        <p:spPr>
          <a:xfrm>
            <a:off x="8837852" y="5417593"/>
            <a:ext cx="207544" cy="244543"/>
          </a:xfrm>
          <a:prstGeom prst="star5">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49" name="吹き出し: 角を丸めた四角形 48">
                <a:extLst>
                  <a:ext uri="{FF2B5EF4-FFF2-40B4-BE49-F238E27FC236}">
                    <a16:creationId xmlns:a16="http://schemas.microsoft.com/office/drawing/2014/main" id="{7499F7BD-081B-48D6-BA44-1E9D4118FF3D}"/>
                  </a:ext>
                </a:extLst>
              </p:cNvPr>
              <p:cNvSpPr/>
              <p:nvPr/>
            </p:nvSpPr>
            <p:spPr>
              <a:xfrm>
                <a:off x="9613440" y="5822952"/>
                <a:ext cx="1844193" cy="565718"/>
              </a:xfrm>
              <a:prstGeom prst="wedgeRoundRectCallout">
                <a:avLst>
                  <a:gd name="adj1" fmla="val -69709"/>
                  <a:gd name="adj2" fmla="val -83147"/>
                  <a:gd name="adj3" fmla="val 16667"/>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kumimoji="1" lang="en-US" altLang="ja-JP" sz="1400" b="0" i="1" smtClean="0">
                        <a:solidFill>
                          <a:schemeClr val="tx1"/>
                        </a:solidFill>
                        <a:latin typeface="Cambria Math" panose="02040503050406030204" pitchFamily="18" charset="0"/>
                      </a:rPr>
                      <m:t>𝑓</m:t>
                    </m:r>
                    <m:r>
                      <a:rPr kumimoji="1" lang="en-US" altLang="ja-JP" sz="1400" b="0" i="1" smtClean="0">
                        <a:solidFill>
                          <a:schemeClr val="tx1"/>
                        </a:solidFill>
                        <a:latin typeface="Cambria Math" panose="02040503050406030204" pitchFamily="18" charset="0"/>
                      </a:rPr>
                      <m:t>=</m:t>
                    </m:r>
                    <m:r>
                      <m:rPr>
                        <m:nor/>
                      </m:rPr>
                      <a:rPr kumimoji="1" lang="en-US" altLang="ja-JP" sz="1400" dirty="0" smtClean="0">
                        <a:solidFill>
                          <a:schemeClr val="tx1"/>
                        </a:solidFill>
                      </a:rPr>
                      <m:t>417,428</m:t>
                    </m:r>
                  </m:oMath>
                </a14:m>
                <a:r>
                  <a:rPr kumimoji="1" lang="ja-JP" altLang="en-US" sz="1400" dirty="0">
                    <a:solidFill>
                      <a:schemeClr val="tx1"/>
                    </a:solidFill>
                  </a:rPr>
                  <a:t>の</a:t>
                </a:r>
                <a:endParaRPr kumimoji="1" lang="en-US" altLang="ja-JP" sz="1400" dirty="0">
                  <a:solidFill>
                    <a:schemeClr val="tx1"/>
                  </a:solidFill>
                </a:endParaRPr>
              </a:p>
              <a:p>
                <a:pPr algn="ctr"/>
                <a:r>
                  <a:rPr kumimoji="1" lang="ja-JP" altLang="en-US" sz="1400" dirty="0">
                    <a:solidFill>
                      <a:schemeClr val="tx1"/>
                    </a:solidFill>
                  </a:rPr>
                  <a:t>可能解を確認している</a:t>
                </a:r>
              </a:p>
            </p:txBody>
          </p:sp>
        </mc:Choice>
        <mc:Fallback xmlns="">
          <p:sp>
            <p:nvSpPr>
              <p:cNvPr id="49" name="吹き出し: 角を丸めた四角形 48">
                <a:extLst>
                  <a:ext uri="{FF2B5EF4-FFF2-40B4-BE49-F238E27FC236}">
                    <a16:creationId xmlns:a16="http://schemas.microsoft.com/office/drawing/2014/main" id="{7499F7BD-081B-48D6-BA44-1E9D4118FF3D}"/>
                  </a:ext>
                </a:extLst>
              </p:cNvPr>
              <p:cNvSpPr>
                <a:spLocks noRot="1" noChangeAspect="1" noMove="1" noResize="1" noEditPoints="1" noAdjustHandles="1" noChangeArrowheads="1" noChangeShapeType="1" noTextEdit="1"/>
              </p:cNvSpPr>
              <p:nvPr/>
            </p:nvSpPr>
            <p:spPr>
              <a:xfrm>
                <a:off x="9613440" y="5822952"/>
                <a:ext cx="1844193" cy="565718"/>
              </a:xfrm>
              <a:prstGeom prst="wedgeRoundRectCallout">
                <a:avLst>
                  <a:gd name="adj1" fmla="val -69709"/>
                  <a:gd name="adj2" fmla="val -83147"/>
                  <a:gd name="adj3" fmla="val 16667"/>
                </a:avLst>
              </a:prstGeom>
              <a:blipFill>
                <a:blip r:embed="rId17"/>
                <a:stretch>
                  <a:fillRect b="-5645"/>
                </a:stretch>
              </a:blipFill>
              <a:ln>
                <a:noFill/>
              </a:ln>
            </p:spPr>
            <p:txBody>
              <a:bodyPr/>
              <a:lstStyle/>
              <a:p>
                <a:r>
                  <a:rPr lang="ja-JP" altLang="en-US">
                    <a:noFill/>
                  </a:rPr>
                  <a:t> </a:t>
                </a:r>
              </a:p>
            </p:txBody>
          </p:sp>
        </mc:Fallback>
      </mc:AlternateContent>
    </p:spTree>
    <p:extLst>
      <p:ext uri="{BB962C8B-B14F-4D97-AF65-F5344CB8AC3E}">
        <p14:creationId xmlns:p14="http://schemas.microsoft.com/office/powerpoint/2010/main" val="9669329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48</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考察：切替条件と初期個体の影響</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MOEA/D</a:t>
            </a:r>
            <a:r>
              <a:rPr lang="ja-JP" altLang="en-US" sz="2800" dirty="0"/>
              <a:t>はトレードオフ領域へ収束するように個体群を更新する。</a:t>
            </a:r>
          </a:p>
          <a:p>
            <a:pPr lvl="1">
              <a:defRPr/>
            </a:pPr>
            <a:r>
              <a:rPr lang="en-US" altLang="ja-JP" sz="2400" dirty="0"/>
              <a:t>MOEA/D</a:t>
            </a:r>
            <a:r>
              <a:rPr lang="ja-JP" altLang="en-US" sz="2400" dirty="0"/>
              <a:t>での個体群が目標部位を近似するまで探索しないと、最良解は改善しない</a:t>
            </a:r>
            <a:endParaRPr lang="en-US" altLang="ja-JP" sz="2400" dirty="0"/>
          </a:p>
        </p:txBody>
      </p:sp>
      <p:pic>
        <p:nvPicPr>
          <p:cNvPr id="13" name="図 12" descr="ダイアグラム&#10;&#10;自動的に生成された説明">
            <a:extLst>
              <a:ext uri="{FF2B5EF4-FFF2-40B4-BE49-F238E27FC236}">
                <a16:creationId xmlns:a16="http://schemas.microsoft.com/office/drawing/2014/main" id="{827329AA-1249-4EB3-A614-3634BBD405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843" y="2715711"/>
            <a:ext cx="4004482" cy="3425154"/>
          </a:xfrm>
          <a:prstGeom prst="rect">
            <a:avLst/>
          </a:prstGeom>
        </p:spPr>
      </p:pic>
      <p:sp>
        <p:nvSpPr>
          <p:cNvPr id="14" name="楕円 13">
            <a:extLst>
              <a:ext uri="{FF2B5EF4-FFF2-40B4-BE49-F238E27FC236}">
                <a16:creationId xmlns:a16="http://schemas.microsoft.com/office/drawing/2014/main" id="{06AF7F7E-0562-47D6-8F77-D9326A48E6D3}"/>
              </a:ext>
            </a:extLst>
          </p:cNvPr>
          <p:cNvSpPr/>
          <p:nvPr/>
        </p:nvSpPr>
        <p:spPr>
          <a:xfrm>
            <a:off x="3814369" y="2983846"/>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楕円 14">
            <a:extLst>
              <a:ext uri="{FF2B5EF4-FFF2-40B4-BE49-F238E27FC236}">
                <a16:creationId xmlns:a16="http://schemas.microsoft.com/office/drawing/2014/main" id="{6C592C33-B4E1-4559-A804-01C0FAF806D1}"/>
              </a:ext>
            </a:extLst>
          </p:cNvPr>
          <p:cNvSpPr/>
          <p:nvPr/>
        </p:nvSpPr>
        <p:spPr>
          <a:xfrm>
            <a:off x="3097002" y="327648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楕円 15">
            <a:extLst>
              <a:ext uri="{FF2B5EF4-FFF2-40B4-BE49-F238E27FC236}">
                <a16:creationId xmlns:a16="http://schemas.microsoft.com/office/drawing/2014/main" id="{7D8B84E7-9713-46F4-9F31-CE3C7520F8FD}"/>
              </a:ext>
            </a:extLst>
          </p:cNvPr>
          <p:cNvSpPr/>
          <p:nvPr/>
        </p:nvSpPr>
        <p:spPr>
          <a:xfrm>
            <a:off x="4298976" y="322248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楕円 18">
            <a:extLst>
              <a:ext uri="{FF2B5EF4-FFF2-40B4-BE49-F238E27FC236}">
                <a16:creationId xmlns:a16="http://schemas.microsoft.com/office/drawing/2014/main" id="{607D8331-D88D-4D6E-8DE3-49C447B57A95}"/>
              </a:ext>
            </a:extLst>
          </p:cNvPr>
          <p:cNvSpPr/>
          <p:nvPr/>
        </p:nvSpPr>
        <p:spPr>
          <a:xfrm>
            <a:off x="4491090" y="3575025"/>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楕円 20">
            <a:extLst>
              <a:ext uri="{FF2B5EF4-FFF2-40B4-BE49-F238E27FC236}">
                <a16:creationId xmlns:a16="http://schemas.microsoft.com/office/drawing/2014/main" id="{32CDE47B-FC44-41DE-883C-1E265738EF87}"/>
              </a:ext>
            </a:extLst>
          </p:cNvPr>
          <p:cNvSpPr/>
          <p:nvPr/>
        </p:nvSpPr>
        <p:spPr>
          <a:xfrm>
            <a:off x="3706369" y="3559125"/>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2" name="図 21" descr="ダイアグラム&#10;&#10;自動的に生成された説明">
            <a:extLst>
              <a:ext uri="{FF2B5EF4-FFF2-40B4-BE49-F238E27FC236}">
                <a16:creationId xmlns:a16="http://schemas.microsoft.com/office/drawing/2014/main" id="{94D1BE99-CD51-43A8-BC3C-5242D3122D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0197" y="2715711"/>
            <a:ext cx="4004482" cy="3425154"/>
          </a:xfrm>
          <a:prstGeom prst="rect">
            <a:avLst/>
          </a:prstGeom>
        </p:spPr>
      </p:pic>
      <p:sp>
        <p:nvSpPr>
          <p:cNvPr id="26" name="楕円 25">
            <a:extLst>
              <a:ext uri="{FF2B5EF4-FFF2-40B4-BE49-F238E27FC236}">
                <a16:creationId xmlns:a16="http://schemas.microsoft.com/office/drawing/2014/main" id="{601AD9B6-4A79-49AD-A46F-2CED868CECC3}"/>
              </a:ext>
            </a:extLst>
          </p:cNvPr>
          <p:cNvSpPr/>
          <p:nvPr/>
        </p:nvSpPr>
        <p:spPr>
          <a:xfrm>
            <a:off x="8834044" y="5088871"/>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楕円 26">
            <a:extLst>
              <a:ext uri="{FF2B5EF4-FFF2-40B4-BE49-F238E27FC236}">
                <a16:creationId xmlns:a16="http://schemas.microsoft.com/office/drawing/2014/main" id="{9B9BD576-3858-4855-82A0-C0CCE66E26AA}"/>
              </a:ext>
            </a:extLst>
          </p:cNvPr>
          <p:cNvSpPr/>
          <p:nvPr/>
        </p:nvSpPr>
        <p:spPr>
          <a:xfrm>
            <a:off x="8116677" y="538150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楕円 27">
            <a:extLst>
              <a:ext uri="{FF2B5EF4-FFF2-40B4-BE49-F238E27FC236}">
                <a16:creationId xmlns:a16="http://schemas.microsoft.com/office/drawing/2014/main" id="{88D58107-FDDD-48B0-A5B0-6383A586DDF3}"/>
              </a:ext>
            </a:extLst>
          </p:cNvPr>
          <p:cNvSpPr/>
          <p:nvPr/>
        </p:nvSpPr>
        <p:spPr>
          <a:xfrm>
            <a:off x="9318651" y="532750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楕円 28">
            <a:extLst>
              <a:ext uri="{FF2B5EF4-FFF2-40B4-BE49-F238E27FC236}">
                <a16:creationId xmlns:a16="http://schemas.microsoft.com/office/drawing/2014/main" id="{8106E5B4-EA14-4816-9135-37B469B5A7FB}"/>
              </a:ext>
            </a:extLst>
          </p:cNvPr>
          <p:cNvSpPr/>
          <p:nvPr/>
        </p:nvSpPr>
        <p:spPr>
          <a:xfrm>
            <a:off x="9520290" y="5743575"/>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楕円 29">
            <a:extLst>
              <a:ext uri="{FF2B5EF4-FFF2-40B4-BE49-F238E27FC236}">
                <a16:creationId xmlns:a16="http://schemas.microsoft.com/office/drawing/2014/main" id="{72AAC919-9218-4C4F-9314-4E5CC0157465}"/>
              </a:ext>
            </a:extLst>
          </p:cNvPr>
          <p:cNvSpPr/>
          <p:nvPr/>
        </p:nvSpPr>
        <p:spPr>
          <a:xfrm>
            <a:off x="8726044" y="5626050"/>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CAA423C1-EB5A-40FE-8B26-B2587AADCCBF}"/>
                  </a:ext>
                </a:extLst>
              </p:cNvPr>
              <p:cNvSpPr txBox="1"/>
              <p:nvPr/>
            </p:nvSpPr>
            <p:spPr>
              <a:xfrm>
                <a:off x="314809" y="2176463"/>
                <a:ext cx="5132736" cy="369332"/>
              </a:xfrm>
              <a:prstGeom prst="rect">
                <a:avLst/>
              </a:prstGeom>
              <a:noFill/>
            </p:spPr>
            <p:txBody>
              <a:bodyPr wrap="square" rtlCol="0">
                <a:spAutoFit/>
              </a:bodyPr>
              <a:lstStyle/>
              <a:p>
                <a:pPr algn="ctr"/>
                <a:r>
                  <a:rPr lang="ja-JP" altLang="en-US" dirty="0"/>
                  <a:t>個体群の</a:t>
                </a:r>
                <a14:m>
                  <m:oMath xmlns:m="http://schemas.openxmlformats.org/officeDocument/2006/math">
                    <m:r>
                      <a:rPr kumimoji="1" lang="en-US" altLang="ja-JP" sz="1800" b="0" i="1" smtClean="0">
                        <a:latin typeface="Cambria Math" panose="02040503050406030204" pitchFamily="18" charset="0"/>
                      </a:rPr>
                      <m:t>𝑣</m:t>
                    </m:r>
                  </m:oMath>
                </a14:m>
                <a:r>
                  <a:rPr lang="ja-JP" altLang="en-US" dirty="0"/>
                  <a:t>は小さいが、</a:t>
                </a:r>
                <a14:m>
                  <m:oMath xmlns:m="http://schemas.openxmlformats.org/officeDocument/2006/math">
                    <m:r>
                      <a:rPr kumimoji="1" lang="en-US" altLang="ja-JP" b="0" i="1" smtClean="0">
                        <a:latin typeface="Cambria Math" panose="02040503050406030204" pitchFamily="18" charset="0"/>
                      </a:rPr>
                      <m:t>𝑓</m:t>
                    </m:r>
                  </m:oMath>
                </a14:m>
                <a:r>
                  <a:rPr lang="ja-JP" altLang="en-US" dirty="0"/>
                  <a:t>がまだ悪い</a:t>
                </a:r>
              </a:p>
            </p:txBody>
          </p:sp>
        </mc:Choice>
        <mc:Fallback xmlns="">
          <p:sp>
            <p:nvSpPr>
              <p:cNvPr id="31" name="テキスト ボックス 30">
                <a:extLst>
                  <a:ext uri="{FF2B5EF4-FFF2-40B4-BE49-F238E27FC236}">
                    <a16:creationId xmlns:a16="http://schemas.microsoft.com/office/drawing/2014/main" id="{CAA423C1-EB5A-40FE-8B26-B2587AADCCBF}"/>
                  </a:ext>
                </a:extLst>
              </p:cNvPr>
              <p:cNvSpPr txBox="1">
                <a:spLocks noRot="1" noChangeAspect="1" noMove="1" noResize="1" noEditPoints="1" noAdjustHandles="1" noChangeArrowheads="1" noChangeShapeType="1" noTextEdit="1"/>
              </p:cNvSpPr>
              <p:nvPr/>
            </p:nvSpPr>
            <p:spPr>
              <a:xfrm>
                <a:off x="314809" y="2176463"/>
                <a:ext cx="5132736" cy="369332"/>
              </a:xfrm>
              <a:prstGeom prst="rect">
                <a:avLst/>
              </a:prstGeom>
              <a:blipFill>
                <a:blip r:embed="rId3"/>
                <a:stretch>
                  <a:fillRect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410F6473-09B2-4E77-9181-392AE45C5C14}"/>
                  </a:ext>
                </a:extLst>
              </p:cNvPr>
              <p:cNvSpPr txBox="1"/>
              <p:nvPr/>
            </p:nvSpPr>
            <p:spPr>
              <a:xfrm>
                <a:off x="6503542" y="2176463"/>
                <a:ext cx="5630217" cy="369332"/>
              </a:xfrm>
              <a:prstGeom prst="rect">
                <a:avLst/>
              </a:prstGeom>
              <a:noFill/>
            </p:spPr>
            <p:txBody>
              <a:bodyPr wrap="square" rtlCol="0">
                <a:spAutoFit/>
              </a:bodyPr>
              <a:lstStyle/>
              <a:p>
                <a:pPr algn="ctr"/>
                <a14:m>
                  <m:oMath xmlns:m="http://schemas.openxmlformats.org/officeDocument/2006/math">
                    <m:r>
                      <a:rPr kumimoji="1" lang="en-US" altLang="ja-JP" sz="1800" b="0" i="1" smtClean="0">
                        <a:latin typeface="Cambria Math" panose="02040503050406030204" pitchFamily="18" charset="0"/>
                      </a:rPr>
                      <m:t>𝑣</m:t>
                    </m:r>
                  </m:oMath>
                </a14:m>
                <a:r>
                  <a:rPr lang="ja-JP" altLang="en-US" dirty="0"/>
                  <a:t>が悪化してもパレートフロンティアに近づくなら、すぐ更新する</a:t>
                </a:r>
              </a:p>
            </p:txBody>
          </p:sp>
        </mc:Choice>
        <mc:Fallback xmlns="">
          <p:sp>
            <p:nvSpPr>
              <p:cNvPr id="32" name="テキスト ボックス 31">
                <a:extLst>
                  <a:ext uri="{FF2B5EF4-FFF2-40B4-BE49-F238E27FC236}">
                    <a16:creationId xmlns:a16="http://schemas.microsoft.com/office/drawing/2014/main" id="{410F6473-09B2-4E77-9181-392AE45C5C14}"/>
                  </a:ext>
                </a:extLst>
              </p:cNvPr>
              <p:cNvSpPr txBox="1">
                <a:spLocks noRot="1" noChangeAspect="1" noMove="1" noResize="1" noEditPoints="1" noAdjustHandles="1" noChangeArrowheads="1" noChangeShapeType="1" noTextEdit="1"/>
              </p:cNvSpPr>
              <p:nvPr/>
            </p:nvSpPr>
            <p:spPr>
              <a:xfrm>
                <a:off x="6503542" y="2176463"/>
                <a:ext cx="5630217" cy="369332"/>
              </a:xfrm>
              <a:prstGeom prst="rect">
                <a:avLst/>
              </a:prstGeom>
              <a:blipFill>
                <a:blip r:embed="rId4"/>
                <a:stretch>
                  <a:fillRect t="-8197" r="-217" b="-24590"/>
                </a:stretch>
              </a:blipFill>
            </p:spPr>
            <p:txBody>
              <a:bodyPr/>
              <a:lstStyle/>
              <a:p>
                <a:r>
                  <a:rPr lang="ja-JP" altLang="en-US">
                    <a:noFill/>
                  </a:rPr>
                  <a:t> </a:t>
                </a:r>
              </a:p>
            </p:txBody>
          </p:sp>
        </mc:Fallback>
      </mc:AlternateContent>
      <p:sp>
        <p:nvSpPr>
          <p:cNvPr id="33" name="二等辺三角形 32">
            <a:extLst>
              <a:ext uri="{FF2B5EF4-FFF2-40B4-BE49-F238E27FC236}">
                <a16:creationId xmlns:a16="http://schemas.microsoft.com/office/drawing/2014/main" id="{0AED2095-ABC5-491E-9219-FD0C9188BCCD}"/>
              </a:ext>
            </a:extLst>
          </p:cNvPr>
          <p:cNvSpPr/>
          <p:nvPr/>
        </p:nvSpPr>
        <p:spPr>
          <a:xfrm rot="5400000">
            <a:off x="5694236" y="4293385"/>
            <a:ext cx="920933" cy="26980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テキスト ボックス 33">
            <a:extLst>
              <a:ext uri="{FF2B5EF4-FFF2-40B4-BE49-F238E27FC236}">
                <a16:creationId xmlns:a16="http://schemas.microsoft.com/office/drawing/2014/main" id="{7B1AAB57-578E-435B-9690-ACEEFEC9D41D}"/>
              </a:ext>
            </a:extLst>
          </p:cNvPr>
          <p:cNvSpPr txBox="1"/>
          <p:nvPr/>
        </p:nvSpPr>
        <p:spPr>
          <a:xfrm>
            <a:off x="5007609" y="3470475"/>
            <a:ext cx="2176781" cy="369332"/>
          </a:xfrm>
          <a:prstGeom prst="rect">
            <a:avLst/>
          </a:prstGeom>
          <a:noFill/>
        </p:spPr>
        <p:txBody>
          <a:bodyPr wrap="square" rtlCol="0">
            <a:spAutoFit/>
          </a:bodyPr>
          <a:lstStyle/>
          <a:p>
            <a:pPr algn="ctr"/>
            <a:r>
              <a:rPr lang="ja-JP" altLang="en-US" dirty="0"/>
              <a:t>このまま切り替えると</a:t>
            </a:r>
          </a:p>
        </p:txBody>
      </p:sp>
      <p:sp>
        <p:nvSpPr>
          <p:cNvPr id="35" name="吹き出し: 角を丸めた四角形 34">
            <a:extLst>
              <a:ext uri="{FF2B5EF4-FFF2-40B4-BE49-F238E27FC236}">
                <a16:creationId xmlns:a16="http://schemas.microsoft.com/office/drawing/2014/main" id="{397626B4-CC67-4F19-95FE-A5F6392B2458}"/>
              </a:ext>
            </a:extLst>
          </p:cNvPr>
          <p:cNvSpPr/>
          <p:nvPr/>
        </p:nvSpPr>
        <p:spPr>
          <a:xfrm>
            <a:off x="3591679" y="4284552"/>
            <a:ext cx="2428121" cy="464342"/>
          </a:xfrm>
          <a:prstGeom prst="wedgeRoundRectCallout">
            <a:avLst>
              <a:gd name="adj1" fmla="val -35718"/>
              <a:gd name="adj2" fmla="val -155255"/>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r>
              <a:rPr kumimoji="1" lang="ja-JP" altLang="en-US" dirty="0"/>
              <a:t>つだけ可能解を得た</a:t>
            </a:r>
          </a:p>
        </p:txBody>
      </p:sp>
      <p:sp>
        <p:nvSpPr>
          <p:cNvPr id="36" name="テキスト ボックス 35">
            <a:extLst>
              <a:ext uri="{FF2B5EF4-FFF2-40B4-BE49-F238E27FC236}">
                <a16:creationId xmlns:a16="http://schemas.microsoft.com/office/drawing/2014/main" id="{C0579BF3-A62A-4F9F-8256-113A64141B8B}"/>
              </a:ext>
            </a:extLst>
          </p:cNvPr>
          <p:cNvSpPr txBox="1"/>
          <p:nvPr/>
        </p:nvSpPr>
        <p:spPr>
          <a:xfrm>
            <a:off x="2144616" y="2735208"/>
            <a:ext cx="1615753" cy="338554"/>
          </a:xfrm>
          <a:prstGeom prst="rect">
            <a:avLst/>
          </a:prstGeom>
          <a:noFill/>
        </p:spPr>
        <p:txBody>
          <a:bodyPr wrap="square" rtlCol="0">
            <a:spAutoFit/>
          </a:bodyPr>
          <a:lstStyle/>
          <a:p>
            <a:pPr algn="ctr"/>
            <a:r>
              <a:rPr lang="en-US" altLang="ja-JP" sz="1600" dirty="0"/>
              <a:t>p-best</a:t>
            </a:r>
            <a:r>
              <a:rPr lang="ja-JP" altLang="en-US" sz="1600" dirty="0"/>
              <a:t>集合</a:t>
            </a:r>
          </a:p>
        </p:txBody>
      </p:sp>
      <p:sp>
        <p:nvSpPr>
          <p:cNvPr id="39" name="テキスト ボックス 38">
            <a:extLst>
              <a:ext uri="{FF2B5EF4-FFF2-40B4-BE49-F238E27FC236}">
                <a16:creationId xmlns:a16="http://schemas.microsoft.com/office/drawing/2014/main" id="{A338CEFE-0400-4F9D-9617-D3D11540D562}"/>
              </a:ext>
            </a:extLst>
          </p:cNvPr>
          <p:cNvSpPr txBox="1"/>
          <p:nvPr/>
        </p:nvSpPr>
        <p:spPr>
          <a:xfrm>
            <a:off x="7503082" y="4957995"/>
            <a:ext cx="1103581" cy="338554"/>
          </a:xfrm>
          <a:prstGeom prst="rect">
            <a:avLst/>
          </a:prstGeom>
          <a:noFill/>
        </p:spPr>
        <p:txBody>
          <a:bodyPr wrap="square" rtlCol="0">
            <a:spAutoFit/>
          </a:bodyPr>
          <a:lstStyle/>
          <a:p>
            <a:pPr algn="ctr"/>
            <a:r>
              <a:rPr lang="ja-JP" altLang="en-US" sz="1600" dirty="0"/>
              <a:t>個体群</a:t>
            </a:r>
          </a:p>
        </p:txBody>
      </p:sp>
      <p:sp>
        <p:nvSpPr>
          <p:cNvPr id="4" name="正方形/長方形 3">
            <a:extLst>
              <a:ext uri="{FF2B5EF4-FFF2-40B4-BE49-F238E27FC236}">
                <a16:creationId xmlns:a16="http://schemas.microsoft.com/office/drawing/2014/main" id="{2B9B3B22-6E51-4B54-86E4-41A0B2A0D977}"/>
              </a:ext>
            </a:extLst>
          </p:cNvPr>
          <p:cNvSpPr/>
          <p:nvPr/>
        </p:nvSpPr>
        <p:spPr>
          <a:xfrm>
            <a:off x="3619195" y="3484413"/>
            <a:ext cx="258849" cy="24454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正方形/長方形 39">
            <a:extLst>
              <a:ext uri="{FF2B5EF4-FFF2-40B4-BE49-F238E27FC236}">
                <a16:creationId xmlns:a16="http://schemas.microsoft.com/office/drawing/2014/main" id="{DB34B95C-115A-4C97-8ADE-C4E3B2BC5240}"/>
              </a:ext>
            </a:extLst>
          </p:cNvPr>
          <p:cNvSpPr/>
          <p:nvPr/>
        </p:nvSpPr>
        <p:spPr>
          <a:xfrm>
            <a:off x="9991420" y="3481328"/>
            <a:ext cx="258849" cy="24454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テキスト ボックス 40">
            <a:extLst>
              <a:ext uri="{FF2B5EF4-FFF2-40B4-BE49-F238E27FC236}">
                <a16:creationId xmlns:a16="http://schemas.microsoft.com/office/drawing/2014/main" id="{9D616C78-5C4E-4C91-A38A-22BDC8A1F2D3}"/>
              </a:ext>
            </a:extLst>
          </p:cNvPr>
          <p:cNvSpPr txBox="1"/>
          <p:nvPr/>
        </p:nvSpPr>
        <p:spPr>
          <a:xfrm>
            <a:off x="2886380" y="3730618"/>
            <a:ext cx="1103581" cy="338554"/>
          </a:xfrm>
          <a:prstGeom prst="rect">
            <a:avLst/>
          </a:prstGeom>
          <a:noFill/>
        </p:spPr>
        <p:txBody>
          <a:bodyPr wrap="square" rtlCol="0">
            <a:spAutoFit/>
          </a:bodyPr>
          <a:lstStyle/>
          <a:p>
            <a:pPr algn="ctr"/>
            <a:r>
              <a:rPr lang="ja-JP" altLang="en-US" sz="1600" dirty="0">
                <a:solidFill>
                  <a:schemeClr val="accent4"/>
                </a:solidFill>
              </a:rPr>
              <a:t>最良解</a:t>
            </a:r>
          </a:p>
        </p:txBody>
      </p:sp>
      <p:sp>
        <p:nvSpPr>
          <p:cNvPr id="42" name="テキスト ボックス 41">
            <a:extLst>
              <a:ext uri="{FF2B5EF4-FFF2-40B4-BE49-F238E27FC236}">
                <a16:creationId xmlns:a16="http://schemas.microsoft.com/office/drawing/2014/main" id="{DB7892CA-5374-4EE4-83CA-6EAB87383145}"/>
              </a:ext>
            </a:extLst>
          </p:cNvPr>
          <p:cNvSpPr txBox="1"/>
          <p:nvPr/>
        </p:nvSpPr>
        <p:spPr>
          <a:xfrm>
            <a:off x="9318650" y="3730618"/>
            <a:ext cx="1103581" cy="338554"/>
          </a:xfrm>
          <a:prstGeom prst="rect">
            <a:avLst/>
          </a:prstGeom>
          <a:noFill/>
        </p:spPr>
        <p:txBody>
          <a:bodyPr wrap="square" rtlCol="0">
            <a:spAutoFit/>
          </a:bodyPr>
          <a:lstStyle/>
          <a:p>
            <a:pPr algn="ctr"/>
            <a:r>
              <a:rPr lang="ja-JP" altLang="en-US" sz="1600" dirty="0">
                <a:solidFill>
                  <a:schemeClr val="accent4"/>
                </a:solidFill>
              </a:rPr>
              <a:t>最良解</a:t>
            </a:r>
          </a:p>
        </p:txBody>
      </p:sp>
      <p:sp>
        <p:nvSpPr>
          <p:cNvPr id="43" name="吹き出し: 角を丸めた四角形 42">
            <a:extLst>
              <a:ext uri="{FF2B5EF4-FFF2-40B4-BE49-F238E27FC236}">
                <a16:creationId xmlns:a16="http://schemas.microsoft.com/office/drawing/2014/main" id="{BF42C0FE-3687-4302-B2A6-02DC98A712E7}"/>
              </a:ext>
            </a:extLst>
          </p:cNvPr>
          <p:cNvSpPr/>
          <p:nvPr/>
        </p:nvSpPr>
        <p:spPr>
          <a:xfrm>
            <a:off x="10250269" y="3858919"/>
            <a:ext cx="1203691" cy="369332"/>
          </a:xfrm>
          <a:prstGeom prst="wedgeRoundRectCallout">
            <a:avLst>
              <a:gd name="adj1" fmla="val -39675"/>
              <a:gd name="adj2" fmla="val -106254"/>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停滞する</a:t>
            </a:r>
          </a:p>
        </p:txBody>
      </p:sp>
      <p:sp>
        <p:nvSpPr>
          <p:cNvPr id="37" name="テキスト ボックス 36">
            <a:extLst>
              <a:ext uri="{FF2B5EF4-FFF2-40B4-BE49-F238E27FC236}">
                <a16:creationId xmlns:a16="http://schemas.microsoft.com/office/drawing/2014/main" id="{ECAFCB27-4A08-47F7-B34B-89507FDDBF13}"/>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Tree>
    <p:extLst>
      <p:ext uri="{BB962C8B-B14F-4D97-AF65-F5344CB8AC3E}">
        <p14:creationId xmlns:p14="http://schemas.microsoft.com/office/powerpoint/2010/main" val="24622498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図 34" descr="グラフ, 折れ線グラフ&#10;&#10;自動的に生成された説明">
            <a:extLst>
              <a:ext uri="{FF2B5EF4-FFF2-40B4-BE49-F238E27FC236}">
                <a16:creationId xmlns:a16="http://schemas.microsoft.com/office/drawing/2014/main" id="{6A7A831F-06F8-49D8-9B65-EE4058586364}"/>
              </a:ext>
            </a:extLst>
          </p:cNvPr>
          <p:cNvPicPr>
            <a:picLocks noChangeAspect="1"/>
          </p:cNvPicPr>
          <p:nvPr/>
        </p:nvPicPr>
        <p:blipFill rotWithShape="1">
          <a:blip r:embed="rId2">
            <a:extLst>
              <a:ext uri="{28A0092B-C50C-407E-A947-70E740481C1C}">
                <a14:useLocalDpi xmlns:a14="http://schemas.microsoft.com/office/drawing/2010/main" val="0"/>
              </a:ext>
            </a:extLst>
          </a:blip>
          <a:srcRect b="51006"/>
          <a:stretch/>
        </p:blipFill>
        <p:spPr>
          <a:xfrm>
            <a:off x="6357336" y="2049061"/>
            <a:ext cx="4851163" cy="3392476"/>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49</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983486"/>
            <a:ext cx="11200645" cy="58515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正規化は、スケール差の影響を抑制できるが、解の改善が停滞する。</a:t>
            </a:r>
            <a:endParaRPr lang="en-US" altLang="ja-JP" sz="2800" dirty="0"/>
          </a:p>
        </p:txBody>
      </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5317B621-6ABA-41B4-B318-2C02BE0411C5}"/>
                  </a:ext>
                </a:extLst>
              </p:cNvPr>
              <p:cNvSpPr txBox="1"/>
              <p:nvPr/>
            </p:nvSpPr>
            <p:spPr>
              <a:xfrm>
                <a:off x="6357336" y="1457947"/>
                <a:ext cx="2275202" cy="646331"/>
              </a:xfrm>
              <a:prstGeom prst="rect">
                <a:avLst/>
              </a:prstGeom>
              <a:noFill/>
            </p:spPr>
            <p:txBody>
              <a:bodyPr wrap="square" rtlCol="0">
                <a:spAutoFit/>
              </a:bodyPr>
              <a:lstStyle/>
              <a:p>
                <a:pPr algn="ctr"/>
                <a14:m>
                  <m:oMath xmlns:m="http://schemas.openxmlformats.org/officeDocument/2006/math">
                    <m:r>
                      <a:rPr kumimoji="1" lang="en-US" altLang="ja-JP" b="1" i="0" smtClean="0">
                        <a:latin typeface="Cambria Math" panose="02040503050406030204" pitchFamily="18" charset="0"/>
                      </a:rPr>
                      <m:t>(</m:t>
                    </m:r>
                    <m:r>
                      <a:rPr kumimoji="1" lang="en-US" altLang="ja-JP" b="0" i="1" smtClean="0">
                        <a:latin typeface="Cambria Math" panose="02040503050406030204" pitchFamily="18" charset="0"/>
                      </a:rPr>
                      <m:t>𝑓</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𝑣</m:t>
                    </m:r>
                    <m:r>
                      <a:rPr kumimoji="1" lang="en-US" altLang="ja-JP" b="0" i="1" smtClean="0">
                        <a:latin typeface="Cambria Math" panose="02040503050406030204" pitchFamily="18" charset="0"/>
                      </a:rPr>
                      <m:t>)</m:t>
                    </m:r>
                  </m:oMath>
                </a14:m>
                <a:r>
                  <a:rPr kumimoji="1" lang="ja-JP" altLang="en-US" b="1" dirty="0"/>
                  <a:t>のスケールが</a:t>
                </a:r>
                <a:endParaRPr kumimoji="1" lang="en-US" altLang="ja-JP" b="1" dirty="0"/>
              </a:p>
              <a:p>
                <a:pPr algn="ctr"/>
                <a:r>
                  <a:rPr kumimoji="1" lang="ja-JP" altLang="en-US" b="1" dirty="0"/>
                  <a:t>指数関数的に異なる</a:t>
                </a:r>
              </a:p>
            </p:txBody>
          </p:sp>
        </mc:Choice>
        <mc:Fallback xmlns="">
          <p:sp>
            <p:nvSpPr>
              <p:cNvPr id="56" name="テキスト ボックス 55">
                <a:extLst>
                  <a:ext uri="{FF2B5EF4-FFF2-40B4-BE49-F238E27FC236}">
                    <a16:creationId xmlns:a16="http://schemas.microsoft.com/office/drawing/2014/main" id="{5317B621-6ABA-41B4-B318-2C02BE0411C5}"/>
                  </a:ext>
                </a:extLst>
              </p:cNvPr>
              <p:cNvSpPr txBox="1">
                <a:spLocks noRot="1" noChangeAspect="1" noMove="1" noResize="1" noEditPoints="1" noAdjustHandles="1" noChangeArrowheads="1" noChangeShapeType="1" noTextEdit="1"/>
              </p:cNvSpPr>
              <p:nvPr/>
            </p:nvSpPr>
            <p:spPr>
              <a:xfrm>
                <a:off x="6357336" y="1457947"/>
                <a:ext cx="2275202" cy="646331"/>
              </a:xfrm>
              <a:prstGeom prst="rect">
                <a:avLst/>
              </a:prstGeom>
              <a:blipFill>
                <a:blip r:embed="rId3"/>
                <a:stretch>
                  <a:fillRect t="-4717" b="-141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9DF164C9-AF0C-41DC-BBBF-D0F865038797}"/>
                  </a:ext>
                </a:extLst>
              </p:cNvPr>
              <p:cNvSpPr txBox="1"/>
              <p:nvPr/>
            </p:nvSpPr>
            <p:spPr>
              <a:xfrm>
                <a:off x="678718" y="1595375"/>
                <a:ext cx="2357176" cy="369332"/>
              </a:xfrm>
              <a:prstGeom prst="rect">
                <a:avLst/>
              </a:prstGeom>
              <a:noFill/>
            </p:spPr>
            <p:txBody>
              <a:bodyPr wrap="square" rtlCol="0">
                <a:spAutoFit/>
              </a:bodyPr>
              <a:lstStyle/>
              <a:p>
                <a:pPr algn="ctr"/>
                <a14:m>
                  <m:oMath xmlns:m="http://schemas.openxmlformats.org/officeDocument/2006/math">
                    <m:r>
                      <a:rPr kumimoji="1" lang="en-US" altLang="ja-JP" b="1" i="0" smtClean="0">
                        <a:latin typeface="Cambria Math" panose="02040503050406030204" pitchFamily="18" charset="0"/>
                      </a:rPr>
                      <m:t>(</m:t>
                    </m:r>
                    <m:r>
                      <a:rPr kumimoji="1" lang="en-US" altLang="ja-JP" b="0" i="1" smtClean="0">
                        <a:latin typeface="Cambria Math" panose="02040503050406030204" pitchFamily="18" charset="0"/>
                      </a:rPr>
                      <m:t>𝑓</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𝑣</m:t>
                    </m:r>
                    <m:r>
                      <a:rPr kumimoji="1" lang="en-US" altLang="ja-JP" b="0" i="1" smtClean="0">
                        <a:latin typeface="Cambria Math" panose="02040503050406030204" pitchFamily="18" charset="0"/>
                      </a:rPr>
                      <m:t>)</m:t>
                    </m:r>
                  </m:oMath>
                </a14:m>
                <a:r>
                  <a:rPr kumimoji="1" lang="ja-JP" altLang="en-US" b="1" dirty="0"/>
                  <a:t>のスケールが同じ</a:t>
                </a:r>
              </a:p>
            </p:txBody>
          </p:sp>
        </mc:Choice>
        <mc:Fallback xmlns="">
          <p:sp>
            <p:nvSpPr>
              <p:cNvPr id="57" name="テキスト ボックス 56">
                <a:extLst>
                  <a:ext uri="{FF2B5EF4-FFF2-40B4-BE49-F238E27FC236}">
                    <a16:creationId xmlns:a16="http://schemas.microsoft.com/office/drawing/2014/main" id="{9DF164C9-AF0C-41DC-BBBF-D0F865038797}"/>
                  </a:ext>
                </a:extLst>
              </p:cNvPr>
              <p:cNvSpPr txBox="1">
                <a:spLocks noRot="1" noChangeAspect="1" noMove="1" noResize="1" noEditPoints="1" noAdjustHandles="1" noChangeArrowheads="1" noChangeShapeType="1" noTextEdit="1"/>
              </p:cNvSpPr>
              <p:nvPr/>
            </p:nvSpPr>
            <p:spPr>
              <a:xfrm>
                <a:off x="678718" y="1595375"/>
                <a:ext cx="2357176" cy="369332"/>
              </a:xfrm>
              <a:prstGeom prst="rect">
                <a:avLst/>
              </a:prstGeom>
              <a:blipFill>
                <a:blip r:embed="rId4"/>
                <a:stretch>
                  <a:fillRect l="-258" t="-10000" r="-1550" b="-26667"/>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1856979B-B6DD-353E-2013-14DE18E19FB1}"/>
              </a:ext>
            </a:extLst>
          </p:cNvPr>
          <p:cNvSpPr txBox="1"/>
          <p:nvPr/>
        </p:nvSpPr>
        <p:spPr>
          <a:xfrm>
            <a:off x="571984" y="-20412"/>
            <a:ext cx="5524016" cy="338554"/>
          </a:xfrm>
          <a:prstGeom prst="rect">
            <a:avLst/>
          </a:prstGeom>
          <a:noFill/>
        </p:spPr>
        <p:txBody>
          <a:bodyPr wrap="square" rtlCol="0">
            <a:spAutoFit/>
          </a:bodyPr>
          <a:lstStyle/>
          <a:p>
            <a:r>
              <a:rPr lang="en-US" altLang="ja-JP" sz="1600" b="1" dirty="0">
                <a:solidFill>
                  <a:schemeClr val="bg1"/>
                </a:solidFill>
              </a:rPr>
              <a:t>2.4 </a:t>
            </a:r>
            <a:r>
              <a:rPr kumimoji="1" lang="ja-JP" altLang="en-US" sz="1600" b="1" dirty="0">
                <a:solidFill>
                  <a:schemeClr val="bg1"/>
                </a:solidFill>
              </a:rPr>
              <a:t>アルゴリズム要素検討　</a:t>
            </a:r>
            <a:r>
              <a:rPr kumimoji="1" lang="en-US" altLang="ja-JP" sz="1600" b="1" dirty="0">
                <a:solidFill>
                  <a:schemeClr val="bg1"/>
                </a:solidFill>
              </a:rPr>
              <a:t>&gt;</a:t>
            </a:r>
            <a:r>
              <a:rPr kumimoji="1" lang="ja-JP" altLang="en-US" sz="1600" b="1" dirty="0">
                <a:solidFill>
                  <a:schemeClr val="bg1"/>
                </a:solidFill>
              </a:rPr>
              <a:t>　正規化</a:t>
            </a:r>
          </a:p>
        </p:txBody>
      </p:sp>
      <p:sp>
        <p:nvSpPr>
          <p:cNvPr id="45" name="テキスト ボックス 44">
            <a:extLst>
              <a:ext uri="{FF2B5EF4-FFF2-40B4-BE49-F238E27FC236}">
                <a16:creationId xmlns:a16="http://schemas.microsoft.com/office/drawing/2014/main" id="{BA7A4150-76ED-4FB1-95BD-C9A3DBC92A81}"/>
              </a:ext>
            </a:extLst>
          </p:cNvPr>
          <p:cNvSpPr txBox="1"/>
          <p:nvPr/>
        </p:nvSpPr>
        <p:spPr>
          <a:xfrm>
            <a:off x="10170988" y="2171489"/>
            <a:ext cx="902811" cy="307777"/>
          </a:xfrm>
          <a:prstGeom prst="rect">
            <a:avLst/>
          </a:prstGeom>
          <a:solidFill>
            <a:schemeClr val="bg1"/>
          </a:solidFill>
        </p:spPr>
        <p:txBody>
          <a:bodyPr wrap="none" rtlCol="0">
            <a:spAutoFit/>
          </a:bodyPr>
          <a:lstStyle/>
          <a:p>
            <a:r>
              <a:rPr kumimoji="1" lang="ja-JP" altLang="en-US" sz="1400" dirty="0">
                <a:solidFill>
                  <a:schemeClr val="accent4"/>
                </a:solidFill>
              </a:rPr>
              <a:t>正規化無</a:t>
            </a:r>
          </a:p>
        </p:txBody>
      </p:sp>
      <p:sp>
        <p:nvSpPr>
          <p:cNvPr id="49" name="テキスト ボックス 48">
            <a:extLst>
              <a:ext uri="{FF2B5EF4-FFF2-40B4-BE49-F238E27FC236}">
                <a16:creationId xmlns:a16="http://schemas.microsoft.com/office/drawing/2014/main" id="{BD22C044-17CE-4160-A060-BA5AC27EA9B8}"/>
              </a:ext>
            </a:extLst>
          </p:cNvPr>
          <p:cNvSpPr txBox="1"/>
          <p:nvPr/>
        </p:nvSpPr>
        <p:spPr>
          <a:xfrm>
            <a:off x="10170988" y="2418219"/>
            <a:ext cx="902811" cy="307777"/>
          </a:xfrm>
          <a:prstGeom prst="rect">
            <a:avLst/>
          </a:prstGeom>
          <a:solidFill>
            <a:schemeClr val="bg1"/>
          </a:solidFill>
        </p:spPr>
        <p:txBody>
          <a:bodyPr wrap="none" rtlCol="0">
            <a:spAutoFit/>
          </a:bodyPr>
          <a:lstStyle/>
          <a:p>
            <a:r>
              <a:rPr kumimoji="1" lang="ja-JP" altLang="en-US" sz="1400" dirty="0">
                <a:solidFill>
                  <a:schemeClr val="accent1"/>
                </a:solidFill>
              </a:rPr>
              <a:t>正規化有</a:t>
            </a:r>
          </a:p>
        </p:txBody>
      </p:sp>
      <p:pic>
        <p:nvPicPr>
          <p:cNvPr id="5" name="図 4">
            <a:extLst>
              <a:ext uri="{FF2B5EF4-FFF2-40B4-BE49-F238E27FC236}">
                <a16:creationId xmlns:a16="http://schemas.microsoft.com/office/drawing/2014/main" id="{B692E40E-85EA-4F40-9E8F-12092D3C44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686" y="2005519"/>
            <a:ext cx="4948336" cy="3392476"/>
          </a:xfrm>
          <a:prstGeom prst="rect">
            <a:avLst/>
          </a:prstGeom>
        </p:spPr>
      </p:pic>
      <p:sp>
        <p:nvSpPr>
          <p:cNvPr id="53" name="テキスト ボックス 52">
            <a:extLst>
              <a:ext uri="{FF2B5EF4-FFF2-40B4-BE49-F238E27FC236}">
                <a16:creationId xmlns:a16="http://schemas.microsoft.com/office/drawing/2014/main" id="{4D6A0877-F84C-4D23-84C3-719259354501}"/>
              </a:ext>
            </a:extLst>
          </p:cNvPr>
          <p:cNvSpPr txBox="1"/>
          <p:nvPr/>
        </p:nvSpPr>
        <p:spPr>
          <a:xfrm>
            <a:off x="4513981" y="2134518"/>
            <a:ext cx="902811" cy="307777"/>
          </a:xfrm>
          <a:prstGeom prst="rect">
            <a:avLst/>
          </a:prstGeom>
          <a:solidFill>
            <a:schemeClr val="bg1"/>
          </a:solidFill>
        </p:spPr>
        <p:txBody>
          <a:bodyPr wrap="none" rtlCol="0">
            <a:spAutoFit/>
          </a:bodyPr>
          <a:lstStyle/>
          <a:p>
            <a:r>
              <a:rPr kumimoji="1" lang="ja-JP" altLang="en-US" sz="1400" dirty="0">
                <a:solidFill>
                  <a:schemeClr val="accent4"/>
                </a:solidFill>
              </a:rPr>
              <a:t>正規化無</a:t>
            </a:r>
          </a:p>
        </p:txBody>
      </p:sp>
      <p:sp>
        <p:nvSpPr>
          <p:cNvPr id="54" name="テキスト ボックス 53">
            <a:extLst>
              <a:ext uri="{FF2B5EF4-FFF2-40B4-BE49-F238E27FC236}">
                <a16:creationId xmlns:a16="http://schemas.microsoft.com/office/drawing/2014/main" id="{A38904F7-3902-4A68-A033-164EFF98C9F0}"/>
              </a:ext>
            </a:extLst>
          </p:cNvPr>
          <p:cNvSpPr txBox="1"/>
          <p:nvPr/>
        </p:nvSpPr>
        <p:spPr>
          <a:xfrm>
            <a:off x="4513981" y="2367996"/>
            <a:ext cx="902811" cy="307777"/>
          </a:xfrm>
          <a:prstGeom prst="rect">
            <a:avLst/>
          </a:prstGeom>
          <a:solidFill>
            <a:schemeClr val="bg1"/>
          </a:solidFill>
        </p:spPr>
        <p:txBody>
          <a:bodyPr wrap="none" rtlCol="0">
            <a:spAutoFit/>
          </a:bodyPr>
          <a:lstStyle/>
          <a:p>
            <a:r>
              <a:rPr kumimoji="1" lang="ja-JP" altLang="en-US" sz="1400" dirty="0">
                <a:solidFill>
                  <a:schemeClr val="accent1"/>
                </a:solidFill>
              </a:rPr>
              <a:t>正規化有</a:t>
            </a:r>
          </a:p>
        </p:txBody>
      </p:sp>
      <p:pic>
        <p:nvPicPr>
          <p:cNvPr id="55" name="図 54" descr="グラフ, 折れ線グラフ&#10;&#10;自動的に生成された説明">
            <a:extLst>
              <a:ext uri="{FF2B5EF4-FFF2-40B4-BE49-F238E27FC236}">
                <a16:creationId xmlns:a16="http://schemas.microsoft.com/office/drawing/2014/main" id="{F858C620-5663-4141-A234-F7DC293202DA}"/>
              </a:ext>
            </a:extLst>
          </p:cNvPr>
          <p:cNvPicPr>
            <a:picLocks noChangeAspect="1"/>
          </p:cNvPicPr>
          <p:nvPr/>
        </p:nvPicPr>
        <p:blipFill rotWithShape="1">
          <a:blip r:embed="rId2">
            <a:extLst>
              <a:ext uri="{28A0092B-C50C-407E-A947-70E740481C1C}">
                <a14:useLocalDpi xmlns:a14="http://schemas.microsoft.com/office/drawing/2010/main" val="0"/>
              </a:ext>
            </a:extLst>
          </a:blip>
          <a:srcRect t="96309"/>
          <a:stretch/>
        </p:blipFill>
        <p:spPr>
          <a:xfrm>
            <a:off x="696686" y="5509584"/>
            <a:ext cx="4948336" cy="260714"/>
          </a:xfrm>
          <a:prstGeom prst="rect">
            <a:avLst/>
          </a:prstGeom>
        </p:spPr>
      </p:pic>
      <p:pic>
        <p:nvPicPr>
          <p:cNvPr id="58" name="図 57" descr="グラフ, 折れ線グラフ&#10;&#10;自動的に生成された説明">
            <a:extLst>
              <a:ext uri="{FF2B5EF4-FFF2-40B4-BE49-F238E27FC236}">
                <a16:creationId xmlns:a16="http://schemas.microsoft.com/office/drawing/2014/main" id="{AA6D064D-79DC-45EF-988E-7CEFD6516F5D}"/>
              </a:ext>
            </a:extLst>
          </p:cNvPr>
          <p:cNvPicPr>
            <a:picLocks noChangeAspect="1"/>
          </p:cNvPicPr>
          <p:nvPr/>
        </p:nvPicPr>
        <p:blipFill rotWithShape="1">
          <a:blip r:embed="rId2">
            <a:extLst>
              <a:ext uri="{28A0092B-C50C-407E-A947-70E740481C1C}">
                <a14:useLocalDpi xmlns:a14="http://schemas.microsoft.com/office/drawing/2010/main" val="0"/>
              </a:ext>
            </a:extLst>
          </a:blip>
          <a:srcRect t="96309"/>
          <a:stretch/>
        </p:blipFill>
        <p:spPr>
          <a:xfrm>
            <a:off x="6357336" y="5557910"/>
            <a:ext cx="4948336" cy="260714"/>
          </a:xfrm>
          <a:prstGeom prst="rect">
            <a:avLst/>
          </a:prstGeom>
        </p:spPr>
      </p:pic>
      <p:sp>
        <p:nvSpPr>
          <p:cNvPr id="59" name="テキスト ボックス 58">
            <a:extLst>
              <a:ext uri="{FF2B5EF4-FFF2-40B4-BE49-F238E27FC236}">
                <a16:creationId xmlns:a16="http://schemas.microsoft.com/office/drawing/2014/main" id="{E39DC9C4-C12A-4BB1-AD8A-6C546D4B0BAF}"/>
              </a:ext>
            </a:extLst>
          </p:cNvPr>
          <p:cNvSpPr txBox="1"/>
          <p:nvPr/>
        </p:nvSpPr>
        <p:spPr>
          <a:xfrm>
            <a:off x="9856412" y="5897504"/>
            <a:ext cx="2335588" cy="338554"/>
          </a:xfrm>
          <a:prstGeom prst="rect">
            <a:avLst/>
          </a:prstGeom>
          <a:noFill/>
        </p:spPr>
        <p:txBody>
          <a:bodyPr wrap="square" rtlCol="0">
            <a:spAutoFit/>
          </a:bodyPr>
          <a:lstStyle/>
          <a:p>
            <a:r>
              <a:rPr kumimoji="1" lang="en-US" altLang="ja-JP" sz="1600" dirty="0"/>
              <a:t>※</a:t>
            </a:r>
            <a:r>
              <a:rPr kumimoji="1" lang="ja-JP" altLang="en-US" sz="1600" dirty="0"/>
              <a:t>投稿論文から引用</a:t>
            </a:r>
          </a:p>
        </p:txBody>
      </p:sp>
      <p:sp>
        <p:nvSpPr>
          <p:cNvPr id="60" name="テキスト ボックス 59">
            <a:extLst>
              <a:ext uri="{FF2B5EF4-FFF2-40B4-BE49-F238E27FC236}">
                <a16:creationId xmlns:a16="http://schemas.microsoft.com/office/drawing/2014/main" id="{A5FFE1D8-6E92-4000-978B-E1A65EA2C635}"/>
              </a:ext>
            </a:extLst>
          </p:cNvPr>
          <p:cNvSpPr txBox="1"/>
          <p:nvPr/>
        </p:nvSpPr>
        <p:spPr>
          <a:xfrm>
            <a:off x="4354279" y="5818624"/>
            <a:ext cx="3483442" cy="338554"/>
          </a:xfrm>
          <a:prstGeom prst="rect">
            <a:avLst/>
          </a:prstGeom>
          <a:noFill/>
        </p:spPr>
        <p:txBody>
          <a:bodyPr wrap="square" rtlCol="0">
            <a:spAutoFit/>
          </a:bodyPr>
          <a:lstStyle/>
          <a:p>
            <a:r>
              <a:rPr kumimoji="1" lang="ja-JP" altLang="en-US" sz="1600" dirty="0"/>
              <a:t>実行可能解を得た時点から線を描画</a:t>
            </a:r>
          </a:p>
        </p:txBody>
      </p:sp>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0D7775AA-DCF5-4962-9F49-B5E5C5320C92}"/>
                  </a:ext>
                </a:extLst>
              </p:cNvPr>
              <p:cNvSpPr txBox="1"/>
              <p:nvPr/>
            </p:nvSpPr>
            <p:spPr>
              <a:xfrm>
                <a:off x="10645291" y="111558"/>
                <a:ext cx="1416942" cy="523220"/>
              </a:xfrm>
              <a:prstGeom prst="rect">
                <a:avLst/>
              </a:prstGeom>
              <a:noFill/>
            </p:spPr>
            <p:txBody>
              <a:bodyPr wrap="square" rtlCol="0">
                <a:spAutoFit/>
              </a:bodyPr>
              <a:lstStyle/>
              <a:p>
                <a:pPr algn="ctr"/>
                <a:r>
                  <a:rPr kumimoji="1" lang="en-US" altLang="ja-JP" sz="1400" dirty="0">
                    <a:solidFill>
                      <a:schemeClr val="bg1"/>
                    </a:solidFill>
                  </a:rPr>
                  <a:t>100</a:t>
                </a:r>
                <a:r>
                  <a:rPr kumimoji="1" lang="ja-JP" altLang="en-US" sz="1400" dirty="0">
                    <a:solidFill>
                      <a:schemeClr val="bg1"/>
                    </a:solidFill>
                  </a:rPr>
                  <a:t>次元</a:t>
                </a:r>
                <a:endParaRPr kumimoji="1" lang="en-US" altLang="ja-JP" sz="1400" dirty="0">
                  <a:solidFill>
                    <a:schemeClr val="bg1"/>
                  </a:solidFill>
                </a:endParaRPr>
              </a:p>
              <a:p>
                <a:pPr algn="ctr"/>
                <a14:m>
                  <m:oMathPara xmlns:m="http://schemas.openxmlformats.org/officeDocument/2006/math">
                    <m:oMathParaPr>
                      <m:jc m:val="centerGroup"/>
                    </m:oMathParaPr>
                    <m:oMath xmlns:m="http://schemas.openxmlformats.org/officeDocument/2006/math">
                      <m:r>
                        <a:rPr kumimoji="1" lang="en-US" altLang="ja-JP" sz="1400" b="0" i="1" smtClean="0">
                          <a:solidFill>
                            <a:schemeClr val="bg1"/>
                          </a:solidFill>
                          <a:latin typeface="Cambria Math" panose="02040503050406030204" pitchFamily="18" charset="0"/>
                        </a:rPr>
                        <m:t>𝑑</m:t>
                      </m:r>
                      <m:r>
                        <a:rPr kumimoji="1" lang="en-US" altLang="ja-JP" sz="1400" b="0" i="1" smtClean="0">
                          <a:solidFill>
                            <a:schemeClr val="bg1"/>
                          </a:solidFill>
                          <a:latin typeface="Cambria Math" panose="02040503050406030204" pitchFamily="18" charset="0"/>
                        </a:rPr>
                        <m:t>=</m:t>
                      </m:r>
                      <m:sSup>
                        <m:sSupPr>
                          <m:ctrlPr>
                            <a:rPr kumimoji="1" lang="en-US" altLang="ja-JP" sz="1400" b="0" i="1" smtClean="0">
                              <a:solidFill>
                                <a:schemeClr val="bg1"/>
                              </a:solidFill>
                              <a:latin typeface="Cambria Math" panose="02040503050406030204" pitchFamily="18" charset="0"/>
                            </a:rPr>
                          </m:ctrlPr>
                        </m:sSupPr>
                        <m:e>
                          <m:r>
                            <a:rPr kumimoji="1" lang="en-US" altLang="ja-JP" sz="1400" b="0" i="1" smtClean="0">
                              <a:solidFill>
                                <a:schemeClr val="bg1"/>
                              </a:solidFill>
                              <a:latin typeface="Cambria Math" panose="02040503050406030204" pitchFamily="18" charset="0"/>
                            </a:rPr>
                            <m:t>10</m:t>
                          </m:r>
                        </m:e>
                        <m:sup>
                          <m:r>
                            <a:rPr kumimoji="1" lang="en-US" altLang="ja-JP" sz="1400" b="0" i="1" smtClean="0">
                              <a:solidFill>
                                <a:schemeClr val="bg1"/>
                              </a:solidFill>
                              <a:latin typeface="Cambria Math" panose="02040503050406030204" pitchFamily="18" charset="0"/>
                            </a:rPr>
                            <m:t>−4</m:t>
                          </m:r>
                        </m:sup>
                      </m:sSup>
                    </m:oMath>
                  </m:oMathPara>
                </a14:m>
                <a:endParaRPr kumimoji="1" lang="ja-JP" altLang="en-US" sz="1400" dirty="0">
                  <a:solidFill>
                    <a:schemeClr val="bg1"/>
                  </a:solidFill>
                </a:endParaRPr>
              </a:p>
            </p:txBody>
          </p:sp>
        </mc:Choice>
        <mc:Fallback xmlns="">
          <p:sp>
            <p:nvSpPr>
              <p:cNvPr id="61" name="テキスト ボックス 60">
                <a:extLst>
                  <a:ext uri="{FF2B5EF4-FFF2-40B4-BE49-F238E27FC236}">
                    <a16:creationId xmlns:a16="http://schemas.microsoft.com/office/drawing/2014/main" id="{0D7775AA-DCF5-4962-9F49-B5E5C5320C92}"/>
                  </a:ext>
                </a:extLst>
              </p:cNvPr>
              <p:cNvSpPr txBox="1">
                <a:spLocks noRot="1" noChangeAspect="1" noMove="1" noResize="1" noEditPoints="1" noAdjustHandles="1" noChangeArrowheads="1" noChangeShapeType="1" noTextEdit="1"/>
              </p:cNvSpPr>
              <p:nvPr/>
            </p:nvSpPr>
            <p:spPr>
              <a:xfrm>
                <a:off x="10645291" y="111558"/>
                <a:ext cx="1416942" cy="523220"/>
              </a:xfrm>
              <a:prstGeom prst="rect">
                <a:avLst/>
              </a:prstGeom>
              <a:blipFill>
                <a:blip r:embed="rId6"/>
                <a:stretch>
                  <a:fillRect t="-116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BDD08007-5161-4024-A5FF-A5F903B99FAC}"/>
                  </a:ext>
                </a:extLst>
              </p:cNvPr>
              <p:cNvSpPr txBox="1"/>
              <p:nvPr/>
            </p:nvSpPr>
            <p:spPr>
              <a:xfrm>
                <a:off x="1585759" y="5700267"/>
                <a:ext cx="2335589" cy="53328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𝑓</m:t>
                          </m:r>
                        </m:e>
                        <m:sub>
                          <m:r>
                            <a:rPr kumimoji="1" lang="en-US" altLang="ja-JP" sz="1400" b="0" i="1" smtClean="0">
                              <a:latin typeface="Cambria Math" panose="02040503050406030204" pitchFamily="18" charset="0"/>
                            </a:rPr>
                            <m:t>𝑠</m:t>
                          </m:r>
                        </m:sub>
                      </m:sSub>
                      <m:d>
                        <m:dPr>
                          <m:ctrlPr>
                            <a:rPr kumimoji="1" lang="en-US" altLang="ja-JP" sz="1400" b="0" i="1" smtClean="0">
                              <a:latin typeface="Cambria Math" panose="02040503050406030204" pitchFamily="18" charset="0"/>
                            </a:rPr>
                          </m:ctrlPr>
                        </m:dPr>
                        <m:e>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𝑑</m:t>
                          </m:r>
                        </m:e>
                      </m:d>
                      <m:r>
                        <a:rPr kumimoji="1" lang="en-US" altLang="ja-JP" sz="1400" b="0" i="1" smtClean="0">
                          <a:latin typeface="Cambria Math" panose="02040503050406030204" pitchFamily="18" charset="0"/>
                        </a:rPr>
                        <m:t>=</m:t>
                      </m:r>
                      <m:f>
                        <m:fPr>
                          <m:ctrlPr>
                            <a:rPr kumimoji="1" lang="en-US" altLang="ja-JP" sz="1400" b="0" i="1" smtClean="0">
                              <a:latin typeface="Cambria Math" panose="02040503050406030204" pitchFamily="18" charset="0"/>
                            </a:rPr>
                          </m:ctrlPr>
                        </m:fPr>
                        <m:num>
                          <m:r>
                            <a:rPr kumimoji="1" lang="en-US" altLang="ja-JP" sz="1400" b="0" i="1" smtClean="0">
                              <a:latin typeface="Cambria Math" panose="02040503050406030204" pitchFamily="18" charset="0"/>
                            </a:rPr>
                            <m:t>1</m:t>
                          </m:r>
                        </m:num>
                        <m:den>
                          <m:r>
                            <a:rPr kumimoji="1" lang="en-US" altLang="ja-JP" sz="1400" b="0" i="1" smtClean="0">
                              <a:latin typeface="Cambria Math" panose="02040503050406030204" pitchFamily="18" charset="0"/>
                            </a:rPr>
                            <m:t>𝑁</m:t>
                          </m:r>
                        </m:den>
                      </m:f>
                      <m:nary>
                        <m:naryPr>
                          <m:chr m:val="∑"/>
                          <m:limLoc m:val="subSup"/>
                          <m:ctrlPr>
                            <a:rPr kumimoji="1" lang="en-US" altLang="ja-JP" sz="1400" b="0" i="1" smtClean="0">
                              <a:latin typeface="Cambria Math" panose="02040503050406030204" pitchFamily="18" charset="0"/>
                            </a:rPr>
                          </m:ctrlPr>
                        </m:naryPr>
                        <m:sub>
                          <m:r>
                            <m:rPr>
                              <m:brk m:alnAt="25"/>
                            </m:rPr>
                            <a:rPr kumimoji="1" lang="en-US" altLang="ja-JP" sz="1400" b="0" i="1" smtClean="0">
                              <a:latin typeface="Cambria Math" panose="02040503050406030204" pitchFamily="18" charset="0"/>
                            </a:rPr>
                            <m:t>𝑛</m:t>
                          </m:r>
                          <m:r>
                            <a:rPr kumimoji="1" lang="en-US" altLang="ja-JP" sz="1400" b="0" i="1" smtClean="0">
                              <a:latin typeface="Cambria Math" panose="02040503050406030204" pitchFamily="18" charset="0"/>
                            </a:rPr>
                            <m:t>=1</m:t>
                          </m:r>
                        </m:sub>
                        <m:sup>
                          <m:r>
                            <a:rPr kumimoji="1" lang="en-US" altLang="ja-JP" sz="1400" b="0" i="1" smtClean="0">
                              <a:latin typeface="Cambria Math" panose="02040503050406030204" pitchFamily="18" charset="0"/>
                            </a:rPr>
                            <m:t>𝑁</m:t>
                          </m:r>
                        </m:sup>
                        <m:e>
                          <m:sSubSup>
                            <m:sSubSupPr>
                              <m:ctrlPr>
                                <a:rPr kumimoji="1" lang="en-US" altLang="ja-JP" sz="1400" i="1">
                                  <a:latin typeface="Cambria Math" panose="02040503050406030204" pitchFamily="18" charset="0"/>
                                </a:rPr>
                              </m:ctrlPr>
                            </m:sSubSup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𝑛</m:t>
                              </m:r>
                            </m:sub>
                            <m:sup>
                              <m:r>
                                <a:rPr kumimoji="1" lang="en-US" altLang="ja-JP" sz="1400" i="1">
                                  <a:latin typeface="Cambria Math" panose="02040503050406030204" pitchFamily="18" charset="0"/>
                                </a:rPr>
                                <m:t>2</m:t>
                              </m:r>
                            </m:sup>
                          </m:sSubSup>
                        </m:e>
                      </m:nary>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𝑑</m:t>
                      </m:r>
                    </m:oMath>
                  </m:oMathPara>
                </a14:m>
                <a:endParaRPr kumimoji="1" lang="ja-JP" altLang="en-US" sz="1400" dirty="0"/>
              </a:p>
            </p:txBody>
          </p:sp>
        </mc:Choice>
        <mc:Fallback xmlns="">
          <p:sp>
            <p:nvSpPr>
              <p:cNvPr id="20" name="テキスト ボックス 19">
                <a:extLst>
                  <a:ext uri="{FF2B5EF4-FFF2-40B4-BE49-F238E27FC236}">
                    <a16:creationId xmlns:a16="http://schemas.microsoft.com/office/drawing/2014/main" id="{BDD08007-5161-4024-A5FF-A5F903B99FAC}"/>
                  </a:ext>
                </a:extLst>
              </p:cNvPr>
              <p:cNvSpPr txBox="1">
                <a:spLocks noRot="1" noChangeAspect="1" noMove="1" noResize="1" noEditPoints="1" noAdjustHandles="1" noChangeArrowheads="1" noChangeShapeType="1" noTextEdit="1"/>
              </p:cNvSpPr>
              <p:nvPr/>
            </p:nvSpPr>
            <p:spPr>
              <a:xfrm>
                <a:off x="1585759" y="5700267"/>
                <a:ext cx="2335589" cy="533288"/>
              </a:xfrm>
              <a:prstGeom prst="rect">
                <a:avLst/>
              </a:prstGeom>
              <a:blipFill>
                <a:blip r:embed="rId7"/>
                <a:stretch>
                  <a:fillRect t="-134091" r="-14883" b="-2045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A49A8E22-D502-4253-ACD4-8A1E7179903C}"/>
                  </a:ext>
                </a:extLst>
              </p:cNvPr>
              <p:cNvSpPr txBox="1"/>
              <p:nvPr/>
            </p:nvSpPr>
            <p:spPr>
              <a:xfrm>
                <a:off x="3164086" y="1455357"/>
                <a:ext cx="2357176"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𝑓</m:t>
                          </m:r>
                        </m:e>
                        <m:sub>
                          <m:r>
                            <a:rPr kumimoji="1" lang="en-US" altLang="ja-JP" sz="1400" b="0" i="1" smtClean="0">
                              <a:latin typeface="Cambria Math" panose="02040503050406030204" pitchFamily="18" charset="0"/>
                            </a:rPr>
                            <m:t>𝑠</m:t>
                          </m:r>
                        </m:sub>
                      </m:sSub>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𝑑</m:t>
                      </m:r>
                      <m:r>
                        <a:rPr kumimoji="1" lang="en-US" altLang="ja-JP" sz="1400" b="0" i="1" smtClean="0">
                          <a:latin typeface="Cambria Math" panose="02040503050406030204" pitchFamily="18" charset="0"/>
                        </a:rPr>
                        <m:t>=0)</m:t>
                      </m:r>
                    </m:oMath>
                  </m:oMathPara>
                </a14:m>
                <a:endParaRPr kumimoji="1" lang="ja-JP" altLang="en-US" sz="1400" dirty="0"/>
              </a:p>
            </p:txBody>
          </p:sp>
        </mc:Choice>
        <mc:Fallback xmlns="">
          <p:sp>
            <p:nvSpPr>
              <p:cNvPr id="21" name="テキスト ボックス 20">
                <a:extLst>
                  <a:ext uri="{FF2B5EF4-FFF2-40B4-BE49-F238E27FC236}">
                    <a16:creationId xmlns:a16="http://schemas.microsoft.com/office/drawing/2014/main" id="{A49A8E22-D502-4253-ACD4-8A1E7179903C}"/>
                  </a:ext>
                </a:extLst>
              </p:cNvPr>
              <p:cNvSpPr txBox="1">
                <a:spLocks noRot="1" noChangeAspect="1" noMove="1" noResize="1" noEditPoints="1" noAdjustHandles="1" noChangeArrowheads="1" noChangeShapeType="1" noTextEdit="1"/>
              </p:cNvSpPr>
              <p:nvPr/>
            </p:nvSpPr>
            <p:spPr>
              <a:xfrm>
                <a:off x="3164086" y="1455357"/>
                <a:ext cx="2357176" cy="307777"/>
              </a:xfrm>
              <a:prstGeom prst="rect">
                <a:avLst/>
              </a:prstGeom>
              <a:blipFill>
                <a:blip r:embed="rId8"/>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AD10DE4D-5BF2-435E-BCDB-C040EDF817E4}"/>
                  </a:ext>
                </a:extLst>
              </p:cNvPr>
              <p:cNvSpPr txBox="1"/>
              <p:nvPr/>
            </p:nvSpPr>
            <p:spPr>
              <a:xfrm>
                <a:off x="3154254" y="1739915"/>
                <a:ext cx="2528626"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𝑔</m:t>
                      </m:r>
                      <m:r>
                        <a:rPr kumimoji="1" lang="en-US" altLang="ja-JP" sz="1400" i="1" smtClean="0">
                          <a:latin typeface="Cambria Math" panose="02040503050406030204" pitchFamily="18" charset="0"/>
                        </a:rPr>
                        <m:t>(</m:t>
                      </m:r>
                      <m:r>
                        <a:rPr kumimoji="1" lang="en-US" altLang="ja-JP" sz="1400" b="1" i="1">
                          <a:latin typeface="Cambria Math" panose="02040503050406030204" pitchFamily="18" charset="0"/>
                        </a:rPr>
                        <m:t>𝒙</m:t>
                      </m:r>
                      <m:r>
                        <a:rPr kumimoji="1" lang="en-US" altLang="ja-JP" sz="1400" i="1">
                          <a:latin typeface="Cambria Math" panose="02040503050406030204" pitchFamily="18" charset="0"/>
                        </a:rPr>
                        <m:t>)</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𝑓</m:t>
                          </m:r>
                        </m:e>
                        <m:sub>
                          <m:r>
                            <a:rPr kumimoji="1" lang="en-US" altLang="ja-JP" sz="1400" b="0" i="1" smtClean="0">
                              <a:latin typeface="Cambria Math" panose="02040503050406030204" pitchFamily="18" charset="0"/>
                            </a:rPr>
                            <m:t>𝑠</m:t>
                          </m:r>
                        </m:sub>
                      </m:sSub>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𝟏</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𝑑</m:t>
                      </m:r>
                      <m:r>
                        <a:rPr kumimoji="1" lang="en-US" altLang="ja-JP" sz="1400" b="0" i="1" smtClean="0">
                          <a:latin typeface="Cambria Math" panose="02040503050406030204" pitchFamily="18" charset="0"/>
                        </a:rPr>
                        <m:t>=</m:t>
                      </m:r>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10</m:t>
                          </m:r>
                        </m:e>
                        <m:sup>
                          <m:r>
                            <a:rPr kumimoji="1" lang="en-US" altLang="ja-JP" sz="1400" b="0" i="1" smtClean="0">
                              <a:latin typeface="Cambria Math" panose="02040503050406030204" pitchFamily="18" charset="0"/>
                            </a:rPr>
                            <m:t>−4</m:t>
                          </m:r>
                        </m:sup>
                      </m:sSup>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22" name="テキスト ボックス 21">
                <a:extLst>
                  <a:ext uri="{FF2B5EF4-FFF2-40B4-BE49-F238E27FC236}">
                    <a16:creationId xmlns:a16="http://schemas.microsoft.com/office/drawing/2014/main" id="{AD10DE4D-5BF2-435E-BCDB-C040EDF817E4}"/>
                  </a:ext>
                </a:extLst>
              </p:cNvPr>
              <p:cNvSpPr txBox="1">
                <a:spLocks noRot="1" noChangeAspect="1" noMove="1" noResize="1" noEditPoints="1" noAdjustHandles="1" noChangeArrowheads="1" noChangeShapeType="1" noTextEdit="1"/>
              </p:cNvSpPr>
              <p:nvPr/>
            </p:nvSpPr>
            <p:spPr>
              <a:xfrm>
                <a:off x="3154254" y="1739915"/>
                <a:ext cx="2528626" cy="307777"/>
              </a:xfrm>
              <a:prstGeom prst="rect">
                <a:avLst/>
              </a:prstGeom>
              <a:blipFill>
                <a:blip r:embed="rId9"/>
                <a:stretch>
                  <a:fillRect b="-78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0F9987B2-3F7F-491C-97A0-119F51C44069}"/>
                  </a:ext>
                </a:extLst>
              </p:cNvPr>
              <p:cNvSpPr txBox="1"/>
              <p:nvPr/>
            </p:nvSpPr>
            <p:spPr>
              <a:xfrm>
                <a:off x="8595213" y="1455357"/>
                <a:ext cx="2357176"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𝑓</m:t>
                          </m:r>
                        </m:e>
                        <m:sub>
                          <m:r>
                            <a:rPr kumimoji="1" lang="en-US" altLang="ja-JP" sz="1400" b="0" i="1" smtClean="0">
                              <a:latin typeface="Cambria Math" panose="02040503050406030204" pitchFamily="18" charset="0"/>
                            </a:rPr>
                            <m:t>𝑠</m:t>
                          </m:r>
                        </m:sub>
                      </m:sSub>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𝑑</m:t>
                      </m:r>
                      <m:r>
                        <a:rPr kumimoji="1" lang="en-US" altLang="ja-JP" sz="1400" b="0" i="1" smtClean="0">
                          <a:latin typeface="Cambria Math" panose="02040503050406030204" pitchFamily="18" charset="0"/>
                        </a:rPr>
                        <m:t>=0)</m:t>
                      </m:r>
                    </m:oMath>
                  </m:oMathPara>
                </a14:m>
                <a:endParaRPr kumimoji="1" lang="ja-JP" altLang="en-US" sz="1400" dirty="0"/>
              </a:p>
            </p:txBody>
          </p:sp>
        </mc:Choice>
        <mc:Fallback xmlns="">
          <p:sp>
            <p:nvSpPr>
              <p:cNvPr id="23" name="テキスト ボックス 22">
                <a:extLst>
                  <a:ext uri="{FF2B5EF4-FFF2-40B4-BE49-F238E27FC236}">
                    <a16:creationId xmlns:a16="http://schemas.microsoft.com/office/drawing/2014/main" id="{0F9987B2-3F7F-491C-97A0-119F51C44069}"/>
                  </a:ext>
                </a:extLst>
              </p:cNvPr>
              <p:cNvSpPr txBox="1">
                <a:spLocks noRot="1" noChangeAspect="1" noMove="1" noResize="1" noEditPoints="1" noAdjustHandles="1" noChangeArrowheads="1" noChangeShapeType="1" noTextEdit="1"/>
              </p:cNvSpPr>
              <p:nvPr/>
            </p:nvSpPr>
            <p:spPr>
              <a:xfrm>
                <a:off x="8595213" y="1455357"/>
                <a:ext cx="2357176" cy="307777"/>
              </a:xfrm>
              <a:prstGeom prst="rect">
                <a:avLst/>
              </a:prstGeom>
              <a:blipFill>
                <a:blip r:embed="rId8"/>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F558A12F-1084-4233-B05D-554DD19171F4}"/>
                  </a:ext>
                </a:extLst>
              </p:cNvPr>
              <p:cNvSpPr txBox="1"/>
              <p:nvPr/>
            </p:nvSpPr>
            <p:spPr>
              <a:xfrm>
                <a:off x="8594130" y="1739915"/>
                <a:ext cx="3246850"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𝑔</m:t>
                      </m:r>
                      <m:d>
                        <m:dPr>
                          <m:ctrlPr>
                            <a:rPr kumimoji="1" lang="en-US" altLang="ja-JP" sz="1400" i="1" smtClean="0">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b="0" i="1" smtClean="0">
                          <a:latin typeface="Cambria Math" panose="02040503050406030204" pitchFamily="18" charset="0"/>
                        </a:rPr>
                        <m:t>=</m:t>
                      </m:r>
                      <m:func>
                        <m:funcPr>
                          <m:ctrlPr>
                            <a:rPr kumimoji="1" lang="en-US" altLang="ja-JP" sz="1400" b="0" i="1" smtClean="0">
                              <a:latin typeface="Cambria Math" panose="02040503050406030204" pitchFamily="18" charset="0"/>
                            </a:rPr>
                          </m:ctrlPr>
                        </m:funcPr>
                        <m:fName>
                          <m:r>
                            <m:rPr>
                              <m:sty m:val="p"/>
                            </m:rPr>
                            <a:rPr kumimoji="1" lang="en-US" altLang="ja-JP" sz="1400" b="0" i="0" smtClean="0">
                              <a:latin typeface="Cambria Math" panose="02040503050406030204" pitchFamily="18" charset="0"/>
                            </a:rPr>
                            <m:t>exp</m:t>
                          </m:r>
                        </m:fName>
                        <m:e>
                          <m:d>
                            <m:dPr>
                              <m:begChr m:val="["/>
                              <m:endChr m:val="]"/>
                              <m:ctrlPr>
                                <a:rPr kumimoji="1" lang="en-US" altLang="ja-JP" sz="1400" b="0" i="1" smtClean="0">
                                  <a:latin typeface="Cambria Math" panose="02040503050406030204" pitchFamily="18" charset="0"/>
                                </a:rPr>
                              </m:ctrlPr>
                            </m:dPr>
                            <m:e>
                              <m:r>
                                <a:rPr kumimoji="1" lang="en-US" altLang="ja-JP" sz="1400" i="1">
                                  <a:latin typeface="Cambria Math" panose="02040503050406030204" pitchFamily="18" charset="0"/>
                                </a:rPr>
                                <m:t>10</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𝑠</m:t>
                                  </m:r>
                                </m:sub>
                              </m:sSub>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𝟏</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𝑑</m:t>
                                  </m:r>
                                  <m:r>
                                    <a:rPr kumimoji="1" lang="en-US" altLang="ja-JP" sz="1400" i="1">
                                      <a:latin typeface="Cambria Math" panose="02040503050406030204" pitchFamily="18" charset="0"/>
                                    </a:rPr>
                                    <m:t>=</m:t>
                                  </m:r>
                                  <m:sSup>
                                    <m:sSupPr>
                                      <m:ctrlPr>
                                        <a:rPr kumimoji="1" lang="en-US" altLang="ja-JP" sz="1400" i="1">
                                          <a:latin typeface="Cambria Math" panose="02040503050406030204" pitchFamily="18" charset="0"/>
                                        </a:rPr>
                                      </m:ctrlPr>
                                    </m:sSupPr>
                                    <m:e>
                                      <m:r>
                                        <a:rPr kumimoji="1" lang="en-US" altLang="ja-JP" sz="1400" i="1">
                                          <a:latin typeface="Cambria Math" panose="02040503050406030204" pitchFamily="18" charset="0"/>
                                        </a:rPr>
                                        <m:t>10</m:t>
                                      </m:r>
                                    </m:e>
                                    <m:sup>
                                      <m:r>
                                        <a:rPr kumimoji="1" lang="en-US" altLang="ja-JP" sz="1400" i="1">
                                          <a:latin typeface="Cambria Math" panose="02040503050406030204" pitchFamily="18" charset="0"/>
                                        </a:rPr>
                                        <m:t>−4</m:t>
                                      </m:r>
                                    </m:sup>
                                  </m:sSup>
                                </m:e>
                              </m:d>
                            </m:e>
                          </m:d>
                          <m:r>
                            <a:rPr kumimoji="1" lang="en-US" altLang="ja-JP" sz="1400" i="1" smtClean="0">
                              <a:latin typeface="Cambria Math" panose="02040503050406030204" pitchFamily="18" charset="0"/>
                            </a:rPr>
                            <m:t> </m:t>
                          </m:r>
                        </m:e>
                      </m:func>
                      <m:r>
                        <a:rPr kumimoji="1" lang="en-US" altLang="ja-JP" sz="1400" b="0" i="1" smtClean="0">
                          <a:latin typeface="Cambria Math" panose="02040503050406030204" pitchFamily="18" charset="0"/>
                        </a:rPr>
                        <m:t>−1</m:t>
                      </m:r>
                    </m:oMath>
                  </m:oMathPara>
                </a14:m>
                <a:endParaRPr kumimoji="1" lang="ja-JP" altLang="en-US" sz="1400" dirty="0"/>
              </a:p>
            </p:txBody>
          </p:sp>
        </mc:Choice>
        <mc:Fallback xmlns="">
          <p:sp>
            <p:nvSpPr>
              <p:cNvPr id="24" name="テキスト ボックス 23">
                <a:extLst>
                  <a:ext uri="{FF2B5EF4-FFF2-40B4-BE49-F238E27FC236}">
                    <a16:creationId xmlns:a16="http://schemas.microsoft.com/office/drawing/2014/main" id="{F558A12F-1084-4233-B05D-554DD19171F4}"/>
                  </a:ext>
                </a:extLst>
              </p:cNvPr>
              <p:cNvSpPr txBox="1">
                <a:spLocks noRot="1" noChangeAspect="1" noMove="1" noResize="1" noEditPoints="1" noAdjustHandles="1" noChangeArrowheads="1" noChangeShapeType="1" noTextEdit="1"/>
              </p:cNvSpPr>
              <p:nvPr/>
            </p:nvSpPr>
            <p:spPr>
              <a:xfrm>
                <a:off x="8594130" y="1739915"/>
                <a:ext cx="3246850" cy="307777"/>
              </a:xfrm>
              <a:prstGeom prst="rect">
                <a:avLst/>
              </a:prstGeom>
              <a:blipFill>
                <a:blip r:embed="rId10"/>
                <a:stretch>
                  <a:fillRect b="-7843"/>
                </a:stretch>
              </a:blipFill>
            </p:spPr>
            <p:txBody>
              <a:bodyPr/>
              <a:lstStyle/>
              <a:p>
                <a:r>
                  <a:rPr lang="ja-JP" altLang="en-US">
                    <a:noFill/>
                  </a:rPr>
                  <a:t> </a:t>
                </a:r>
              </a:p>
            </p:txBody>
          </p:sp>
        </mc:Fallback>
      </mc:AlternateContent>
      <p:sp>
        <p:nvSpPr>
          <p:cNvPr id="25" name="テキスト ボックス 24">
            <a:extLst>
              <a:ext uri="{FF2B5EF4-FFF2-40B4-BE49-F238E27FC236}">
                <a16:creationId xmlns:a16="http://schemas.microsoft.com/office/drawing/2014/main" id="{8C6EB6FA-D8B8-49DF-848D-35C1222220E7}"/>
              </a:ext>
            </a:extLst>
          </p:cNvPr>
          <p:cNvSpPr txBox="1"/>
          <p:nvPr/>
        </p:nvSpPr>
        <p:spPr>
          <a:xfrm>
            <a:off x="425453" y="5795421"/>
            <a:ext cx="1251554" cy="338554"/>
          </a:xfrm>
          <a:prstGeom prst="rect">
            <a:avLst/>
          </a:prstGeom>
          <a:noFill/>
        </p:spPr>
        <p:txBody>
          <a:bodyPr wrap="square" rtlCol="0">
            <a:spAutoFit/>
          </a:bodyPr>
          <a:lstStyle/>
          <a:p>
            <a:r>
              <a:rPr kumimoji="1" lang="en-US" altLang="ja-JP" sz="1600" dirty="0"/>
              <a:t>Sphere</a:t>
            </a:r>
            <a:r>
              <a:rPr kumimoji="1" lang="ja-JP" altLang="en-US" sz="1600" dirty="0"/>
              <a:t>関数</a:t>
            </a:r>
          </a:p>
        </p:txBody>
      </p:sp>
    </p:spTree>
    <p:extLst>
      <p:ext uri="{BB962C8B-B14F-4D97-AF65-F5344CB8AC3E}">
        <p14:creationId xmlns:p14="http://schemas.microsoft.com/office/powerpoint/2010/main" val="1549025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a:t>
            </a:fld>
            <a:endParaRPr kumimoji="1" lang="ja-JP" altLang="en-US"/>
          </a:p>
        </p:txBody>
      </p:sp>
      <p:sp>
        <p:nvSpPr>
          <p:cNvPr id="4" name="テキスト ボックス 3">
            <a:extLst>
              <a:ext uri="{FF2B5EF4-FFF2-40B4-BE49-F238E27FC236}">
                <a16:creationId xmlns:a16="http://schemas.microsoft.com/office/drawing/2014/main" id="{1C11E1FC-BAFA-434E-B67E-275B4A573D08}"/>
              </a:ext>
            </a:extLst>
          </p:cNvPr>
          <p:cNvSpPr txBox="1"/>
          <p:nvPr/>
        </p:nvSpPr>
        <p:spPr>
          <a:xfrm>
            <a:off x="571983" y="-20412"/>
            <a:ext cx="5264775"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共同研究の目的・概要</a:t>
            </a:r>
          </a:p>
        </p:txBody>
      </p:sp>
      <p:sp>
        <p:nvSpPr>
          <p:cNvPr id="36" name="タイトル 1">
            <a:extLst>
              <a:ext uri="{FF2B5EF4-FFF2-40B4-BE49-F238E27FC236}">
                <a16:creationId xmlns:a16="http://schemas.microsoft.com/office/drawing/2014/main" id="{9E2104AC-889B-45AC-B8DA-252B99AF2E51}"/>
              </a:ext>
            </a:extLst>
          </p:cNvPr>
          <p:cNvSpPr>
            <a:spLocks noGrp="1"/>
          </p:cNvSpPr>
          <p:nvPr>
            <p:ph type="title"/>
          </p:nvPr>
        </p:nvSpPr>
        <p:spPr>
          <a:xfrm>
            <a:off x="517055" y="241034"/>
            <a:ext cx="11400125" cy="518094"/>
          </a:xfrm>
        </p:spPr>
        <p:txBody>
          <a:bodyPr/>
          <a:lstStyle/>
          <a:p>
            <a:r>
              <a:rPr lang="ja-JP" altLang="en-US" dirty="0"/>
              <a:t>アプローチ</a:t>
            </a:r>
            <a:endParaRPr lang="en-US" dirty="0"/>
          </a:p>
        </p:txBody>
      </p:sp>
      <p:sp>
        <p:nvSpPr>
          <p:cNvPr id="38" name="四角形: 角を丸くする 37">
            <a:extLst>
              <a:ext uri="{FF2B5EF4-FFF2-40B4-BE49-F238E27FC236}">
                <a16:creationId xmlns:a16="http://schemas.microsoft.com/office/drawing/2014/main" id="{D0FA624F-1F86-41BE-82BF-0867D8AC9089}"/>
              </a:ext>
            </a:extLst>
          </p:cNvPr>
          <p:cNvSpPr/>
          <p:nvPr/>
        </p:nvSpPr>
        <p:spPr>
          <a:xfrm>
            <a:off x="1469985" y="2385179"/>
            <a:ext cx="5910137" cy="3093537"/>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四角形: 角を丸くする 40">
            <a:extLst>
              <a:ext uri="{FF2B5EF4-FFF2-40B4-BE49-F238E27FC236}">
                <a16:creationId xmlns:a16="http://schemas.microsoft.com/office/drawing/2014/main" id="{6FCBFA2F-FBBD-4517-A68F-EA176320B6F6}"/>
              </a:ext>
            </a:extLst>
          </p:cNvPr>
          <p:cNvSpPr/>
          <p:nvPr/>
        </p:nvSpPr>
        <p:spPr>
          <a:xfrm>
            <a:off x="4719937" y="2448419"/>
            <a:ext cx="6079243" cy="3097556"/>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四角形: 角を丸くする 41">
            <a:extLst>
              <a:ext uri="{FF2B5EF4-FFF2-40B4-BE49-F238E27FC236}">
                <a16:creationId xmlns:a16="http://schemas.microsoft.com/office/drawing/2014/main" id="{550A2F88-F2DD-40CE-917F-EFA6B11053DF}"/>
              </a:ext>
            </a:extLst>
          </p:cNvPr>
          <p:cNvSpPr/>
          <p:nvPr/>
        </p:nvSpPr>
        <p:spPr>
          <a:xfrm>
            <a:off x="1377387" y="1123833"/>
            <a:ext cx="9525965" cy="282658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B11838DE-7EE7-4273-A7B2-8C45E35EA56E}"/>
              </a:ext>
            </a:extLst>
          </p:cNvPr>
          <p:cNvSpPr txBox="1"/>
          <p:nvPr/>
        </p:nvSpPr>
        <p:spPr>
          <a:xfrm>
            <a:off x="4723428" y="4336047"/>
            <a:ext cx="2646878" cy="646331"/>
          </a:xfrm>
          <a:prstGeom prst="rect">
            <a:avLst/>
          </a:prstGeom>
          <a:noFill/>
        </p:spPr>
        <p:txBody>
          <a:bodyPr wrap="none" rtlCol="0">
            <a:spAutoFit/>
          </a:bodyPr>
          <a:lstStyle/>
          <a:p>
            <a:pPr algn="ctr"/>
            <a:r>
              <a:rPr kumimoji="1" lang="en-US" altLang="ja-JP" dirty="0"/>
              <a:t>DDMO</a:t>
            </a:r>
          </a:p>
          <a:p>
            <a:pPr algn="ctr"/>
            <a:r>
              <a:rPr kumimoji="1" lang="en-US" altLang="ja-JP" dirty="0"/>
              <a:t>(</a:t>
            </a:r>
            <a:r>
              <a:rPr kumimoji="1" lang="ja-JP" altLang="en-US" dirty="0"/>
              <a:t>線型・混合整数・有制約</a:t>
            </a:r>
            <a:r>
              <a:rPr kumimoji="1" lang="en-US" altLang="ja-JP" dirty="0"/>
              <a:t>)</a:t>
            </a:r>
          </a:p>
        </p:txBody>
      </p:sp>
      <p:sp>
        <p:nvSpPr>
          <p:cNvPr id="44" name="テキスト ボックス 43">
            <a:extLst>
              <a:ext uri="{FF2B5EF4-FFF2-40B4-BE49-F238E27FC236}">
                <a16:creationId xmlns:a16="http://schemas.microsoft.com/office/drawing/2014/main" id="{3511551E-7FC1-4543-B58B-AC4D883E574A}"/>
              </a:ext>
            </a:extLst>
          </p:cNvPr>
          <p:cNvSpPr txBox="1"/>
          <p:nvPr/>
        </p:nvSpPr>
        <p:spPr>
          <a:xfrm>
            <a:off x="2057545" y="2946303"/>
            <a:ext cx="2262158" cy="369332"/>
          </a:xfrm>
          <a:prstGeom prst="rect">
            <a:avLst/>
          </a:prstGeom>
          <a:noFill/>
        </p:spPr>
        <p:txBody>
          <a:bodyPr wrap="none" rtlCol="0">
            <a:spAutoFit/>
          </a:bodyPr>
          <a:lstStyle/>
          <a:p>
            <a:r>
              <a:rPr kumimoji="1" lang="ja-JP" altLang="en-US" b="1" dirty="0"/>
              <a:t>有制約大域的最適化</a:t>
            </a:r>
          </a:p>
        </p:txBody>
      </p:sp>
      <p:sp>
        <p:nvSpPr>
          <p:cNvPr id="45" name="角丸四角形 11">
            <a:extLst>
              <a:ext uri="{FF2B5EF4-FFF2-40B4-BE49-F238E27FC236}">
                <a16:creationId xmlns:a16="http://schemas.microsoft.com/office/drawing/2014/main" id="{6A053687-F846-4A9B-A484-972A048F24AD}"/>
              </a:ext>
            </a:extLst>
          </p:cNvPr>
          <p:cNvSpPr/>
          <p:nvPr/>
        </p:nvSpPr>
        <p:spPr>
          <a:xfrm>
            <a:off x="5132815" y="857096"/>
            <a:ext cx="1894705" cy="453528"/>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非線型（非凸）</a:t>
            </a:r>
          </a:p>
        </p:txBody>
      </p:sp>
      <p:sp>
        <p:nvSpPr>
          <p:cNvPr id="46" name="角丸四角形 12">
            <a:extLst>
              <a:ext uri="{FF2B5EF4-FFF2-40B4-BE49-F238E27FC236}">
                <a16:creationId xmlns:a16="http://schemas.microsoft.com/office/drawing/2014/main" id="{755BF8A8-22AB-4E7A-819B-DE061F89F9E3}"/>
              </a:ext>
            </a:extLst>
          </p:cNvPr>
          <p:cNvSpPr/>
          <p:nvPr/>
        </p:nvSpPr>
        <p:spPr>
          <a:xfrm>
            <a:off x="3324136" y="5337075"/>
            <a:ext cx="915947" cy="369332"/>
          </a:xfrm>
          <a:prstGeom prst="round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有制約</a:t>
            </a:r>
          </a:p>
        </p:txBody>
      </p:sp>
      <p:sp>
        <p:nvSpPr>
          <p:cNvPr id="47" name="角丸四角形 13">
            <a:extLst>
              <a:ext uri="{FF2B5EF4-FFF2-40B4-BE49-F238E27FC236}">
                <a16:creationId xmlns:a16="http://schemas.microsoft.com/office/drawing/2014/main" id="{F7E6A5C5-EE87-4BEF-BAF5-7E058602DAA4}"/>
              </a:ext>
            </a:extLst>
          </p:cNvPr>
          <p:cNvSpPr/>
          <p:nvPr/>
        </p:nvSpPr>
        <p:spPr>
          <a:xfrm>
            <a:off x="7800622" y="5284835"/>
            <a:ext cx="1216379" cy="369332"/>
          </a:xfrm>
          <a:prstGeom prst="round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混合整数</a:t>
            </a:r>
          </a:p>
        </p:txBody>
      </p:sp>
      <p:sp>
        <p:nvSpPr>
          <p:cNvPr id="48" name="右矢印 1">
            <a:extLst>
              <a:ext uri="{FF2B5EF4-FFF2-40B4-BE49-F238E27FC236}">
                <a16:creationId xmlns:a16="http://schemas.microsoft.com/office/drawing/2014/main" id="{E52F31C2-1ED7-49AA-B9D0-3D23A96BE753}"/>
              </a:ext>
            </a:extLst>
          </p:cNvPr>
          <p:cNvSpPr/>
          <p:nvPr/>
        </p:nvSpPr>
        <p:spPr>
          <a:xfrm rot="10800000">
            <a:off x="7126942" y="2929482"/>
            <a:ext cx="490285" cy="394910"/>
          </a:xfrm>
          <a:prstGeom prst="rightArrow">
            <a:avLst/>
          </a:prstGeom>
          <a:solidFill>
            <a:schemeClr val="accent3">
              <a:lumMod val="40000"/>
              <a:lumOff val="60000"/>
            </a:schemeClr>
          </a:solidFill>
          <a:ln>
            <a:solidFill>
              <a:schemeClr val="accent3">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49" name="右矢印 21">
            <a:extLst>
              <a:ext uri="{FF2B5EF4-FFF2-40B4-BE49-F238E27FC236}">
                <a16:creationId xmlns:a16="http://schemas.microsoft.com/office/drawing/2014/main" id="{4D257982-C152-4C86-AC91-3825F2C37BD9}"/>
              </a:ext>
            </a:extLst>
          </p:cNvPr>
          <p:cNvSpPr/>
          <p:nvPr/>
        </p:nvSpPr>
        <p:spPr>
          <a:xfrm rot="10800000" flipH="1">
            <a:off x="4489344" y="2929021"/>
            <a:ext cx="490285" cy="39491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50" name="線吹き出し 1 2">
            <a:extLst>
              <a:ext uri="{FF2B5EF4-FFF2-40B4-BE49-F238E27FC236}">
                <a16:creationId xmlns:a16="http://schemas.microsoft.com/office/drawing/2014/main" id="{D2F11141-D80C-4330-BB43-6EC909C59F95}"/>
              </a:ext>
            </a:extLst>
          </p:cNvPr>
          <p:cNvSpPr/>
          <p:nvPr/>
        </p:nvSpPr>
        <p:spPr>
          <a:xfrm>
            <a:off x="1976520" y="1601698"/>
            <a:ext cx="2593549" cy="690821"/>
          </a:xfrm>
          <a:prstGeom prst="callout1">
            <a:avLst>
              <a:gd name="adj1" fmla="val 95246"/>
              <a:gd name="adj2" fmla="val 49393"/>
              <a:gd name="adj3" fmla="val 183659"/>
              <a:gd name="adj4" fmla="val 100117"/>
            </a:avLst>
          </a:prstGeom>
          <a:solidFill>
            <a:schemeClr val="accent2">
              <a:lumMod val="40000"/>
              <a:lumOff val="60000"/>
            </a:schemeClr>
          </a:solidFill>
          <a:ln>
            <a:solidFill>
              <a:schemeClr val="accent2"/>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t>O1. </a:t>
            </a:r>
            <a:r>
              <a:rPr kumimoji="1" lang="ja-JP" altLang="en-US" dirty="0"/>
              <a:t>非凸・連続・有制約からのアプローチ</a:t>
            </a:r>
          </a:p>
        </p:txBody>
      </p:sp>
      <p:sp>
        <p:nvSpPr>
          <p:cNvPr id="51" name="線吹き出し 1 2">
            <a:extLst>
              <a:ext uri="{FF2B5EF4-FFF2-40B4-BE49-F238E27FC236}">
                <a16:creationId xmlns:a16="http://schemas.microsoft.com/office/drawing/2014/main" id="{AF64E8BF-6919-4172-8563-3695814CAD57}"/>
              </a:ext>
            </a:extLst>
          </p:cNvPr>
          <p:cNvSpPr/>
          <p:nvPr/>
        </p:nvSpPr>
        <p:spPr>
          <a:xfrm>
            <a:off x="7590368" y="1599105"/>
            <a:ext cx="3115580" cy="690821"/>
          </a:xfrm>
          <a:prstGeom prst="callout1">
            <a:avLst>
              <a:gd name="adj1" fmla="val 100026"/>
              <a:gd name="adj2" fmla="val 53600"/>
              <a:gd name="adj3" fmla="val 183657"/>
              <a:gd name="adj4" fmla="val -5373"/>
            </a:avLst>
          </a:prstGeom>
          <a:solidFill>
            <a:schemeClr val="accent3">
              <a:lumMod val="60000"/>
              <a:lumOff val="40000"/>
            </a:schemeClr>
          </a:solidFill>
          <a:ln>
            <a:solidFill>
              <a:schemeClr val="accent3"/>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dirty="0"/>
              <a:t>O2</a:t>
            </a:r>
            <a:r>
              <a:rPr kumimoji="1" lang="en-US" altLang="ja-JP" dirty="0"/>
              <a:t>. </a:t>
            </a:r>
            <a:r>
              <a:rPr kumimoji="1" lang="ja-JP" altLang="en-US" dirty="0"/>
              <a:t>非凸・混合整数・無制約</a:t>
            </a:r>
            <a:endParaRPr kumimoji="1" lang="en-US" altLang="ja-JP" dirty="0"/>
          </a:p>
          <a:p>
            <a:pPr algn="ctr"/>
            <a:r>
              <a:rPr kumimoji="1" lang="ja-JP" altLang="en-US" dirty="0"/>
              <a:t>からのアプローチ</a:t>
            </a:r>
          </a:p>
        </p:txBody>
      </p:sp>
      <p:sp>
        <p:nvSpPr>
          <p:cNvPr id="52" name="右矢印 21">
            <a:extLst>
              <a:ext uri="{FF2B5EF4-FFF2-40B4-BE49-F238E27FC236}">
                <a16:creationId xmlns:a16="http://schemas.microsoft.com/office/drawing/2014/main" id="{C40F810C-9EE1-47D3-8D4C-E8D732971E93}"/>
              </a:ext>
            </a:extLst>
          </p:cNvPr>
          <p:cNvSpPr/>
          <p:nvPr/>
        </p:nvSpPr>
        <p:spPr>
          <a:xfrm rot="5400000" flipH="1">
            <a:off x="5789072" y="3723007"/>
            <a:ext cx="490285" cy="394910"/>
          </a:xfrm>
          <a:prstGeom prst="rightArrow">
            <a:avLst/>
          </a:prstGeom>
          <a:noFill/>
          <a:ln w="19050">
            <a:solidFill>
              <a:schemeClr val="tx1">
                <a:lumMod val="65000"/>
                <a:lumOff val="35000"/>
              </a:schemeClr>
            </a:solidFill>
            <a:prstDash val="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1A942E07-C323-4FF0-B7E7-88C8624F5911}"/>
              </a:ext>
            </a:extLst>
          </p:cNvPr>
          <p:cNvSpPr txBox="1"/>
          <p:nvPr/>
        </p:nvSpPr>
        <p:spPr>
          <a:xfrm>
            <a:off x="4949088" y="3336413"/>
            <a:ext cx="2233304" cy="369332"/>
          </a:xfrm>
          <a:prstGeom prst="rect">
            <a:avLst/>
          </a:prstGeom>
          <a:noFill/>
        </p:spPr>
        <p:txBody>
          <a:bodyPr wrap="none" rtlCol="0">
            <a:spAutoFit/>
          </a:bodyPr>
          <a:lstStyle/>
          <a:p>
            <a:r>
              <a:rPr kumimoji="1" lang="ja-JP" altLang="en-US" b="1" dirty="0">
                <a:solidFill>
                  <a:schemeClr val="tx1">
                    <a:lumMod val="65000"/>
                    <a:lumOff val="35000"/>
                  </a:schemeClr>
                </a:solidFill>
              </a:rPr>
              <a:t>このまま拡張できない</a:t>
            </a:r>
          </a:p>
        </p:txBody>
      </p:sp>
      <p:sp>
        <p:nvSpPr>
          <p:cNvPr id="54" name="テキスト ボックス 53">
            <a:extLst>
              <a:ext uri="{FF2B5EF4-FFF2-40B4-BE49-F238E27FC236}">
                <a16:creationId xmlns:a16="http://schemas.microsoft.com/office/drawing/2014/main" id="{B1C43A0E-A81E-4FE2-AE9F-AAB1A0471BA3}"/>
              </a:ext>
            </a:extLst>
          </p:cNvPr>
          <p:cNvSpPr txBox="1"/>
          <p:nvPr/>
        </p:nvSpPr>
        <p:spPr>
          <a:xfrm>
            <a:off x="7873283" y="2941810"/>
            <a:ext cx="2185214" cy="369332"/>
          </a:xfrm>
          <a:prstGeom prst="rect">
            <a:avLst/>
          </a:prstGeom>
          <a:noFill/>
        </p:spPr>
        <p:txBody>
          <a:bodyPr wrap="none" rtlCol="0">
            <a:spAutoFit/>
          </a:bodyPr>
          <a:lstStyle/>
          <a:p>
            <a:r>
              <a:rPr kumimoji="1" lang="ja-JP" altLang="en-US" b="1" dirty="0"/>
              <a:t>凸緩和</a:t>
            </a:r>
            <a:r>
              <a:rPr kumimoji="1" lang="en-US" altLang="ja-JP" b="1" dirty="0"/>
              <a:t>&amp;</a:t>
            </a:r>
            <a:r>
              <a:rPr kumimoji="1" lang="ja-JP" altLang="en-US" b="1" dirty="0"/>
              <a:t>分枝限定法</a:t>
            </a:r>
          </a:p>
        </p:txBody>
      </p:sp>
      <p:sp>
        <p:nvSpPr>
          <p:cNvPr id="55" name="テキスト ボックス 54">
            <a:extLst>
              <a:ext uri="{FF2B5EF4-FFF2-40B4-BE49-F238E27FC236}">
                <a16:creationId xmlns:a16="http://schemas.microsoft.com/office/drawing/2014/main" id="{A907D721-AE57-4170-95FE-69F6AFA1267F}"/>
              </a:ext>
            </a:extLst>
          </p:cNvPr>
          <p:cNvSpPr txBox="1"/>
          <p:nvPr/>
        </p:nvSpPr>
        <p:spPr>
          <a:xfrm>
            <a:off x="2235927" y="4337774"/>
            <a:ext cx="1800493" cy="646331"/>
          </a:xfrm>
          <a:prstGeom prst="rect">
            <a:avLst/>
          </a:prstGeom>
          <a:noFill/>
        </p:spPr>
        <p:txBody>
          <a:bodyPr wrap="none" rtlCol="0">
            <a:spAutoFit/>
          </a:bodyPr>
          <a:lstStyle/>
          <a:p>
            <a:pPr algn="ctr"/>
            <a:r>
              <a:rPr kumimoji="1" lang="ja-JP" altLang="en-US" dirty="0">
                <a:solidFill>
                  <a:schemeClr val="tx1">
                    <a:lumMod val="65000"/>
                    <a:lumOff val="35000"/>
                  </a:schemeClr>
                </a:solidFill>
              </a:rPr>
              <a:t>線型最適化／</a:t>
            </a:r>
            <a:endParaRPr kumimoji="1" lang="en-US" altLang="ja-JP" dirty="0">
              <a:solidFill>
                <a:schemeClr val="tx1">
                  <a:lumMod val="65000"/>
                  <a:lumOff val="35000"/>
                </a:schemeClr>
              </a:solidFill>
            </a:endParaRPr>
          </a:p>
          <a:p>
            <a:pPr algn="ctr"/>
            <a:r>
              <a:rPr lang="ja-JP" altLang="en-US" dirty="0">
                <a:solidFill>
                  <a:schemeClr val="tx1">
                    <a:lumMod val="65000"/>
                    <a:lumOff val="35000"/>
                  </a:schemeClr>
                </a:solidFill>
              </a:rPr>
              <a:t>有制約</a:t>
            </a:r>
            <a:r>
              <a:rPr kumimoji="1" lang="ja-JP" altLang="en-US" dirty="0">
                <a:solidFill>
                  <a:schemeClr val="tx1">
                    <a:lumMod val="65000"/>
                    <a:lumOff val="35000"/>
                  </a:schemeClr>
                </a:solidFill>
              </a:rPr>
              <a:t>凸最適化</a:t>
            </a:r>
            <a:endParaRPr kumimoji="1" lang="en-US" altLang="ja-JP" dirty="0">
              <a:solidFill>
                <a:schemeClr val="tx1">
                  <a:lumMod val="65000"/>
                  <a:lumOff val="35000"/>
                </a:schemeClr>
              </a:solidFill>
            </a:endParaRPr>
          </a:p>
        </p:txBody>
      </p:sp>
      <p:sp>
        <p:nvSpPr>
          <p:cNvPr id="56" name="テキスト ボックス 55">
            <a:extLst>
              <a:ext uri="{FF2B5EF4-FFF2-40B4-BE49-F238E27FC236}">
                <a16:creationId xmlns:a16="http://schemas.microsoft.com/office/drawing/2014/main" id="{480215C5-9A91-4DFA-9E3B-17184B0C574F}"/>
              </a:ext>
            </a:extLst>
          </p:cNvPr>
          <p:cNvSpPr txBox="1"/>
          <p:nvPr/>
        </p:nvSpPr>
        <p:spPr>
          <a:xfrm>
            <a:off x="7950229" y="4336048"/>
            <a:ext cx="2031325" cy="646331"/>
          </a:xfrm>
          <a:prstGeom prst="rect">
            <a:avLst/>
          </a:prstGeom>
          <a:noFill/>
        </p:spPr>
        <p:txBody>
          <a:bodyPr wrap="none" rtlCol="0">
            <a:spAutoFit/>
          </a:bodyPr>
          <a:lstStyle/>
          <a:p>
            <a:pPr algn="ctr"/>
            <a:r>
              <a:rPr kumimoji="1" lang="ja-JP" altLang="en-US" dirty="0">
                <a:solidFill>
                  <a:schemeClr val="tx1">
                    <a:lumMod val="65000"/>
                    <a:lumOff val="35000"/>
                  </a:schemeClr>
                </a:solidFill>
              </a:rPr>
              <a:t>混合整数線型／</a:t>
            </a:r>
            <a:endParaRPr kumimoji="1" lang="en-US" altLang="ja-JP" dirty="0">
              <a:solidFill>
                <a:schemeClr val="tx1">
                  <a:lumMod val="65000"/>
                  <a:lumOff val="35000"/>
                </a:schemeClr>
              </a:solidFill>
            </a:endParaRPr>
          </a:p>
          <a:p>
            <a:pPr algn="ctr"/>
            <a:r>
              <a:rPr lang="ja-JP" altLang="en-US" dirty="0">
                <a:solidFill>
                  <a:schemeClr val="tx1">
                    <a:lumMod val="65000"/>
                    <a:lumOff val="35000"/>
                  </a:schemeClr>
                </a:solidFill>
              </a:rPr>
              <a:t>混合整数</a:t>
            </a:r>
            <a:r>
              <a:rPr kumimoji="1" lang="ja-JP" altLang="en-US" dirty="0">
                <a:solidFill>
                  <a:schemeClr val="tx1">
                    <a:lumMod val="65000"/>
                    <a:lumOff val="35000"/>
                  </a:schemeClr>
                </a:solidFill>
              </a:rPr>
              <a:t>凸最適化</a:t>
            </a:r>
            <a:endParaRPr kumimoji="1" lang="en-US" altLang="ja-JP" dirty="0">
              <a:solidFill>
                <a:schemeClr val="tx1">
                  <a:lumMod val="65000"/>
                  <a:lumOff val="35000"/>
                </a:schemeClr>
              </a:solidFill>
            </a:endParaRPr>
          </a:p>
        </p:txBody>
      </p:sp>
      <p:sp>
        <p:nvSpPr>
          <p:cNvPr id="57" name="テキスト ボックス 56">
            <a:extLst>
              <a:ext uri="{FF2B5EF4-FFF2-40B4-BE49-F238E27FC236}">
                <a16:creationId xmlns:a16="http://schemas.microsoft.com/office/drawing/2014/main" id="{CA4883E5-D7D8-4F7C-A222-ABE4285D057F}"/>
              </a:ext>
            </a:extLst>
          </p:cNvPr>
          <p:cNvSpPr txBox="1"/>
          <p:nvPr/>
        </p:nvSpPr>
        <p:spPr>
          <a:xfrm>
            <a:off x="4934661" y="1607704"/>
            <a:ext cx="2262158" cy="369332"/>
          </a:xfrm>
          <a:prstGeom prst="rect">
            <a:avLst/>
          </a:prstGeom>
          <a:noFill/>
        </p:spPr>
        <p:txBody>
          <a:bodyPr wrap="none" rtlCol="0">
            <a:spAutoFit/>
          </a:bodyPr>
          <a:lstStyle/>
          <a:p>
            <a:r>
              <a:rPr kumimoji="1" lang="ja-JP" altLang="en-US" dirty="0">
                <a:solidFill>
                  <a:schemeClr val="tx1">
                    <a:lumMod val="65000"/>
                    <a:lumOff val="35000"/>
                  </a:schemeClr>
                </a:solidFill>
              </a:rPr>
              <a:t>無制約大域的最適化</a:t>
            </a:r>
          </a:p>
        </p:txBody>
      </p:sp>
      <p:sp>
        <p:nvSpPr>
          <p:cNvPr id="58" name="正方形/長方形 57">
            <a:extLst>
              <a:ext uri="{FF2B5EF4-FFF2-40B4-BE49-F238E27FC236}">
                <a16:creationId xmlns:a16="http://schemas.microsoft.com/office/drawing/2014/main" id="{20B11859-31F8-486E-9172-B3AE242BD96E}"/>
              </a:ext>
            </a:extLst>
          </p:cNvPr>
          <p:cNvSpPr/>
          <p:nvPr/>
        </p:nvSpPr>
        <p:spPr>
          <a:xfrm>
            <a:off x="5379861" y="2785047"/>
            <a:ext cx="1308706" cy="465903"/>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ゴール</a:t>
            </a:r>
          </a:p>
        </p:txBody>
      </p:sp>
      <p:sp>
        <p:nvSpPr>
          <p:cNvPr id="59" name="吹き出し: 四角形 58">
            <a:extLst>
              <a:ext uri="{FF2B5EF4-FFF2-40B4-BE49-F238E27FC236}">
                <a16:creationId xmlns:a16="http://schemas.microsoft.com/office/drawing/2014/main" id="{E961424C-B9BE-4279-9052-040B7DD1D3DB}"/>
              </a:ext>
            </a:extLst>
          </p:cNvPr>
          <p:cNvSpPr/>
          <p:nvPr/>
        </p:nvSpPr>
        <p:spPr>
          <a:xfrm>
            <a:off x="7740651" y="5852543"/>
            <a:ext cx="2781819" cy="419119"/>
          </a:xfrm>
          <a:prstGeom prst="wedgeRectCallout">
            <a:avLst>
              <a:gd name="adj1" fmla="val -29995"/>
              <a:gd name="adj2" fmla="val -8918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非連結な実行可能領域</a:t>
            </a:r>
          </a:p>
        </p:txBody>
      </p:sp>
      <p:sp>
        <p:nvSpPr>
          <p:cNvPr id="60" name="吹き出し: 四角形 59">
            <a:extLst>
              <a:ext uri="{FF2B5EF4-FFF2-40B4-BE49-F238E27FC236}">
                <a16:creationId xmlns:a16="http://schemas.microsoft.com/office/drawing/2014/main" id="{464F5A54-C638-4770-A76E-5EAE63567B70}"/>
              </a:ext>
            </a:extLst>
          </p:cNvPr>
          <p:cNvSpPr/>
          <p:nvPr/>
        </p:nvSpPr>
        <p:spPr>
          <a:xfrm>
            <a:off x="1718725" y="5864341"/>
            <a:ext cx="2275737" cy="419119"/>
          </a:xfrm>
          <a:prstGeom prst="wedgeRectCallout">
            <a:avLst>
              <a:gd name="adj1" fmla="val 31803"/>
              <a:gd name="adj2" fmla="val -8918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非凸制約、多数制約</a:t>
            </a:r>
          </a:p>
        </p:txBody>
      </p:sp>
      <p:sp>
        <p:nvSpPr>
          <p:cNvPr id="61" name="吹き出し: 四角形 60">
            <a:extLst>
              <a:ext uri="{FF2B5EF4-FFF2-40B4-BE49-F238E27FC236}">
                <a16:creationId xmlns:a16="http://schemas.microsoft.com/office/drawing/2014/main" id="{9FFB2653-10FB-4047-8718-E9B9F53C933E}"/>
              </a:ext>
            </a:extLst>
          </p:cNvPr>
          <p:cNvSpPr/>
          <p:nvPr/>
        </p:nvSpPr>
        <p:spPr>
          <a:xfrm>
            <a:off x="6614120" y="313134"/>
            <a:ext cx="1025644" cy="419119"/>
          </a:xfrm>
          <a:prstGeom prst="wedgeRectCallout">
            <a:avLst>
              <a:gd name="adj1" fmla="val -37690"/>
              <a:gd name="adj2" fmla="val 73741"/>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高次元</a:t>
            </a:r>
          </a:p>
        </p:txBody>
      </p:sp>
      <p:sp>
        <p:nvSpPr>
          <p:cNvPr id="2" name="吹き出し: 四角形 1">
            <a:extLst>
              <a:ext uri="{FF2B5EF4-FFF2-40B4-BE49-F238E27FC236}">
                <a16:creationId xmlns:a16="http://schemas.microsoft.com/office/drawing/2014/main" id="{F76BE37B-1ABD-62BC-159F-DDBBADCD0070}"/>
              </a:ext>
            </a:extLst>
          </p:cNvPr>
          <p:cNvSpPr/>
          <p:nvPr/>
        </p:nvSpPr>
        <p:spPr>
          <a:xfrm>
            <a:off x="7993397" y="791902"/>
            <a:ext cx="4175350" cy="518094"/>
          </a:xfrm>
          <a:prstGeom prst="wedgeRectCallout">
            <a:avLst>
              <a:gd name="adj1" fmla="val -29014"/>
              <a:gd name="adj2" fmla="val 108380"/>
            </a:avLst>
          </a:prstGeom>
          <a:solidFill>
            <a:schemeClr val="accent5"/>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b="1" dirty="0">
                <a:solidFill>
                  <a:schemeClr val="bg1"/>
                </a:solidFill>
              </a:rPr>
              <a:t>計算時間の観点で本格的な検討を断念</a:t>
            </a:r>
          </a:p>
        </p:txBody>
      </p:sp>
      <p:sp>
        <p:nvSpPr>
          <p:cNvPr id="5" name="吹き出し: 四角形 4">
            <a:extLst>
              <a:ext uri="{FF2B5EF4-FFF2-40B4-BE49-F238E27FC236}">
                <a16:creationId xmlns:a16="http://schemas.microsoft.com/office/drawing/2014/main" id="{ED618336-0A3D-0092-9A77-F780F44BEF35}"/>
              </a:ext>
            </a:extLst>
          </p:cNvPr>
          <p:cNvSpPr/>
          <p:nvPr/>
        </p:nvSpPr>
        <p:spPr>
          <a:xfrm>
            <a:off x="169572" y="788932"/>
            <a:ext cx="3637020" cy="646331"/>
          </a:xfrm>
          <a:prstGeom prst="wedgeRectCallout">
            <a:avLst>
              <a:gd name="adj1" fmla="val 29633"/>
              <a:gd name="adj2" fmla="val 72862"/>
            </a:avLst>
          </a:prstGeom>
          <a:solidFill>
            <a:schemeClr val="accent5"/>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b="1" dirty="0">
                <a:solidFill>
                  <a:schemeClr val="bg1"/>
                </a:solidFill>
              </a:rPr>
              <a:t>近傍生成法／制約対処法の検討に焦点を当てている</a:t>
            </a:r>
          </a:p>
        </p:txBody>
      </p:sp>
    </p:spTree>
    <p:extLst>
      <p:ext uri="{BB962C8B-B14F-4D97-AF65-F5344CB8AC3E}">
        <p14:creationId xmlns:p14="http://schemas.microsoft.com/office/powerpoint/2010/main" val="33581732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50</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問題分割に基づく制約対処法</a:t>
            </a:r>
            <a:endParaRPr lang="en-US" dirty="0"/>
          </a:p>
        </p:txBody>
      </p:sp>
      <p:sp>
        <p:nvSpPr>
          <p:cNvPr id="31" name="テキスト ボックス 30">
            <a:extLst>
              <a:ext uri="{FF2B5EF4-FFF2-40B4-BE49-F238E27FC236}">
                <a16:creationId xmlns:a16="http://schemas.microsoft.com/office/drawing/2014/main" id="{FB2973AE-DC67-4A53-8113-B9AE00A8D93C}"/>
              </a:ext>
            </a:extLst>
          </p:cNvPr>
          <p:cNvSpPr txBox="1"/>
          <p:nvPr/>
        </p:nvSpPr>
        <p:spPr>
          <a:xfrm>
            <a:off x="571983" y="-20411"/>
            <a:ext cx="7381391" cy="338554"/>
          </a:xfrm>
          <a:prstGeom prst="rect">
            <a:avLst/>
          </a:prstGeom>
          <a:noFill/>
        </p:spPr>
        <p:txBody>
          <a:bodyPr wrap="square" rtlCol="0">
            <a:spAutoFit/>
          </a:bodyPr>
          <a:lstStyle/>
          <a:p>
            <a:r>
              <a:rPr lang="en-US" altLang="ja-JP" sz="1600" b="1" dirty="0">
                <a:solidFill>
                  <a:schemeClr val="bg1"/>
                </a:solidFill>
              </a:rPr>
              <a:t>2.4 </a:t>
            </a:r>
            <a:r>
              <a:rPr kumimoji="1" lang="ja-JP" altLang="en-US" sz="1600" b="1" dirty="0">
                <a:solidFill>
                  <a:schemeClr val="bg1"/>
                </a:solidFill>
              </a:rPr>
              <a:t>アルゴリズム要素検討</a:t>
            </a:r>
          </a:p>
        </p:txBody>
      </p:sp>
      <p:pic>
        <p:nvPicPr>
          <p:cNvPr id="11" name="図 10">
            <a:extLst>
              <a:ext uri="{FF2B5EF4-FFF2-40B4-BE49-F238E27FC236}">
                <a16:creationId xmlns:a16="http://schemas.microsoft.com/office/drawing/2014/main" id="{9796E080-8022-413A-92CE-23B6C7951371}"/>
              </a:ext>
            </a:extLst>
          </p:cNvPr>
          <p:cNvPicPr>
            <a:picLocks noChangeAspect="1"/>
          </p:cNvPicPr>
          <p:nvPr/>
        </p:nvPicPr>
        <p:blipFill>
          <a:blip r:embed="rId2"/>
          <a:stretch>
            <a:fillRect/>
          </a:stretch>
        </p:blipFill>
        <p:spPr>
          <a:xfrm>
            <a:off x="1054841" y="4666909"/>
            <a:ext cx="1338433" cy="1260162"/>
          </a:xfrm>
          <a:prstGeom prst="rect">
            <a:avLst/>
          </a:prstGeom>
        </p:spPr>
      </p:pic>
      <p:pic>
        <p:nvPicPr>
          <p:cNvPr id="13" name="図 12">
            <a:extLst>
              <a:ext uri="{FF2B5EF4-FFF2-40B4-BE49-F238E27FC236}">
                <a16:creationId xmlns:a16="http://schemas.microsoft.com/office/drawing/2014/main" id="{06357A2E-C074-4889-AEFD-8218371B7F19}"/>
              </a:ext>
            </a:extLst>
          </p:cNvPr>
          <p:cNvPicPr>
            <a:picLocks noChangeAspect="1"/>
          </p:cNvPicPr>
          <p:nvPr/>
        </p:nvPicPr>
        <p:blipFill>
          <a:blip r:embed="rId3"/>
          <a:stretch>
            <a:fillRect/>
          </a:stretch>
        </p:blipFill>
        <p:spPr>
          <a:xfrm>
            <a:off x="2830436" y="4670822"/>
            <a:ext cx="1338433" cy="1252335"/>
          </a:xfrm>
          <a:prstGeom prst="rect">
            <a:avLst/>
          </a:prstGeom>
        </p:spPr>
      </p:pic>
      <p:pic>
        <p:nvPicPr>
          <p:cNvPr id="14" name="図 13">
            <a:extLst>
              <a:ext uri="{FF2B5EF4-FFF2-40B4-BE49-F238E27FC236}">
                <a16:creationId xmlns:a16="http://schemas.microsoft.com/office/drawing/2014/main" id="{390432DA-FE41-4A92-9607-CE1DD0F87038}"/>
              </a:ext>
            </a:extLst>
          </p:cNvPr>
          <p:cNvPicPr>
            <a:picLocks noChangeAspect="1"/>
          </p:cNvPicPr>
          <p:nvPr/>
        </p:nvPicPr>
        <p:blipFill>
          <a:blip r:embed="rId4"/>
          <a:stretch>
            <a:fillRect/>
          </a:stretch>
        </p:blipFill>
        <p:spPr>
          <a:xfrm>
            <a:off x="1023847" y="1843216"/>
            <a:ext cx="3134828" cy="1958239"/>
          </a:xfrm>
          <a:prstGeom prst="rect">
            <a:avLst/>
          </a:prstGeom>
        </p:spPr>
      </p:pic>
      <p:sp>
        <p:nvSpPr>
          <p:cNvPr id="15" name="テキスト プレースホルダー 2">
            <a:extLst>
              <a:ext uri="{FF2B5EF4-FFF2-40B4-BE49-F238E27FC236}">
                <a16:creationId xmlns:a16="http://schemas.microsoft.com/office/drawing/2014/main" id="{76A2B97C-7096-43E1-BE89-D5825C12C952}"/>
              </a:ext>
            </a:extLst>
          </p:cNvPr>
          <p:cNvSpPr txBox="1">
            <a:spLocks/>
          </p:cNvSpPr>
          <p:nvPr/>
        </p:nvSpPr>
        <p:spPr>
          <a:xfrm>
            <a:off x="517054" y="1020575"/>
            <a:ext cx="11400125" cy="481072"/>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dirty="0"/>
              <a:t>有制約における探索戦略に基づき、</a:t>
            </a:r>
            <a:r>
              <a:rPr lang="en-US" altLang="ja-JP" dirty="0"/>
              <a:t>MOEA/D</a:t>
            </a:r>
            <a:r>
              <a:rPr lang="ja-JP" altLang="en-US" dirty="0"/>
              <a:t>の重み調整則を考案。</a:t>
            </a:r>
            <a:endParaRPr lang="en-US" altLang="ja-JP" dirty="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E74DF74B-8946-4A64-ACAD-3DABCD0D95C9}"/>
                  </a:ext>
                </a:extLst>
              </p:cNvPr>
              <p:cNvSpPr txBox="1"/>
              <p:nvPr/>
            </p:nvSpPr>
            <p:spPr>
              <a:xfrm>
                <a:off x="9763423" y="5152197"/>
                <a:ext cx="1478675" cy="261610"/>
              </a:xfrm>
              <a:prstGeom prst="rect">
                <a:avLst/>
              </a:prstGeom>
              <a:noFill/>
            </p:spPr>
            <p:txBody>
              <a:bodyPr wrap="none" rtlCol="0">
                <a:spAutoFit/>
              </a:bodyPr>
              <a:lstStyle/>
              <a:p>
                <a14:m>
                  <m:oMath xmlns:m="http://schemas.openxmlformats.org/officeDocument/2006/math">
                    <m:sSup>
                      <m:sSupPr>
                        <m:ctrlPr>
                          <a:rPr kumimoji="1" lang="en-US" altLang="ja-JP" sz="1100" i="1" smtClean="0">
                            <a:latin typeface="Cambria Math" panose="02040503050406030204" pitchFamily="18" charset="0"/>
                          </a:rPr>
                        </m:ctrlPr>
                      </m:sSupPr>
                      <m:e>
                        <m:r>
                          <a:rPr kumimoji="1" lang="en-US" altLang="ja-JP" sz="1100" b="1" i="1">
                            <a:latin typeface="Cambria Math" panose="02040503050406030204" pitchFamily="18" charset="0"/>
                          </a:rPr>
                          <m:t>𝒙</m:t>
                        </m:r>
                      </m:e>
                      <m:sup>
                        <m:r>
                          <a:rPr kumimoji="1" lang="en-US" altLang="ja-JP" sz="1100" b="0" i="1" smtClean="0">
                            <a:latin typeface="Cambria Math" panose="02040503050406030204" pitchFamily="18" charset="0"/>
                          </a:rPr>
                          <m:t>𝑠</m:t>
                        </m:r>
                      </m:sup>
                    </m:sSup>
                    <m:d>
                      <m:dPr>
                        <m:ctrlPr>
                          <a:rPr kumimoji="1" lang="en-US" altLang="ja-JP" sz="1100" i="1">
                            <a:latin typeface="Cambria Math" panose="02040503050406030204" pitchFamily="18" charset="0"/>
                          </a:rPr>
                        </m:ctrlPr>
                      </m:dPr>
                      <m:e>
                        <m:r>
                          <a:rPr kumimoji="1" lang="en-US" altLang="ja-JP" sz="1100" i="1">
                            <a:latin typeface="Cambria Math" panose="02040503050406030204" pitchFamily="18" charset="0"/>
                          </a:rPr>
                          <m:t>𝑘</m:t>
                        </m:r>
                      </m:e>
                    </m:d>
                    <m:r>
                      <a:rPr kumimoji="1" lang="en-US" altLang="ja-JP" sz="1100" b="0" i="1" smtClean="0">
                        <a:latin typeface="Cambria Math" panose="02040503050406030204" pitchFamily="18" charset="0"/>
                      </a:rPr>
                      <m:t>,</m:t>
                    </m:r>
                    <m:sSup>
                      <m:sSupPr>
                        <m:ctrlPr>
                          <a:rPr kumimoji="1" lang="en-US" altLang="ja-JP" sz="1100" i="1">
                            <a:latin typeface="Cambria Math" panose="02040503050406030204" pitchFamily="18" charset="0"/>
                          </a:rPr>
                        </m:ctrlPr>
                      </m:sSupPr>
                      <m:e>
                        <m:r>
                          <a:rPr kumimoji="1" lang="en-US" altLang="ja-JP" sz="1100" b="1" i="1">
                            <a:latin typeface="Cambria Math" panose="02040503050406030204" pitchFamily="18" charset="0"/>
                          </a:rPr>
                          <m:t>𝒙</m:t>
                        </m:r>
                      </m:e>
                      <m:sup>
                        <m:r>
                          <a:rPr kumimoji="1" lang="en-US" altLang="ja-JP" sz="1100" b="0" i="1" smtClean="0">
                            <a:latin typeface="Cambria Math" panose="02040503050406030204" pitchFamily="18" charset="0"/>
                          </a:rPr>
                          <m:t>𝑡</m:t>
                        </m:r>
                      </m:sup>
                    </m:sSup>
                    <m:d>
                      <m:dPr>
                        <m:ctrlPr>
                          <a:rPr kumimoji="1" lang="en-US" altLang="ja-JP" sz="1100" i="1">
                            <a:latin typeface="Cambria Math" panose="02040503050406030204" pitchFamily="18" charset="0"/>
                          </a:rPr>
                        </m:ctrlPr>
                      </m:dPr>
                      <m:e>
                        <m:r>
                          <a:rPr kumimoji="1" lang="en-US" altLang="ja-JP" sz="1100" i="1">
                            <a:latin typeface="Cambria Math" panose="02040503050406030204" pitchFamily="18" charset="0"/>
                          </a:rPr>
                          <m:t>𝑘</m:t>
                        </m:r>
                      </m:e>
                    </m:d>
                  </m:oMath>
                </a14:m>
                <a:r>
                  <a:rPr kumimoji="1" lang="ja-JP" altLang="en-US" sz="1100" dirty="0"/>
                  <a:t>：探索点</a:t>
                </a:r>
              </a:p>
            </p:txBody>
          </p:sp>
        </mc:Choice>
        <mc:Fallback xmlns="">
          <p:sp>
            <p:nvSpPr>
              <p:cNvPr id="17" name="テキスト ボックス 16">
                <a:extLst>
                  <a:ext uri="{FF2B5EF4-FFF2-40B4-BE49-F238E27FC236}">
                    <a16:creationId xmlns:a16="http://schemas.microsoft.com/office/drawing/2014/main" id="{E74DF74B-8946-4A64-ACAD-3DABCD0D95C9}"/>
                  </a:ext>
                </a:extLst>
              </p:cNvPr>
              <p:cNvSpPr txBox="1">
                <a:spLocks noRot="1" noChangeAspect="1" noMove="1" noResize="1" noEditPoints="1" noAdjustHandles="1" noChangeArrowheads="1" noChangeShapeType="1" noTextEdit="1"/>
              </p:cNvSpPr>
              <p:nvPr/>
            </p:nvSpPr>
            <p:spPr>
              <a:xfrm>
                <a:off x="9763423" y="5152197"/>
                <a:ext cx="1478675" cy="261610"/>
              </a:xfrm>
              <a:prstGeom prst="rect">
                <a:avLst/>
              </a:prstGeom>
              <a:blipFill>
                <a:blip r:embed="rId5"/>
                <a:stretch>
                  <a:fillRect t="-2326" b="-13953"/>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D3943622-A380-4B3D-97F3-D4E6FFFF0223}"/>
              </a:ext>
            </a:extLst>
          </p:cNvPr>
          <p:cNvSpPr txBox="1"/>
          <p:nvPr/>
        </p:nvSpPr>
        <p:spPr>
          <a:xfrm>
            <a:off x="7413827" y="5462164"/>
            <a:ext cx="4156907" cy="523220"/>
          </a:xfrm>
          <a:prstGeom prst="rect">
            <a:avLst/>
          </a:prstGeom>
          <a:noFill/>
        </p:spPr>
        <p:txBody>
          <a:bodyPr wrap="none" rtlCol="0">
            <a:spAutoFit/>
          </a:bodyPr>
          <a:lstStyle/>
          <a:p>
            <a:pPr marL="285750" indent="-285750">
              <a:buFont typeface="Wingdings" panose="05000000000000000000" pitchFamily="2" charset="2"/>
              <a:buChar char="Ø"/>
            </a:pPr>
            <a:r>
              <a:rPr kumimoji="1" lang="ja-JP" altLang="en-US" sz="1400" dirty="0"/>
              <a:t>非劣性の判定：パレートフロンティアへの収束状況</a:t>
            </a:r>
            <a:endParaRPr kumimoji="1" lang="en-US" altLang="ja-JP" sz="1400" dirty="0"/>
          </a:p>
          <a:p>
            <a:pPr marL="285750" indent="-285750">
              <a:buFont typeface="Wingdings" panose="05000000000000000000" pitchFamily="2" charset="2"/>
              <a:buChar char="Ø"/>
            </a:pPr>
            <a:r>
              <a:rPr kumimoji="1" lang="ja-JP" altLang="en-US" sz="1400" dirty="0"/>
              <a:t>可能性の判定：可能領域／違反領域の偏り状況</a:t>
            </a:r>
          </a:p>
        </p:txBody>
      </p:sp>
      <p:sp>
        <p:nvSpPr>
          <p:cNvPr id="19" name="テキスト ボックス 18">
            <a:extLst>
              <a:ext uri="{FF2B5EF4-FFF2-40B4-BE49-F238E27FC236}">
                <a16:creationId xmlns:a16="http://schemas.microsoft.com/office/drawing/2014/main" id="{1459918E-5BD3-4118-9751-CB0CFE85CE83}"/>
              </a:ext>
            </a:extLst>
          </p:cNvPr>
          <p:cNvSpPr txBox="1"/>
          <p:nvPr/>
        </p:nvSpPr>
        <p:spPr>
          <a:xfrm>
            <a:off x="1611537" y="1559923"/>
            <a:ext cx="2125903" cy="307777"/>
          </a:xfrm>
          <a:prstGeom prst="rect">
            <a:avLst/>
          </a:prstGeom>
          <a:noFill/>
        </p:spPr>
        <p:txBody>
          <a:bodyPr wrap="none" rtlCol="0">
            <a:spAutoFit/>
          </a:bodyPr>
          <a:lstStyle/>
          <a:p>
            <a:pPr algn="ctr"/>
            <a:r>
              <a:rPr kumimoji="1" lang="ja-JP" altLang="en-US" sz="1400" b="1" dirty="0"/>
              <a:t>有制約最適化の多目的化</a:t>
            </a:r>
          </a:p>
        </p:txBody>
      </p: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207E9708-D9C7-4BC1-90AA-B57FA14891A5}"/>
                  </a:ext>
                </a:extLst>
              </p:cNvPr>
              <p:cNvSpPr txBox="1"/>
              <p:nvPr/>
            </p:nvSpPr>
            <p:spPr>
              <a:xfrm>
                <a:off x="1091135" y="4470128"/>
                <a:ext cx="1460411" cy="276999"/>
              </a:xfrm>
              <a:prstGeom prst="rect">
                <a:avLst/>
              </a:prstGeom>
              <a:noFill/>
            </p:spPr>
            <p:txBody>
              <a:bodyPr wrap="square" rtlCol="0">
                <a:spAutoFit/>
              </a:bodyPr>
              <a:lstStyle/>
              <a:p>
                <a:pPr algn="ctr"/>
                <a14:m>
                  <m:oMath xmlns:m="http://schemas.openxmlformats.org/officeDocument/2006/math">
                    <m:r>
                      <a:rPr lang="ja-JP" altLang="en-US" sz="1200" i="1" smtClean="0">
                        <a:latin typeface="Cambria Math" panose="02040503050406030204" pitchFamily="18" charset="0"/>
                      </a:rPr>
                      <m:t>𝛼</m:t>
                    </m:r>
                    <m:r>
                      <a:rPr lang="en-US" altLang="ja-JP" sz="1200" i="1" smtClean="0">
                        <a:latin typeface="Cambria Math" panose="02040503050406030204" pitchFamily="18" charset="0"/>
                      </a:rPr>
                      <m:t>=</m:t>
                    </m:r>
                    <m:r>
                      <a:rPr lang="en-US" altLang="ja-JP" sz="1200" b="0" i="1" smtClean="0">
                        <a:latin typeface="Cambria Math" panose="02040503050406030204" pitchFamily="18" charset="0"/>
                      </a:rPr>
                      <m:t>0.5</m:t>
                    </m:r>
                  </m:oMath>
                </a14:m>
                <a:r>
                  <a:rPr lang="ja-JP" altLang="en-US" sz="1200" dirty="0"/>
                  <a:t>（中・小）</a:t>
                </a:r>
                <a:endParaRPr lang="en-US" altLang="ja-JP" sz="1200" dirty="0"/>
              </a:p>
            </p:txBody>
          </p:sp>
        </mc:Choice>
        <mc:Fallback xmlns="">
          <p:sp>
            <p:nvSpPr>
              <p:cNvPr id="20" name="テキスト ボックス 19">
                <a:extLst>
                  <a:ext uri="{FF2B5EF4-FFF2-40B4-BE49-F238E27FC236}">
                    <a16:creationId xmlns:a16="http://schemas.microsoft.com/office/drawing/2014/main" id="{207E9708-D9C7-4BC1-90AA-B57FA14891A5}"/>
                  </a:ext>
                </a:extLst>
              </p:cNvPr>
              <p:cNvSpPr txBox="1">
                <a:spLocks noRot="1" noChangeAspect="1" noMove="1" noResize="1" noEditPoints="1" noAdjustHandles="1" noChangeArrowheads="1" noChangeShapeType="1" noTextEdit="1"/>
              </p:cNvSpPr>
              <p:nvPr/>
            </p:nvSpPr>
            <p:spPr>
              <a:xfrm>
                <a:off x="1091135" y="4470128"/>
                <a:ext cx="1460411" cy="276999"/>
              </a:xfrm>
              <a:prstGeom prst="rect">
                <a:avLst/>
              </a:prstGeom>
              <a:blipFill>
                <a:blip r:embed="rId6"/>
                <a:stretch>
                  <a:fillRect t="-2174"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404DD68B-655D-43C8-ACE9-6A50786540DC}"/>
                  </a:ext>
                </a:extLst>
              </p:cNvPr>
              <p:cNvSpPr txBox="1"/>
              <p:nvPr/>
            </p:nvSpPr>
            <p:spPr>
              <a:xfrm>
                <a:off x="2997673" y="4470128"/>
                <a:ext cx="1177874" cy="276999"/>
              </a:xfrm>
              <a:prstGeom prst="rect">
                <a:avLst/>
              </a:prstGeom>
              <a:noFill/>
            </p:spPr>
            <p:txBody>
              <a:bodyPr wrap="square" rtlCol="0">
                <a:spAutoFit/>
              </a:bodyPr>
              <a:lstStyle/>
              <a:p>
                <a:pPr algn="ctr"/>
                <a14:m>
                  <m:oMath xmlns:m="http://schemas.openxmlformats.org/officeDocument/2006/math">
                    <m:r>
                      <a:rPr lang="ja-JP" altLang="en-US" sz="1200" i="1" smtClean="0">
                        <a:latin typeface="Cambria Math" panose="02040503050406030204" pitchFamily="18" charset="0"/>
                      </a:rPr>
                      <m:t>𝛼</m:t>
                    </m:r>
                    <m:r>
                      <a:rPr lang="en-US" altLang="ja-JP" sz="1200" i="1" smtClean="0">
                        <a:latin typeface="Cambria Math" panose="02040503050406030204" pitchFamily="18" charset="0"/>
                      </a:rPr>
                      <m:t>=</m:t>
                    </m:r>
                    <m:r>
                      <a:rPr lang="en-US" altLang="ja-JP" sz="1200" b="0" i="1" smtClean="0">
                        <a:latin typeface="Cambria Math" panose="02040503050406030204" pitchFamily="18" charset="0"/>
                      </a:rPr>
                      <m:t>1</m:t>
                    </m:r>
                  </m:oMath>
                </a14:m>
                <a:r>
                  <a:rPr lang="ja-JP" altLang="en-US" sz="1200" dirty="0"/>
                  <a:t>（大）</a:t>
                </a:r>
                <a:endParaRPr lang="en-US" altLang="ja-JP" sz="1200" dirty="0"/>
              </a:p>
            </p:txBody>
          </p:sp>
        </mc:Choice>
        <mc:Fallback xmlns="">
          <p:sp>
            <p:nvSpPr>
              <p:cNvPr id="22" name="テキスト ボックス 21">
                <a:extLst>
                  <a:ext uri="{FF2B5EF4-FFF2-40B4-BE49-F238E27FC236}">
                    <a16:creationId xmlns:a16="http://schemas.microsoft.com/office/drawing/2014/main" id="{404DD68B-655D-43C8-ACE9-6A50786540DC}"/>
                  </a:ext>
                </a:extLst>
              </p:cNvPr>
              <p:cNvSpPr txBox="1">
                <a:spLocks noRot="1" noChangeAspect="1" noMove="1" noResize="1" noEditPoints="1" noAdjustHandles="1" noChangeArrowheads="1" noChangeShapeType="1" noTextEdit="1"/>
              </p:cNvSpPr>
              <p:nvPr/>
            </p:nvSpPr>
            <p:spPr>
              <a:xfrm>
                <a:off x="2997673" y="4470128"/>
                <a:ext cx="1177874" cy="276999"/>
              </a:xfrm>
              <a:prstGeom prst="rect">
                <a:avLst/>
              </a:prstGeom>
              <a:blipFill>
                <a:blip r:embed="rId7"/>
                <a:stretch>
                  <a:fillRect t="-2174"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D8570A4D-09F2-447C-B4CF-442B2011B5EC}"/>
                  </a:ext>
                </a:extLst>
              </p:cNvPr>
              <p:cNvSpPr txBox="1"/>
              <p:nvPr/>
            </p:nvSpPr>
            <p:spPr>
              <a:xfrm>
                <a:off x="3326170" y="4723881"/>
                <a:ext cx="939196" cy="276999"/>
              </a:xfrm>
              <a:prstGeom prst="rect">
                <a:avLst/>
              </a:prstGeom>
              <a:noFill/>
            </p:spPr>
            <p:txBody>
              <a:bodyPr wrap="square" rtlCol="0">
                <a:spAutoFit/>
              </a:bodyPr>
              <a:lstStyle/>
              <a:p>
                <a:pPr algn="ctr"/>
                <a14:m>
                  <m:oMath xmlns:m="http://schemas.openxmlformats.org/officeDocument/2006/math">
                    <m:r>
                      <a:rPr lang="en-US" altLang="ja-JP" sz="1200" i="1" smtClean="0">
                        <a:latin typeface="Cambria Math" panose="02040503050406030204" pitchFamily="18" charset="0"/>
                      </a:rPr>
                      <m:t>𝑓</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𝑣</m:t>
                    </m:r>
                  </m:oMath>
                </a14:m>
                <a:r>
                  <a:rPr lang="ja-JP" altLang="en-US" sz="1200" dirty="0"/>
                  <a:t>が均等</a:t>
                </a:r>
                <a:endParaRPr lang="en-US" altLang="ja-JP" sz="1200" dirty="0"/>
              </a:p>
            </p:txBody>
          </p:sp>
        </mc:Choice>
        <mc:Fallback xmlns="">
          <p:sp>
            <p:nvSpPr>
              <p:cNvPr id="23" name="テキスト ボックス 22">
                <a:extLst>
                  <a:ext uri="{FF2B5EF4-FFF2-40B4-BE49-F238E27FC236}">
                    <a16:creationId xmlns:a16="http://schemas.microsoft.com/office/drawing/2014/main" id="{D8570A4D-09F2-447C-B4CF-442B2011B5EC}"/>
                  </a:ext>
                </a:extLst>
              </p:cNvPr>
              <p:cNvSpPr txBox="1">
                <a:spLocks noRot="1" noChangeAspect="1" noMove="1" noResize="1" noEditPoints="1" noAdjustHandles="1" noChangeArrowheads="1" noChangeShapeType="1" noTextEdit="1"/>
              </p:cNvSpPr>
              <p:nvPr/>
            </p:nvSpPr>
            <p:spPr>
              <a:xfrm>
                <a:off x="3326170" y="4723881"/>
                <a:ext cx="939196" cy="276999"/>
              </a:xfrm>
              <a:prstGeom prst="rect">
                <a:avLst/>
              </a:prstGeom>
              <a:blipFill>
                <a:blip r:embed="rId8"/>
                <a:stretch>
                  <a:fillRect t="-4444" b="-15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CE073ED6-DCF1-41AB-A749-283D17E1A987}"/>
                  </a:ext>
                </a:extLst>
              </p:cNvPr>
              <p:cNvSpPr txBox="1"/>
              <p:nvPr/>
            </p:nvSpPr>
            <p:spPr>
              <a:xfrm>
                <a:off x="1523484" y="4733815"/>
                <a:ext cx="924557" cy="261610"/>
              </a:xfrm>
              <a:prstGeom prst="rect">
                <a:avLst/>
              </a:prstGeom>
              <a:noFill/>
            </p:spPr>
            <p:txBody>
              <a:bodyPr wrap="square" rtlCol="0">
                <a:spAutoFit/>
              </a:bodyPr>
              <a:lstStyle/>
              <a:p>
                <a:pPr algn="ctr"/>
                <a14:m>
                  <m:oMath xmlns:m="http://schemas.openxmlformats.org/officeDocument/2006/math">
                    <m:r>
                      <a:rPr lang="en-US" altLang="ja-JP" sz="1100" b="0" i="1" smtClean="0">
                        <a:latin typeface="Cambria Math" panose="02040503050406030204" pitchFamily="18" charset="0"/>
                      </a:rPr>
                      <m:t>𝑣</m:t>
                    </m:r>
                  </m:oMath>
                </a14:m>
                <a:r>
                  <a:rPr lang="ja-JP" altLang="en-US" sz="1100" dirty="0"/>
                  <a:t>をやや重視</a:t>
                </a:r>
              </a:p>
            </p:txBody>
          </p:sp>
        </mc:Choice>
        <mc:Fallback xmlns="">
          <p:sp>
            <p:nvSpPr>
              <p:cNvPr id="24" name="テキスト ボックス 23">
                <a:extLst>
                  <a:ext uri="{FF2B5EF4-FFF2-40B4-BE49-F238E27FC236}">
                    <a16:creationId xmlns:a16="http://schemas.microsoft.com/office/drawing/2014/main" id="{CE073ED6-DCF1-41AB-A749-283D17E1A987}"/>
                  </a:ext>
                </a:extLst>
              </p:cNvPr>
              <p:cNvSpPr txBox="1">
                <a:spLocks noRot="1" noChangeAspect="1" noMove="1" noResize="1" noEditPoints="1" noAdjustHandles="1" noChangeArrowheads="1" noChangeShapeType="1" noTextEdit="1"/>
              </p:cNvSpPr>
              <p:nvPr/>
            </p:nvSpPr>
            <p:spPr>
              <a:xfrm>
                <a:off x="1523484" y="4733815"/>
                <a:ext cx="924557" cy="261610"/>
              </a:xfrm>
              <a:prstGeom prst="rect">
                <a:avLst/>
              </a:prstGeom>
              <a:blipFill>
                <a:blip r:embed="rId9"/>
                <a:stretch>
                  <a:fillRect t="-2381" b="-16667"/>
                </a:stretch>
              </a:blipFill>
            </p:spPr>
            <p:txBody>
              <a:bodyPr/>
              <a:lstStyle/>
              <a:p>
                <a:r>
                  <a:rPr lang="ja-JP" altLang="en-US">
                    <a:noFill/>
                  </a:rPr>
                  <a:t> </a:t>
                </a:r>
              </a:p>
            </p:txBody>
          </p:sp>
        </mc:Fallback>
      </mc:AlternateContent>
      <p:sp>
        <p:nvSpPr>
          <p:cNvPr id="25" name="テキスト ボックス 24">
            <a:extLst>
              <a:ext uri="{FF2B5EF4-FFF2-40B4-BE49-F238E27FC236}">
                <a16:creationId xmlns:a16="http://schemas.microsoft.com/office/drawing/2014/main" id="{C6914AF5-A1CC-47B8-ADD3-ADF28A12A7ED}"/>
              </a:ext>
            </a:extLst>
          </p:cNvPr>
          <p:cNvSpPr txBox="1"/>
          <p:nvPr/>
        </p:nvSpPr>
        <p:spPr>
          <a:xfrm>
            <a:off x="869576" y="5930541"/>
            <a:ext cx="1681970" cy="276999"/>
          </a:xfrm>
          <a:prstGeom prst="rect">
            <a:avLst/>
          </a:prstGeom>
          <a:noFill/>
        </p:spPr>
        <p:txBody>
          <a:bodyPr wrap="square" rtlCol="0">
            <a:spAutoFit/>
          </a:bodyPr>
          <a:lstStyle/>
          <a:p>
            <a:pPr algn="ctr"/>
            <a:r>
              <a:rPr lang="ja-JP" altLang="en-US" sz="1200" b="0" dirty="0"/>
              <a:t>実行可能領域側に偏る</a:t>
            </a:r>
            <a:endParaRPr lang="ja-JP" altLang="en-US" sz="1200" dirty="0"/>
          </a:p>
        </p:txBody>
      </p:sp>
      <p:sp>
        <p:nvSpPr>
          <p:cNvPr id="26" name="テキスト ボックス 25">
            <a:extLst>
              <a:ext uri="{FF2B5EF4-FFF2-40B4-BE49-F238E27FC236}">
                <a16:creationId xmlns:a16="http://schemas.microsoft.com/office/drawing/2014/main" id="{6B18D660-EFFC-401B-A88E-46CF6DC67F72}"/>
              </a:ext>
            </a:extLst>
          </p:cNvPr>
          <p:cNvSpPr txBox="1"/>
          <p:nvPr/>
        </p:nvSpPr>
        <p:spPr>
          <a:xfrm>
            <a:off x="2668278" y="5922630"/>
            <a:ext cx="1735640" cy="276999"/>
          </a:xfrm>
          <a:prstGeom prst="rect">
            <a:avLst/>
          </a:prstGeom>
          <a:noFill/>
        </p:spPr>
        <p:txBody>
          <a:bodyPr wrap="square" rtlCol="0">
            <a:spAutoFit/>
          </a:bodyPr>
          <a:lstStyle/>
          <a:p>
            <a:pPr algn="ctr"/>
            <a:r>
              <a:rPr lang="ja-JP" altLang="en-US" sz="1200" dirty="0"/>
              <a:t>パレートフロンティア</a:t>
            </a:r>
            <a:r>
              <a:rPr lang="ja-JP" altLang="en-US" sz="1200" b="0" dirty="0"/>
              <a:t>に一様</a:t>
            </a:r>
            <a:endParaRPr lang="ja-JP" altLang="en-US" sz="1200" dirty="0"/>
          </a:p>
        </p:txBody>
      </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A3D86D6F-F86E-43C3-818B-8B5A2A4A9BC8}"/>
                  </a:ext>
                </a:extLst>
              </p:cNvPr>
              <p:cNvSpPr txBox="1"/>
              <p:nvPr/>
            </p:nvSpPr>
            <p:spPr>
              <a:xfrm>
                <a:off x="1578676" y="3983577"/>
                <a:ext cx="2191626" cy="307777"/>
              </a:xfrm>
              <a:prstGeom prst="rect">
                <a:avLst/>
              </a:prstGeom>
              <a:noFill/>
            </p:spPr>
            <p:txBody>
              <a:bodyPr wrap="none" rtlCol="0">
                <a:spAutoFit/>
              </a:bodyPr>
              <a:lstStyle/>
              <a:p>
                <a:pPr algn="ctr"/>
                <a:r>
                  <a:rPr kumimoji="1" lang="ja-JP" altLang="en-US" sz="1400" b="1" dirty="0"/>
                  <a:t>パラメータ</a:t>
                </a:r>
                <a14:m>
                  <m:oMath xmlns:m="http://schemas.openxmlformats.org/officeDocument/2006/math">
                    <m:r>
                      <a:rPr lang="ja-JP" altLang="en-US" sz="1400" b="1" i="1" smtClean="0">
                        <a:latin typeface="Cambria Math" panose="02040503050406030204" pitchFamily="18" charset="0"/>
                      </a:rPr>
                      <m:t>𝜶</m:t>
                    </m:r>
                  </m:oMath>
                </a14:m>
                <a:r>
                  <a:rPr kumimoji="1" lang="ja-JP" altLang="en-US" sz="1400" b="1" dirty="0"/>
                  <a:t>による重み調整</a:t>
                </a:r>
              </a:p>
            </p:txBody>
          </p:sp>
        </mc:Choice>
        <mc:Fallback xmlns="">
          <p:sp>
            <p:nvSpPr>
              <p:cNvPr id="27" name="テキスト ボックス 26">
                <a:extLst>
                  <a:ext uri="{FF2B5EF4-FFF2-40B4-BE49-F238E27FC236}">
                    <a16:creationId xmlns:a16="http://schemas.microsoft.com/office/drawing/2014/main" id="{A3D86D6F-F86E-43C3-818B-8B5A2A4A9BC8}"/>
                  </a:ext>
                </a:extLst>
              </p:cNvPr>
              <p:cNvSpPr txBox="1">
                <a:spLocks noRot="1" noChangeAspect="1" noMove="1" noResize="1" noEditPoints="1" noAdjustHandles="1" noChangeArrowheads="1" noChangeShapeType="1" noTextEdit="1"/>
              </p:cNvSpPr>
              <p:nvPr/>
            </p:nvSpPr>
            <p:spPr>
              <a:xfrm>
                <a:off x="1578676" y="3983577"/>
                <a:ext cx="2191626" cy="307777"/>
              </a:xfrm>
              <a:prstGeom prst="rect">
                <a:avLst/>
              </a:prstGeom>
              <a:blipFill>
                <a:blip r:embed="rId10"/>
                <a:stretch>
                  <a:fillRect l="-279" t="-1961" r="-279" b="-19608"/>
                </a:stretch>
              </a:blipFill>
            </p:spPr>
            <p:txBody>
              <a:bodyPr/>
              <a:lstStyle/>
              <a:p>
                <a:r>
                  <a:rPr lang="ja-JP" altLang="en-US">
                    <a:noFill/>
                  </a:rPr>
                  <a:t> </a:t>
                </a:r>
              </a:p>
            </p:txBody>
          </p:sp>
        </mc:Fallback>
      </mc:AlternateContent>
      <p:sp>
        <p:nvSpPr>
          <p:cNvPr id="28" name="テキスト ボックス 27">
            <a:extLst>
              <a:ext uri="{FF2B5EF4-FFF2-40B4-BE49-F238E27FC236}">
                <a16:creationId xmlns:a16="http://schemas.microsoft.com/office/drawing/2014/main" id="{E736F2DF-822A-443C-8DC3-6B6BADE4094C}"/>
              </a:ext>
            </a:extLst>
          </p:cNvPr>
          <p:cNvSpPr txBox="1"/>
          <p:nvPr/>
        </p:nvSpPr>
        <p:spPr>
          <a:xfrm>
            <a:off x="8792678" y="1559923"/>
            <a:ext cx="1420582" cy="307777"/>
          </a:xfrm>
          <a:prstGeom prst="rect">
            <a:avLst/>
          </a:prstGeom>
          <a:noFill/>
        </p:spPr>
        <p:txBody>
          <a:bodyPr wrap="none" rtlCol="0">
            <a:spAutoFit/>
          </a:bodyPr>
          <a:lstStyle/>
          <a:p>
            <a:r>
              <a:rPr kumimoji="1" lang="ja-JP" altLang="en-US" sz="1400" b="1" dirty="0"/>
              <a:t>重みの調整戦略</a:t>
            </a:r>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964B42BD-F864-4F85-90F5-BFDF7E49C614}"/>
                  </a:ext>
                </a:extLst>
              </p:cNvPr>
              <p:cNvSpPr txBox="1"/>
              <p:nvPr/>
            </p:nvSpPr>
            <p:spPr>
              <a:xfrm>
                <a:off x="8998663" y="4036917"/>
                <a:ext cx="1008609" cy="307777"/>
              </a:xfrm>
              <a:prstGeom prst="rect">
                <a:avLst/>
              </a:prstGeom>
              <a:noFill/>
            </p:spPr>
            <p:txBody>
              <a:bodyPr wrap="none" rtlCol="0">
                <a:spAutoFit/>
              </a:bodyPr>
              <a:lstStyle/>
              <a:p>
                <a14:m>
                  <m:oMath xmlns:m="http://schemas.openxmlformats.org/officeDocument/2006/math">
                    <m:r>
                      <a:rPr lang="ja-JP" altLang="en-US" sz="1400" b="1" i="1" smtClean="0">
                        <a:latin typeface="Cambria Math" panose="02040503050406030204" pitchFamily="18" charset="0"/>
                      </a:rPr>
                      <m:t>𝜶</m:t>
                    </m:r>
                  </m:oMath>
                </a14:m>
                <a:r>
                  <a:rPr kumimoji="1" lang="ja-JP" altLang="en-US" sz="1400" b="1" dirty="0"/>
                  <a:t>の調整則</a:t>
                </a:r>
              </a:p>
            </p:txBody>
          </p:sp>
        </mc:Choice>
        <mc:Fallback xmlns="">
          <p:sp>
            <p:nvSpPr>
              <p:cNvPr id="29" name="テキスト ボックス 28">
                <a:extLst>
                  <a:ext uri="{FF2B5EF4-FFF2-40B4-BE49-F238E27FC236}">
                    <a16:creationId xmlns:a16="http://schemas.microsoft.com/office/drawing/2014/main" id="{964B42BD-F864-4F85-90F5-BFDF7E49C614}"/>
                  </a:ext>
                </a:extLst>
              </p:cNvPr>
              <p:cNvSpPr txBox="1">
                <a:spLocks noRot="1" noChangeAspect="1" noMove="1" noResize="1" noEditPoints="1" noAdjustHandles="1" noChangeArrowheads="1" noChangeShapeType="1" noTextEdit="1"/>
              </p:cNvSpPr>
              <p:nvPr/>
            </p:nvSpPr>
            <p:spPr>
              <a:xfrm>
                <a:off x="8998663" y="4036917"/>
                <a:ext cx="1008609" cy="307777"/>
              </a:xfrm>
              <a:prstGeom prst="rect">
                <a:avLst/>
              </a:prstGeom>
              <a:blipFill>
                <a:blip r:embed="rId11"/>
                <a:stretch>
                  <a:fillRect t="-3922" r="-602"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AFB724EB-4A9C-41D7-93DE-7F3C98318DC0}"/>
                  </a:ext>
                </a:extLst>
              </p:cNvPr>
              <p:cNvSpPr txBox="1"/>
              <p:nvPr/>
            </p:nvSpPr>
            <p:spPr>
              <a:xfrm>
                <a:off x="3590135" y="2357347"/>
                <a:ext cx="704647" cy="2777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ja-JP" altLang="en-US" sz="1200" i="1" smtClean="0">
                          <a:solidFill>
                            <a:schemeClr val="accent4"/>
                          </a:solidFill>
                          <a:latin typeface="Cambria Math" panose="02040503050406030204" pitchFamily="18" charset="0"/>
                        </a:rPr>
                        <m:t>有望領域</m:t>
                      </m:r>
                    </m:oMath>
                  </m:oMathPara>
                </a14:m>
                <a:endParaRPr lang="en-US" altLang="ja-JP" sz="1200" dirty="0">
                  <a:solidFill>
                    <a:schemeClr val="accent4"/>
                  </a:solidFill>
                </a:endParaRPr>
              </a:p>
            </p:txBody>
          </p:sp>
        </mc:Choice>
        <mc:Fallback xmlns="">
          <p:sp>
            <p:nvSpPr>
              <p:cNvPr id="30" name="テキスト ボックス 29">
                <a:extLst>
                  <a:ext uri="{FF2B5EF4-FFF2-40B4-BE49-F238E27FC236}">
                    <a16:creationId xmlns:a16="http://schemas.microsoft.com/office/drawing/2014/main" id="{AFB724EB-4A9C-41D7-93DE-7F3C98318DC0}"/>
                  </a:ext>
                </a:extLst>
              </p:cNvPr>
              <p:cNvSpPr txBox="1">
                <a:spLocks noRot="1" noChangeAspect="1" noMove="1" noResize="1" noEditPoints="1" noAdjustHandles="1" noChangeArrowheads="1" noChangeShapeType="1" noTextEdit="1"/>
              </p:cNvSpPr>
              <p:nvPr/>
            </p:nvSpPr>
            <p:spPr>
              <a:xfrm>
                <a:off x="3590135" y="2357347"/>
                <a:ext cx="704647" cy="277705"/>
              </a:xfrm>
              <a:prstGeom prst="rect">
                <a:avLst/>
              </a:prstGeom>
              <a:blipFill>
                <a:blip r:embed="rId12"/>
                <a:stretch>
                  <a:fillRect l="-6897"/>
                </a:stretch>
              </a:blipFill>
            </p:spPr>
            <p:txBody>
              <a:bodyPr/>
              <a:lstStyle/>
              <a:p>
                <a:r>
                  <a:rPr lang="ja-JP" altLang="en-US">
                    <a:noFill/>
                  </a:rPr>
                  <a:t> </a:t>
                </a:r>
              </a:p>
            </p:txBody>
          </p:sp>
        </mc:Fallback>
      </mc:AlternateContent>
      <p:pic>
        <p:nvPicPr>
          <p:cNvPr id="32" name="図 31">
            <a:extLst>
              <a:ext uri="{FF2B5EF4-FFF2-40B4-BE49-F238E27FC236}">
                <a16:creationId xmlns:a16="http://schemas.microsoft.com/office/drawing/2014/main" id="{7F622CCC-3BF9-4D1A-ABC7-4703659C83AE}"/>
              </a:ext>
            </a:extLst>
          </p:cNvPr>
          <p:cNvPicPr>
            <a:picLocks noChangeAspect="1"/>
          </p:cNvPicPr>
          <p:nvPr/>
        </p:nvPicPr>
        <p:blipFill>
          <a:blip r:embed="rId13"/>
          <a:stretch>
            <a:fillRect/>
          </a:stretch>
        </p:blipFill>
        <p:spPr>
          <a:xfrm>
            <a:off x="7617266" y="2317014"/>
            <a:ext cx="2031684" cy="1641210"/>
          </a:xfrm>
          <a:prstGeom prst="rect">
            <a:avLst/>
          </a:prstGeom>
        </p:spPr>
      </p:pic>
      <p:pic>
        <p:nvPicPr>
          <p:cNvPr id="33" name="図 32">
            <a:extLst>
              <a:ext uri="{FF2B5EF4-FFF2-40B4-BE49-F238E27FC236}">
                <a16:creationId xmlns:a16="http://schemas.microsoft.com/office/drawing/2014/main" id="{71040CBB-1435-4EF7-A022-F912ED603806}"/>
              </a:ext>
            </a:extLst>
          </p:cNvPr>
          <p:cNvPicPr>
            <a:picLocks noChangeAspect="1"/>
          </p:cNvPicPr>
          <p:nvPr/>
        </p:nvPicPr>
        <p:blipFill>
          <a:blip r:embed="rId14"/>
          <a:stretch>
            <a:fillRect/>
          </a:stretch>
        </p:blipFill>
        <p:spPr>
          <a:xfrm>
            <a:off x="9567760" y="2314930"/>
            <a:ext cx="1686839" cy="1594937"/>
          </a:xfrm>
          <a:prstGeom prst="rect">
            <a:avLst/>
          </a:prstGeom>
        </p:spPr>
      </p:pic>
      <p:sp>
        <p:nvSpPr>
          <p:cNvPr id="34" name="テキスト ボックス 33">
            <a:extLst>
              <a:ext uri="{FF2B5EF4-FFF2-40B4-BE49-F238E27FC236}">
                <a16:creationId xmlns:a16="http://schemas.microsoft.com/office/drawing/2014/main" id="{883129AC-9C09-4D8C-A135-A3B842834B2B}"/>
              </a:ext>
            </a:extLst>
          </p:cNvPr>
          <p:cNvSpPr txBox="1"/>
          <p:nvPr/>
        </p:nvSpPr>
        <p:spPr>
          <a:xfrm>
            <a:off x="8792678" y="2493432"/>
            <a:ext cx="875622" cy="276999"/>
          </a:xfrm>
          <a:prstGeom prst="rect">
            <a:avLst/>
          </a:prstGeom>
          <a:noFill/>
        </p:spPr>
        <p:txBody>
          <a:bodyPr wrap="square" rtlCol="0">
            <a:spAutoFit/>
          </a:bodyPr>
          <a:lstStyle/>
          <a:p>
            <a:pPr algn="ctr"/>
            <a:r>
              <a:rPr lang="ja-JP" altLang="en-US" sz="1200" dirty="0">
                <a:solidFill>
                  <a:schemeClr val="accent1"/>
                </a:solidFill>
              </a:rPr>
              <a:t>探索領域</a:t>
            </a:r>
            <a:endParaRPr lang="en-US" altLang="ja-JP" sz="1200" dirty="0">
              <a:solidFill>
                <a:schemeClr val="accent1"/>
              </a:solidFill>
            </a:endParaRPr>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2CA6600A-2611-40C4-94B5-A590C96F3550}"/>
                  </a:ext>
                </a:extLst>
              </p:cNvPr>
              <p:cNvSpPr txBox="1"/>
              <p:nvPr/>
            </p:nvSpPr>
            <p:spPr>
              <a:xfrm>
                <a:off x="7451799" y="1860950"/>
                <a:ext cx="3964601" cy="307777"/>
              </a:xfrm>
              <a:prstGeom prst="rect">
                <a:avLst/>
              </a:prstGeom>
              <a:noFill/>
            </p:spPr>
            <p:txBody>
              <a:bodyPr wrap="square" rtlCol="0">
                <a:spAutoFit/>
              </a:bodyPr>
              <a:lstStyle/>
              <a:p>
                <a:pPr algn="ctr"/>
                <a:r>
                  <a:rPr lang="ja-JP" altLang="en-US" sz="1400" dirty="0"/>
                  <a:t>探索領域が有望領域を常に覆うように</a:t>
                </a:r>
                <a14:m>
                  <m:oMath xmlns:m="http://schemas.openxmlformats.org/officeDocument/2006/math">
                    <m:r>
                      <a:rPr lang="ja-JP" altLang="en-US" sz="1400" i="1" smtClean="0">
                        <a:latin typeface="Cambria Math" panose="02040503050406030204" pitchFamily="18" charset="0"/>
                      </a:rPr>
                      <m:t>𝛼</m:t>
                    </m:r>
                  </m:oMath>
                </a14:m>
                <a:r>
                  <a:rPr lang="ja-JP" altLang="en-US" sz="1400" dirty="0"/>
                  <a:t>を増減させる</a:t>
                </a:r>
                <a:endParaRPr lang="en-US" altLang="ja-JP" sz="1400" dirty="0"/>
              </a:p>
            </p:txBody>
          </p:sp>
        </mc:Choice>
        <mc:Fallback xmlns="">
          <p:sp>
            <p:nvSpPr>
              <p:cNvPr id="35" name="テキスト ボックス 34">
                <a:extLst>
                  <a:ext uri="{FF2B5EF4-FFF2-40B4-BE49-F238E27FC236}">
                    <a16:creationId xmlns:a16="http://schemas.microsoft.com/office/drawing/2014/main" id="{2CA6600A-2611-40C4-94B5-A590C96F3550}"/>
                  </a:ext>
                </a:extLst>
              </p:cNvPr>
              <p:cNvSpPr txBox="1">
                <a:spLocks noRot="1" noChangeAspect="1" noMove="1" noResize="1" noEditPoints="1" noAdjustHandles="1" noChangeArrowheads="1" noChangeShapeType="1" noTextEdit="1"/>
              </p:cNvSpPr>
              <p:nvPr/>
            </p:nvSpPr>
            <p:spPr>
              <a:xfrm>
                <a:off x="7451799" y="1860950"/>
                <a:ext cx="3964601" cy="307777"/>
              </a:xfrm>
              <a:prstGeom prst="rect">
                <a:avLst/>
              </a:prstGeom>
              <a:blipFill>
                <a:blip r:embed="rId15"/>
                <a:stretch>
                  <a:fillRect t="-1961" b="-19608"/>
                </a:stretch>
              </a:blipFill>
            </p:spPr>
            <p:txBody>
              <a:bodyPr/>
              <a:lstStyle/>
              <a:p>
                <a:r>
                  <a:rPr lang="ja-JP" altLang="en-US">
                    <a:noFill/>
                  </a:rPr>
                  <a:t> </a:t>
                </a:r>
              </a:p>
            </p:txBody>
          </p:sp>
        </mc:Fallback>
      </mc:AlternateContent>
      <p:sp>
        <p:nvSpPr>
          <p:cNvPr id="36" name="四角形: 角を丸くする 35">
            <a:extLst>
              <a:ext uri="{FF2B5EF4-FFF2-40B4-BE49-F238E27FC236}">
                <a16:creationId xmlns:a16="http://schemas.microsoft.com/office/drawing/2014/main" id="{57D1A4EB-66F0-4516-8FF4-393A4E5CB738}"/>
              </a:ext>
            </a:extLst>
          </p:cNvPr>
          <p:cNvSpPr/>
          <p:nvPr/>
        </p:nvSpPr>
        <p:spPr>
          <a:xfrm>
            <a:off x="727835" y="1494083"/>
            <a:ext cx="3893308" cy="2307372"/>
          </a:xfrm>
          <a:prstGeom prst="roundRect">
            <a:avLst>
              <a:gd name="adj" fmla="val 1161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四角形: 角を丸くする 36">
            <a:extLst>
              <a:ext uri="{FF2B5EF4-FFF2-40B4-BE49-F238E27FC236}">
                <a16:creationId xmlns:a16="http://schemas.microsoft.com/office/drawing/2014/main" id="{5BE8289C-6879-4AFE-AB4A-427B3C24C187}"/>
              </a:ext>
            </a:extLst>
          </p:cNvPr>
          <p:cNvSpPr/>
          <p:nvPr/>
        </p:nvSpPr>
        <p:spPr>
          <a:xfrm>
            <a:off x="727835" y="3932909"/>
            <a:ext cx="3893308" cy="2245196"/>
          </a:xfrm>
          <a:prstGeom prst="roundRect">
            <a:avLst>
              <a:gd name="adj" fmla="val 10678"/>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四角形: 角を丸くする 37">
            <a:extLst>
              <a:ext uri="{FF2B5EF4-FFF2-40B4-BE49-F238E27FC236}">
                <a16:creationId xmlns:a16="http://schemas.microsoft.com/office/drawing/2014/main" id="{619ACA0C-0C93-4181-8FF7-40031BBE14DA}"/>
              </a:ext>
            </a:extLst>
          </p:cNvPr>
          <p:cNvSpPr/>
          <p:nvPr/>
        </p:nvSpPr>
        <p:spPr>
          <a:xfrm>
            <a:off x="7342830" y="1494083"/>
            <a:ext cx="4203714" cy="4684022"/>
          </a:xfrm>
          <a:prstGeom prst="roundRect">
            <a:avLst>
              <a:gd name="adj" fmla="val 714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CCAA9A96-0B02-4FBB-9C57-B98035D76840}"/>
              </a:ext>
            </a:extLst>
          </p:cNvPr>
          <p:cNvSpPr txBox="1"/>
          <p:nvPr/>
        </p:nvSpPr>
        <p:spPr>
          <a:xfrm>
            <a:off x="1732936" y="4223440"/>
            <a:ext cx="1924473" cy="307777"/>
          </a:xfrm>
          <a:prstGeom prst="rect">
            <a:avLst/>
          </a:prstGeom>
          <a:noFill/>
        </p:spPr>
        <p:txBody>
          <a:bodyPr wrap="square" rtlCol="0">
            <a:spAutoFit/>
          </a:bodyPr>
          <a:lstStyle/>
          <a:p>
            <a:pPr algn="ctr"/>
            <a:r>
              <a:rPr lang="ja-JP" altLang="en-US" sz="1400" b="0" dirty="0"/>
              <a:t>探索の偏りを調整可能</a:t>
            </a:r>
            <a:endParaRPr lang="ja-JP" altLang="en-US" sz="1400" dirty="0"/>
          </a:p>
        </p:txBody>
      </p:sp>
      <p:sp>
        <p:nvSpPr>
          <p:cNvPr id="40" name="二等辺三角形 39">
            <a:extLst>
              <a:ext uri="{FF2B5EF4-FFF2-40B4-BE49-F238E27FC236}">
                <a16:creationId xmlns:a16="http://schemas.microsoft.com/office/drawing/2014/main" id="{3FE0F86E-CF9D-4C8A-AC2B-8FF74201C3CC}"/>
              </a:ext>
            </a:extLst>
          </p:cNvPr>
          <p:cNvSpPr/>
          <p:nvPr/>
        </p:nvSpPr>
        <p:spPr>
          <a:xfrm rot="5400000">
            <a:off x="5809420" y="3681618"/>
            <a:ext cx="481074" cy="494760"/>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9F2628D8-568A-4E96-A7AE-B1FB06E2F64A}"/>
                  </a:ext>
                </a:extLst>
              </p:cNvPr>
              <p:cNvSpPr txBox="1"/>
              <p:nvPr/>
            </p:nvSpPr>
            <p:spPr>
              <a:xfrm>
                <a:off x="4748581" y="4223440"/>
                <a:ext cx="2424056" cy="307777"/>
              </a:xfrm>
              <a:prstGeom prst="rect">
                <a:avLst/>
              </a:prstGeom>
              <a:noFill/>
            </p:spPr>
            <p:txBody>
              <a:bodyPr wrap="square" rtlCol="0">
                <a:spAutoFit/>
              </a:bodyPr>
              <a:lstStyle/>
              <a:p>
                <a:pPr algn="ctr"/>
                <a:r>
                  <a:rPr lang="ja-JP" altLang="en-US" sz="1400" dirty="0"/>
                  <a:t>適切な</a:t>
                </a:r>
                <a14:m>
                  <m:oMath xmlns:m="http://schemas.openxmlformats.org/officeDocument/2006/math">
                    <m:r>
                      <a:rPr lang="ja-JP" altLang="en-US" sz="1400" b="0" i="1" smtClean="0">
                        <a:latin typeface="Cambria Math" panose="02040503050406030204" pitchFamily="18" charset="0"/>
                      </a:rPr>
                      <m:t>𝛼</m:t>
                    </m:r>
                  </m:oMath>
                </a14:m>
                <a:r>
                  <a:rPr kumimoji="1" lang="ja-JP" altLang="en-US" sz="1400" dirty="0"/>
                  <a:t>は問題によって異なる</a:t>
                </a:r>
              </a:p>
            </p:txBody>
          </p:sp>
        </mc:Choice>
        <mc:Fallback xmlns="">
          <p:sp>
            <p:nvSpPr>
              <p:cNvPr id="41" name="テキスト ボックス 40">
                <a:extLst>
                  <a:ext uri="{FF2B5EF4-FFF2-40B4-BE49-F238E27FC236}">
                    <a16:creationId xmlns:a16="http://schemas.microsoft.com/office/drawing/2014/main" id="{9F2628D8-568A-4E96-A7AE-B1FB06E2F64A}"/>
                  </a:ext>
                </a:extLst>
              </p:cNvPr>
              <p:cNvSpPr txBox="1">
                <a:spLocks noRot="1" noChangeAspect="1" noMove="1" noResize="1" noEditPoints="1" noAdjustHandles="1" noChangeArrowheads="1" noChangeShapeType="1" noTextEdit="1"/>
              </p:cNvSpPr>
              <p:nvPr/>
            </p:nvSpPr>
            <p:spPr>
              <a:xfrm>
                <a:off x="4748581" y="4223440"/>
                <a:ext cx="2424056" cy="307777"/>
              </a:xfrm>
              <a:prstGeom prst="rect">
                <a:avLst/>
              </a:prstGeom>
              <a:blipFill>
                <a:blip r:embed="rId16"/>
                <a:stretch>
                  <a:fillRect t="-400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ED9EFD11-F0FB-42B8-A88A-4D98DE309E18}"/>
                  </a:ext>
                </a:extLst>
              </p:cNvPr>
              <p:cNvSpPr txBox="1"/>
              <p:nvPr/>
            </p:nvSpPr>
            <p:spPr>
              <a:xfrm>
                <a:off x="7763838" y="4630489"/>
                <a:ext cx="3478260" cy="527388"/>
              </a:xfrm>
              <a:prstGeom prst="rect">
                <a:avLst/>
              </a:prstGeom>
              <a:noFill/>
            </p:spPr>
            <p:txBody>
              <a:bodyPr wrap="none" rtlCol="0">
                <a:spAutoFit/>
              </a:bodyPr>
              <a:lstStyle/>
              <a:p>
                <a14:m>
                  <m:oMath xmlns:m="http://schemas.openxmlformats.org/officeDocument/2006/math">
                    <m:r>
                      <a:rPr kumimoji="1" lang="ja-JP" altLang="en-US" sz="1400" i="1">
                        <a:latin typeface="Cambria Math" panose="02040503050406030204" pitchFamily="18" charset="0"/>
                      </a:rPr>
                      <m:t>𝛼</m:t>
                    </m:r>
                  </m:oMath>
                </a14:m>
                <a:r>
                  <a:rPr kumimoji="1" lang="ja-JP" altLang="en-US" sz="1400" dirty="0"/>
                  <a:t>を減少；</a:t>
                </a:r>
                <a14:m>
                  <m:oMath xmlns:m="http://schemas.openxmlformats.org/officeDocument/2006/math">
                    <m:sSup>
                      <m:sSupPr>
                        <m:ctrlPr>
                          <a:rPr kumimoji="1" lang="en-US" altLang="ja-JP" sz="1400" i="1">
                            <a:latin typeface="Cambria Math" panose="02040503050406030204" pitchFamily="18" charset="0"/>
                          </a:rPr>
                        </m:ctrlPr>
                      </m:sSupPr>
                      <m:e>
                        <m:r>
                          <a:rPr kumimoji="1" lang="en-US" altLang="ja-JP" sz="1400" b="1" i="1">
                            <a:latin typeface="Cambria Math" panose="02040503050406030204" pitchFamily="18" charset="0"/>
                          </a:rPr>
                          <m:t>𝒙</m:t>
                        </m:r>
                      </m:e>
                      <m:sup>
                        <m:r>
                          <a:rPr kumimoji="1" lang="en-US" altLang="ja-JP" sz="1400" i="1">
                            <a:latin typeface="Cambria Math" panose="02040503050406030204" pitchFamily="18" charset="0"/>
                          </a:rPr>
                          <m:t>𝑠</m:t>
                        </m:r>
                      </m:sup>
                    </m:sSup>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r>
                      <a:rPr kumimoji="1" lang="ja-JP" altLang="en-US" sz="1400" i="1">
                        <a:latin typeface="Cambria Math" panose="02040503050406030204" pitchFamily="18" charset="0"/>
                      </a:rPr>
                      <m:t>が</m:t>
                    </m:r>
                  </m:oMath>
                </a14:m>
                <a:r>
                  <a:rPr kumimoji="1" lang="ja-JP" altLang="en-US" sz="1400" dirty="0"/>
                  <a:t>非劣解かつ</a:t>
                </a:r>
                <a14:m>
                  <m:oMath xmlns:m="http://schemas.openxmlformats.org/officeDocument/2006/math">
                    <m:sSup>
                      <m:sSupPr>
                        <m:ctrlPr>
                          <a:rPr kumimoji="1" lang="en-US" altLang="ja-JP" sz="1400" i="1">
                            <a:latin typeface="Cambria Math" panose="02040503050406030204" pitchFamily="18" charset="0"/>
                          </a:rPr>
                        </m:ctrlPr>
                      </m:sSupPr>
                      <m:e>
                        <m:r>
                          <a:rPr kumimoji="1" lang="en-US" altLang="ja-JP" sz="1400" b="1" i="1">
                            <a:latin typeface="Cambria Math" panose="02040503050406030204" pitchFamily="18" charset="0"/>
                          </a:rPr>
                          <m:t>𝒙</m:t>
                        </m:r>
                      </m:e>
                      <m:sup>
                        <m:r>
                          <a:rPr kumimoji="1" lang="en-US" altLang="ja-JP" sz="1400" i="1">
                            <a:latin typeface="Cambria Math" panose="02040503050406030204" pitchFamily="18" charset="0"/>
                          </a:rPr>
                          <m:t>𝑡</m:t>
                        </m:r>
                      </m:sup>
                    </m:sSup>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oMath>
                </a14:m>
                <a:r>
                  <a:rPr kumimoji="1" lang="ja-JP" altLang="en-US" sz="1400" dirty="0"/>
                  <a:t>が違反解</a:t>
                </a:r>
                <a:endParaRPr kumimoji="1" lang="en-US" altLang="ja-JP" sz="1400" dirty="0"/>
              </a:p>
              <a:p>
                <a14:m>
                  <m:oMath xmlns:m="http://schemas.openxmlformats.org/officeDocument/2006/math">
                    <m:r>
                      <a:rPr kumimoji="1" lang="ja-JP" altLang="en-US" sz="1400" i="1">
                        <a:latin typeface="Cambria Math" panose="02040503050406030204" pitchFamily="18" charset="0"/>
                      </a:rPr>
                      <m:t>𝛼</m:t>
                    </m:r>
                  </m:oMath>
                </a14:m>
                <a:r>
                  <a:rPr kumimoji="1" lang="ja-JP" altLang="en-US" sz="1400" dirty="0"/>
                  <a:t>を増加；</a:t>
                </a:r>
                <a:r>
                  <a:rPr kumimoji="1" lang="en-US" altLang="ja-JP" sz="1400" dirty="0"/>
                  <a:t>otherwise</a:t>
                </a:r>
              </a:p>
            </p:txBody>
          </p:sp>
        </mc:Choice>
        <mc:Fallback xmlns="">
          <p:sp>
            <p:nvSpPr>
              <p:cNvPr id="42" name="テキスト ボックス 41">
                <a:extLst>
                  <a:ext uri="{FF2B5EF4-FFF2-40B4-BE49-F238E27FC236}">
                    <a16:creationId xmlns:a16="http://schemas.microsoft.com/office/drawing/2014/main" id="{ED9EFD11-F0FB-42B8-A88A-4D98DE309E18}"/>
                  </a:ext>
                </a:extLst>
              </p:cNvPr>
              <p:cNvSpPr txBox="1">
                <a:spLocks noRot="1" noChangeAspect="1" noMove="1" noResize="1" noEditPoints="1" noAdjustHandles="1" noChangeArrowheads="1" noChangeShapeType="1" noTextEdit="1"/>
              </p:cNvSpPr>
              <p:nvPr/>
            </p:nvSpPr>
            <p:spPr>
              <a:xfrm>
                <a:off x="7763838" y="4630489"/>
                <a:ext cx="3478260" cy="527388"/>
              </a:xfrm>
              <a:prstGeom prst="rect">
                <a:avLst/>
              </a:prstGeom>
              <a:blipFill>
                <a:blip r:embed="rId17"/>
                <a:stretch>
                  <a:fillRect t="-2326" b="-116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BFBDFA60-ECAD-4375-96C4-897F2A620050}"/>
                  </a:ext>
                </a:extLst>
              </p:cNvPr>
              <p:cNvSpPr txBox="1"/>
              <p:nvPr/>
            </p:nvSpPr>
            <p:spPr>
              <a:xfrm>
                <a:off x="1578676" y="2762321"/>
                <a:ext cx="704647" cy="2777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ja-JP" altLang="en-US" sz="1200" i="1" smtClean="0">
                          <a:solidFill>
                            <a:schemeClr val="accent4"/>
                          </a:solidFill>
                          <a:latin typeface="Cambria Math" panose="02040503050406030204" pitchFamily="18" charset="0"/>
                        </a:rPr>
                        <m:t>有望領域</m:t>
                      </m:r>
                    </m:oMath>
                  </m:oMathPara>
                </a14:m>
                <a:endParaRPr lang="en-US" altLang="ja-JP" sz="1200" dirty="0">
                  <a:solidFill>
                    <a:schemeClr val="accent4"/>
                  </a:solidFill>
                </a:endParaRPr>
              </a:p>
            </p:txBody>
          </p:sp>
        </mc:Choice>
        <mc:Fallback xmlns="">
          <p:sp>
            <p:nvSpPr>
              <p:cNvPr id="43" name="テキスト ボックス 42">
                <a:extLst>
                  <a:ext uri="{FF2B5EF4-FFF2-40B4-BE49-F238E27FC236}">
                    <a16:creationId xmlns:a16="http://schemas.microsoft.com/office/drawing/2014/main" id="{BFBDFA60-ECAD-4375-96C4-897F2A620050}"/>
                  </a:ext>
                </a:extLst>
              </p:cNvPr>
              <p:cNvSpPr txBox="1">
                <a:spLocks noRot="1" noChangeAspect="1" noMove="1" noResize="1" noEditPoints="1" noAdjustHandles="1" noChangeArrowheads="1" noChangeShapeType="1" noTextEdit="1"/>
              </p:cNvSpPr>
              <p:nvPr/>
            </p:nvSpPr>
            <p:spPr>
              <a:xfrm>
                <a:off x="1578676" y="2762321"/>
                <a:ext cx="704647" cy="277705"/>
              </a:xfrm>
              <a:prstGeom prst="rect">
                <a:avLst/>
              </a:prstGeom>
              <a:blipFill>
                <a:blip r:embed="rId18"/>
                <a:stretch>
                  <a:fillRect l="-68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947AE4D8-17CB-4288-A393-5BE0977295EC}"/>
                  </a:ext>
                </a:extLst>
              </p:cNvPr>
              <p:cNvSpPr txBox="1"/>
              <p:nvPr/>
            </p:nvSpPr>
            <p:spPr>
              <a:xfrm>
                <a:off x="7822085" y="4316239"/>
                <a:ext cx="3361764" cy="307777"/>
              </a:xfrm>
              <a:prstGeom prst="rect">
                <a:avLst/>
              </a:prstGeom>
              <a:noFill/>
            </p:spPr>
            <p:txBody>
              <a:bodyPr wrap="square" rtlCol="0">
                <a:spAutoFit/>
              </a:bodyPr>
              <a:lstStyle/>
              <a:p>
                <a:pPr algn="ctr"/>
                <a:r>
                  <a:rPr lang="ja-JP" altLang="en-US" sz="1400" dirty="0"/>
                  <a:t>探索状況に従って、</a:t>
                </a:r>
                <a14:m>
                  <m:oMath xmlns:m="http://schemas.openxmlformats.org/officeDocument/2006/math">
                    <m:r>
                      <a:rPr lang="ja-JP" altLang="en-US" sz="1400" i="1" smtClean="0">
                        <a:latin typeface="Cambria Math" panose="02040503050406030204" pitchFamily="18" charset="0"/>
                      </a:rPr>
                      <m:t>𝛼</m:t>
                    </m:r>
                  </m:oMath>
                </a14:m>
                <a:r>
                  <a:rPr lang="ja-JP" altLang="en-US" sz="1400" dirty="0"/>
                  <a:t>を調整</a:t>
                </a:r>
                <a:endParaRPr lang="en-US" altLang="ja-JP" sz="1400" dirty="0"/>
              </a:p>
            </p:txBody>
          </p:sp>
        </mc:Choice>
        <mc:Fallback xmlns="">
          <p:sp>
            <p:nvSpPr>
              <p:cNvPr id="44" name="テキスト ボックス 43">
                <a:extLst>
                  <a:ext uri="{FF2B5EF4-FFF2-40B4-BE49-F238E27FC236}">
                    <a16:creationId xmlns:a16="http://schemas.microsoft.com/office/drawing/2014/main" id="{947AE4D8-17CB-4288-A393-5BE0977295EC}"/>
                  </a:ext>
                </a:extLst>
              </p:cNvPr>
              <p:cNvSpPr txBox="1">
                <a:spLocks noRot="1" noChangeAspect="1" noMove="1" noResize="1" noEditPoints="1" noAdjustHandles="1" noChangeArrowheads="1" noChangeShapeType="1" noTextEdit="1"/>
              </p:cNvSpPr>
              <p:nvPr/>
            </p:nvSpPr>
            <p:spPr>
              <a:xfrm>
                <a:off x="7822085" y="4316239"/>
                <a:ext cx="3361764" cy="307777"/>
              </a:xfrm>
              <a:prstGeom prst="rect">
                <a:avLst/>
              </a:prstGeom>
              <a:blipFill>
                <a:blip r:embed="rId19"/>
                <a:stretch>
                  <a:fillRect t="-3922" b="-19608"/>
                </a:stretch>
              </a:blipFill>
            </p:spPr>
            <p:txBody>
              <a:bodyPr/>
              <a:lstStyle/>
              <a:p>
                <a:r>
                  <a:rPr lang="ja-JP" altLang="en-US">
                    <a:noFill/>
                  </a:rPr>
                  <a:t> </a:t>
                </a:r>
              </a:p>
            </p:txBody>
          </p:sp>
        </mc:Fallback>
      </mc:AlternateContent>
      <p:sp>
        <p:nvSpPr>
          <p:cNvPr id="45" name="テキスト ボックス 44">
            <a:extLst>
              <a:ext uri="{FF2B5EF4-FFF2-40B4-BE49-F238E27FC236}">
                <a16:creationId xmlns:a16="http://schemas.microsoft.com/office/drawing/2014/main" id="{91FC78F3-9C50-49F5-A7B3-45E0F91AE24F}"/>
              </a:ext>
            </a:extLst>
          </p:cNvPr>
          <p:cNvSpPr txBox="1"/>
          <p:nvPr/>
        </p:nvSpPr>
        <p:spPr>
          <a:xfrm>
            <a:off x="5185758" y="2789408"/>
            <a:ext cx="2148546" cy="461665"/>
          </a:xfrm>
          <a:prstGeom prst="rect">
            <a:avLst/>
          </a:prstGeom>
          <a:noFill/>
        </p:spPr>
        <p:txBody>
          <a:bodyPr wrap="square" rtlCol="0">
            <a:spAutoFit/>
          </a:bodyPr>
          <a:lstStyle/>
          <a:p>
            <a:pPr algn="ctr"/>
            <a:r>
              <a:rPr lang="ja-JP" altLang="en-US" sz="1200" b="1" dirty="0">
                <a:solidFill>
                  <a:schemeClr val="accent4"/>
                </a:solidFill>
              </a:rPr>
              <a:t>可能領域と違反領域に対する</a:t>
            </a:r>
            <a:endParaRPr lang="en-US" altLang="ja-JP" sz="1200" b="1" dirty="0">
              <a:solidFill>
                <a:schemeClr val="accent4"/>
              </a:solidFill>
            </a:endParaRPr>
          </a:p>
          <a:p>
            <a:pPr algn="ctr"/>
            <a:r>
              <a:rPr lang="ja-JP" altLang="en-US" sz="1200" b="1" dirty="0">
                <a:solidFill>
                  <a:schemeClr val="accent4"/>
                </a:solidFill>
              </a:rPr>
              <a:t>選択圧の偏りを調整</a:t>
            </a:r>
            <a:endParaRPr lang="en-US" altLang="ja-JP" sz="1200" b="1" dirty="0">
              <a:solidFill>
                <a:schemeClr val="accent4"/>
              </a:solidFill>
            </a:endParaRPr>
          </a:p>
        </p:txBody>
      </p:sp>
    </p:spTree>
    <p:extLst>
      <p:ext uri="{BB962C8B-B14F-4D97-AF65-F5344CB8AC3E}">
        <p14:creationId xmlns:p14="http://schemas.microsoft.com/office/powerpoint/2010/main" val="33849849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51</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対象問題の性質と課題の対応関係</a:t>
            </a:r>
            <a:endParaRPr lang="en-US"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7061871"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今年度の成果　</a:t>
            </a:r>
            <a:endParaRPr kumimoji="1" lang="en-US" altLang="ja-JP" sz="1600" b="1" dirty="0">
              <a:solidFill>
                <a:schemeClr val="bg1"/>
              </a:solidFill>
            </a:endParaRPr>
          </a:p>
        </p:txBody>
      </p:sp>
      <p:graphicFrame>
        <p:nvGraphicFramePr>
          <p:cNvPr id="22" name="表 21">
            <a:extLst>
              <a:ext uri="{FF2B5EF4-FFF2-40B4-BE49-F238E27FC236}">
                <a16:creationId xmlns:a16="http://schemas.microsoft.com/office/drawing/2014/main" id="{9005C04A-3A27-4619-A6B2-065EC3F3662D}"/>
              </a:ext>
            </a:extLst>
          </p:cNvPr>
          <p:cNvGraphicFramePr>
            <a:graphicFrameLocks noGrp="1"/>
          </p:cNvGraphicFramePr>
          <p:nvPr/>
        </p:nvGraphicFramePr>
        <p:xfrm>
          <a:off x="324909" y="1522676"/>
          <a:ext cx="11400124" cy="370840"/>
        </p:xfrm>
        <a:graphic>
          <a:graphicData uri="http://schemas.openxmlformats.org/drawingml/2006/table">
            <a:tbl>
              <a:tblPr firstRow="1" bandRow="1">
                <a:tableStyleId>{5C22544A-7EE6-4342-B048-85BDC9FD1C3A}</a:tableStyleId>
              </a:tblPr>
              <a:tblGrid>
                <a:gridCol w="3161241">
                  <a:extLst>
                    <a:ext uri="{9D8B030D-6E8A-4147-A177-3AD203B41FA5}">
                      <a16:colId xmlns:a16="http://schemas.microsoft.com/office/drawing/2014/main" val="12712099"/>
                    </a:ext>
                  </a:extLst>
                </a:gridCol>
                <a:gridCol w="4673620">
                  <a:extLst>
                    <a:ext uri="{9D8B030D-6E8A-4147-A177-3AD203B41FA5}">
                      <a16:colId xmlns:a16="http://schemas.microsoft.com/office/drawing/2014/main" val="1864188297"/>
                    </a:ext>
                  </a:extLst>
                </a:gridCol>
                <a:gridCol w="3565263">
                  <a:extLst>
                    <a:ext uri="{9D8B030D-6E8A-4147-A177-3AD203B41FA5}">
                      <a16:colId xmlns:a16="http://schemas.microsoft.com/office/drawing/2014/main" val="273772138"/>
                    </a:ext>
                  </a:extLst>
                </a:gridCol>
              </a:tblGrid>
              <a:tr h="370840">
                <a:tc>
                  <a:txBody>
                    <a:bodyPr/>
                    <a:lstStyle/>
                    <a:p>
                      <a:pPr algn="ctr"/>
                      <a:r>
                        <a:rPr kumimoji="1" lang="ja-JP" altLang="en-US" dirty="0"/>
                        <a:t>複雑な条件</a:t>
                      </a:r>
                    </a:p>
                  </a:txBody>
                  <a:tcPr>
                    <a:lnB w="12700" cap="flat" cmpd="sng" algn="ctr">
                      <a:solidFill>
                        <a:schemeClr val="tx1"/>
                      </a:solidFill>
                      <a:prstDash val="solid"/>
                      <a:round/>
                      <a:headEnd type="none" w="med" len="med"/>
                      <a:tailEnd type="none" w="med" len="med"/>
                    </a:lnB>
                  </a:tcPr>
                </a:tc>
                <a:tc>
                  <a:txBody>
                    <a:bodyPr/>
                    <a:lstStyle/>
                    <a:p>
                      <a:pPr algn="ctr"/>
                      <a:r>
                        <a:rPr kumimoji="1" lang="ja-JP" altLang="en-US" dirty="0"/>
                        <a:t>問題を生じさせる要因</a:t>
                      </a:r>
                    </a:p>
                  </a:txBody>
                  <a:tcPr>
                    <a:lnB w="12700" cap="flat" cmpd="sng" algn="ctr">
                      <a:solidFill>
                        <a:schemeClr val="tx1"/>
                      </a:solidFill>
                      <a:prstDash val="solid"/>
                      <a:round/>
                      <a:headEnd type="none" w="med" len="med"/>
                      <a:tailEnd type="none" w="med" len="med"/>
                    </a:lnB>
                  </a:tcPr>
                </a:tc>
                <a:tc>
                  <a:txBody>
                    <a:bodyPr/>
                    <a:lstStyle/>
                    <a:p>
                      <a:pPr algn="ctr"/>
                      <a:r>
                        <a:rPr kumimoji="1" lang="ja-JP" altLang="en-US" sz="1800" dirty="0"/>
                        <a:t>表面的に発生する問題</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bl>
          </a:graphicData>
        </a:graphic>
      </p:graphicFrame>
      <p:sp>
        <p:nvSpPr>
          <p:cNvPr id="23" name="正方形/長方形 22">
            <a:extLst>
              <a:ext uri="{FF2B5EF4-FFF2-40B4-BE49-F238E27FC236}">
                <a16:creationId xmlns:a16="http://schemas.microsoft.com/office/drawing/2014/main" id="{5819AF7F-80B6-4A9A-B0CB-74D2CFDE5CE1}"/>
              </a:ext>
            </a:extLst>
          </p:cNvPr>
          <p:cNvSpPr/>
          <p:nvPr/>
        </p:nvSpPr>
        <p:spPr>
          <a:xfrm>
            <a:off x="1202040" y="3013319"/>
            <a:ext cx="1375764"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非連結性</a:t>
            </a:r>
            <a:endParaRPr kumimoji="1" lang="ja-JP" altLang="en-US" dirty="0"/>
          </a:p>
        </p:txBody>
      </p:sp>
      <p:sp>
        <p:nvSpPr>
          <p:cNvPr id="26" name="正方形/長方形 25">
            <a:extLst>
              <a:ext uri="{FF2B5EF4-FFF2-40B4-BE49-F238E27FC236}">
                <a16:creationId xmlns:a16="http://schemas.microsoft.com/office/drawing/2014/main" id="{30B05D03-9762-41AA-90B7-9F3C6069DB38}"/>
              </a:ext>
            </a:extLst>
          </p:cNvPr>
          <p:cNvSpPr/>
          <p:nvPr/>
        </p:nvSpPr>
        <p:spPr>
          <a:xfrm>
            <a:off x="1202040" y="3891661"/>
            <a:ext cx="1375764"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高次元</a:t>
            </a:r>
            <a:endParaRPr kumimoji="1" lang="ja-JP" altLang="en-US" dirty="0"/>
          </a:p>
        </p:txBody>
      </p:sp>
      <p:sp>
        <p:nvSpPr>
          <p:cNvPr id="27" name="正方形/長方形 26">
            <a:extLst>
              <a:ext uri="{FF2B5EF4-FFF2-40B4-BE49-F238E27FC236}">
                <a16:creationId xmlns:a16="http://schemas.microsoft.com/office/drawing/2014/main" id="{B9432440-4B1E-434A-99F5-2F7FA4FEC2C7}"/>
              </a:ext>
            </a:extLst>
          </p:cNvPr>
          <p:cNvSpPr/>
          <p:nvPr/>
        </p:nvSpPr>
        <p:spPr>
          <a:xfrm>
            <a:off x="1202040" y="5432569"/>
            <a:ext cx="1375764" cy="333154"/>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混合整数</a:t>
            </a:r>
            <a:endParaRPr kumimoji="1" lang="ja-JP" altLang="en-US" dirty="0"/>
          </a:p>
        </p:txBody>
      </p:sp>
      <p:sp>
        <p:nvSpPr>
          <p:cNvPr id="28" name="正方形/長方形 27">
            <a:extLst>
              <a:ext uri="{FF2B5EF4-FFF2-40B4-BE49-F238E27FC236}">
                <a16:creationId xmlns:a16="http://schemas.microsoft.com/office/drawing/2014/main" id="{B5B9DBCE-1465-4BC9-B672-D01BF082BE0A}"/>
              </a:ext>
            </a:extLst>
          </p:cNvPr>
          <p:cNvSpPr/>
          <p:nvPr/>
        </p:nvSpPr>
        <p:spPr>
          <a:xfrm>
            <a:off x="1202040" y="4701785"/>
            <a:ext cx="1375764"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多数制約</a:t>
            </a:r>
            <a:endParaRPr kumimoji="1" lang="ja-JP" altLang="en-US" dirty="0"/>
          </a:p>
        </p:txBody>
      </p:sp>
      <p:sp>
        <p:nvSpPr>
          <p:cNvPr id="29" name="正方形/長方形 28">
            <a:extLst>
              <a:ext uri="{FF2B5EF4-FFF2-40B4-BE49-F238E27FC236}">
                <a16:creationId xmlns:a16="http://schemas.microsoft.com/office/drawing/2014/main" id="{028A0776-58D3-42EB-8B82-A574EFC60D94}"/>
              </a:ext>
            </a:extLst>
          </p:cNvPr>
          <p:cNvSpPr/>
          <p:nvPr/>
        </p:nvSpPr>
        <p:spPr>
          <a:xfrm>
            <a:off x="4420852" y="3503660"/>
            <a:ext cx="2864927"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制約起因の局所解発生</a:t>
            </a:r>
          </a:p>
        </p:txBody>
      </p:sp>
      <p:sp>
        <p:nvSpPr>
          <p:cNvPr id="30" name="正方形/長方形 29">
            <a:extLst>
              <a:ext uri="{FF2B5EF4-FFF2-40B4-BE49-F238E27FC236}">
                <a16:creationId xmlns:a16="http://schemas.microsoft.com/office/drawing/2014/main" id="{931CEDD8-029C-4C22-B3D8-257174A050A4}"/>
              </a:ext>
            </a:extLst>
          </p:cNvPr>
          <p:cNvSpPr/>
          <p:nvPr/>
        </p:nvSpPr>
        <p:spPr>
          <a:xfrm>
            <a:off x="4420850" y="4644136"/>
            <a:ext cx="2864929"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実行可能領域が狭い</a:t>
            </a:r>
          </a:p>
        </p:txBody>
      </p:sp>
      <p:sp>
        <p:nvSpPr>
          <p:cNvPr id="32" name="テキスト ボックス 31">
            <a:extLst>
              <a:ext uri="{FF2B5EF4-FFF2-40B4-BE49-F238E27FC236}">
                <a16:creationId xmlns:a16="http://schemas.microsoft.com/office/drawing/2014/main" id="{C9BA0BE4-C6E9-4A4B-BBC8-E26D25B0331F}"/>
              </a:ext>
            </a:extLst>
          </p:cNvPr>
          <p:cNvSpPr txBox="1"/>
          <p:nvPr/>
        </p:nvSpPr>
        <p:spPr>
          <a:xfrm>
            <a:off x="747534" y="5775271"/>
            <a:ext cx="2334304" cy="307777"/>
          </a:xfrm>
          <a:prstGeom prst="rect">
            <a:avLst/>
          </a:prstGeom>
          <a:noFill/>
        </p:spPr>
        <p:txBody>
          <a:bodyPr wrap="square" rtlCol="0">
            <a:spAutoFit/>
          </a:bodyPr>
          <a:lstStyle/>
          <a:p>
            <a:r>
              <a:rPr kumimoji="1" lang="ja-JP" altLang="en-US" sz="1400" dirty="0"/>
              <a:t>⇒離散部を特別に扱えば良い</a:t>
            </a:r>
          </a:p>
        </p:txBody>
      </p:sp>
      <p:sp>
        <p:nvSpPr>
          <p:cNvPr id="34" name="正方形/長方形 33">
            <a:extLst>
              <a:ext uri="{FF2B5EF4-FFF2-40B4-BE49-F238E27FC236}">
                <a16:creationId xmlns:a16="http://schemas.microsoft.com/office/drawing/2014/main" id="{225F3B45-C1AE-4FF7-BA0D-E851DB4D7BD3}"/>
              </a:ext>
            </a:extLst>
          </p:cNvPr>
          <p:cNvSpPr/>
          <p:nvPr/>
        </p:nvSpPr>
        <p:spPr>
          <a:xfrm>
            <a:off x="9002639" y="3019635"/>
            <a:ext cx="1922294" cy="692259"/>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探索効率の低下</a:t>
            </a:r>
            <a:endParaRPr kumimoji="1" lang="en-US" altLang="ja-JP" dirty="0"/>
          </a:p>
          <a:p>
            <a:pPr algn="ctr"/>
            <a:r>
              <a:rPr kumimoji="1" lang="ja-JP" altLang="en-US" dirty="0"/>
              <a:t>計算時間の増加</a:t>
            </a:r>
          </a:p>
        </p:txBody>
      </p:sp>
      <p:sp>
        <p:nvSpPr>
          <p:cNvPr id="36" name="テキスト ボックス 35">
            <a:extLst>
              <a:ext uri="{FF2B5EF4-FFF2-40B4-BE49-F238E27FC236}">
                <a16:creationId xmlns:a16="http://schemas.microsoft.com/office/drawing/2014/main" id="{BACE321A-3E1D-4860-A92D-5AB0E44F706A}"/>
              </a:ext>
            </a:extLst>
          </p:cNvPr>
          <p:cNvSpPr txBox="1"/>
          <p:nvPr/>
        </p:nvSpPr>
        <p:spPr>
          <a:xfrm>
            <a:off x="4445834" y="3835417"/>
            <a:ext cx="2920026" cy="307777"/>
          </a:xfrm>
          <a:prstGeom prst="rect">
            <a:avLst/>
          </a:prstGeom>
          <a:noFill/>
        </p:spPr>
        <p:txBody>
          <a:bodyPr wrap="square" rtlCol="0">
            <a:spAutoFit/>
          </a:bodyPr>
          <a:lstStyle/>
          <a:p>
            <a:r>
              <a:rPr kumimoji="1" lang="ja-JP" altLang="en-US" sz="1400" dirty="0"/>
              <a:t>⇒より良い可能解獲得に影響</a:t>
            </a:r>
            <a:endParaRPr lang="en-US" altLang="ja-JP" sz="1400" dirty="0"/>
          </a:p>
        </p:txBody>
      </p:sp>
      <p:sp>
        <p:nvSpPr>
          <p:cNvPr id="39" name="正方形/長方形 38">
            <a:extLst>
              <a:ext uri="{FF2B5EF4-FFF2-40B4-BE49-F238E27FC236}">
                <a16:creationId xmlns:a16="http://schemas.microsoft.com/office/drawing/2014/main" id="{4A8EC1D8-53F2-4048-A9EA-7010E768DE89}"/>
              </a:ext>
            </a:extLst>
          </p:cNvPr>
          <p:cNvSpPr/>
          <p:nvPr/>
        </p:nvSpPr>
        <p:spPr>
          <a:xfrm>
            <a:off x="4420851" y="5772843"/>
            <a:ext cx="2864942" cy="39147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アルゴリズムの計算量が多い</a:t>
            </a:r>
            <a:endParaRPr kumimoji="1" lang="ja-JP" altLang="en-US" dirty="0"/>
          </a:p>
        </p:txBody>
      </p:sp>
      <p:cxnSp>
        <p:nvCxnSpPr>
          <p:cNvPr id="41" name="直線矢印コネクタ 40">
            <a:extLst>
              <a:ext uri="{FF2B5EF4-FFF2-40B4-BE49-F238E27FC236}">
                <a16:creationId xmlns:a16="http://schemas.microsoft.com/office/drawing/2014/main" id="{F65553FA-0895-453B-8961-642858E1B1CE}"/>
              </a:ext>
            </a:extLst>
          </p:cNvPr>
          <p:cNvCxnSpPr>
            <a:cxnSpLocks/>
            <a:stCxn id="39" idx="3"/>
            <a:endCxn id="34" idx="1"/>
          </p:cNvCxnSpPr>
          <p:nvPr/>
        </p:nvCxnSpPr>
        <p:spPr>
          <a:xfrm flipV="1">
            <a:off x="7285793" y="3365765"/>
            <a:ext cx="1716846" cy="2602815"/>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FCAF3730-78BF-4575-9685-1646F21A98D3}"/>
              </a:ext>
            </a:extLst>
          </p:cNvPr>
          <p:cNvCxnSpPr>
            <a:cxnSpLocks/>
            <a:stCxn id="29" idx="3"/>
            <a:endCxn id="61" idx="1"/>
          </p:cNvCxnSpPr>
          <p:nvPr/>
        </p:nvCxnSpPr>
        <p:spPr>
          <a:xfrm>
            <a:off x="7285779" y="3670237"/>
            <a:ext cx="1716860" cy="1457802"/>
          </a:xfrm>
          <a:prstGeom prst="straightConnector1">
            <a:avLst/>
          </a:prstGeom>
          <a:ln w="1905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60618BB1-EA0C-4B8D-BD71-A5BE32A32E9E}"/>
              </a:ext>
            </a:extLst>
          </p:cNvPr>
          <p:cNvCxnSpPr>
            <a:cxnSpLocks/>
            <a:stCxn id="30" idx="3"/>
            <a:endCxn id="34" idx="1"/>
          </p:cNvCxnSpPr>
          <p:nvPr/>
        </p:nvCxnSpPr>
        <p:spPr>
          <a:xfrm flipV="1">
            <a:off x="7285779" y="3365765"/>
            <a:ext cx="1716860" cy="1444948"/>
          </a:xfrm>
          <a:prstGeom prst="straightConnector1">
            <a:avLst/>
          </a:prstGeom>
          <a:ln w="19050">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5B74F8F3-92DF-4ACA-BF96-07A3C7D54269}"/>
              </a:ext>
            </a:extLst>
          </p:cNvPr>
          <p:cNvCxnSpPr>
            <a:cxnSpLocks/>
            <a:stCxn id="28" idx="3"/>
            <a:endCxn id="39" idx="1"/>
          </p:cNvCxnSpPr>
          <p:nvPr/>
        </p:nvCxnSpPr>
        <p:spPr>
          <a:xfrm>
            <a:off x="2577804" y="4868362"/>
            <a:ext cx="1843047" cy="11002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DF3CFC53-3B4D-4E0F-AEE5-476CC39FB4C2}"/>
              </a:ext>
            </a:extLst>
          </p:cNvPr>
          <p:cNvCxnSpPr>
            <a:cxnSpLocks/>
            <a:stCxn id="28" idx="3"/>
            <a:endCxn id="30" idx="1"/>
          </p:cNvCxnSpPr>
          <p:nvPr/>
        </p:nvCxnSpPr>
        <p:spPr>
          <a:xfrm flipV="1">
            <a:off x="2577804" y="4810713"/>
            <a:ext cx="1843046" cy="576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FDED81BE-0D4D-4517-AF55-F6B7255C7392}"/>
              </a:ext>
            </a:extLst>
          </p:cNvPr>
          <p:cNvSpPr txBox="1"/>
          <p:nvPr/>
        </p:nvSpPr>
        <p:spPr>
          <a:xfrm>
            <a:off x="4375965" y="3213365"/>
            <a:ext cx="755266" cy="307777"/>
          </a:xfrm>
          <a:prstGeom prst="rect">
            <a:avLst/>
          </a:prstGeom>
          <a:noFill/>
        </p:spPr>
        <p:txBody>
          <a:bodyPr wrap="square" rtlCol="0">
            <a:spAutoFit/>
          </a:bodyPr>
          <a:lstStyle/>
          <a:p>
            <a:r>
              <a:rPr kumimoji="1" lang="ja-JP" altLang="en-US" sz="1400" dirty="0"/>
              <a:t>要因②</a:t>
            </a:r>
          </a:p>
        </p:txBody>
      </p:sp>
      <p:sp>
        <p:nvSpPr>
          <p:cNvPr id="53" name="テキスト ボックス 52">
            <a:extLst>
              <a:ext uri="{FF2B5EF4-FFF2-40B4-BE49-F238E27FC236}">
                <a16:creationId xmlns:a16="http://schemas.microsoft.com/office/drawing/2014/main" id="{302466CF-B0E1-4DB2-BAE0-D4FD27AEE003}"/>
              </a:ext>
            </a:extLst>
          </p:cNvPr>
          <p:cNvSpPr txBox="1"/>
          <p:nvPr/>
        </p:nvSpPr>
        <p:spPr>
          <a:xfrm>
            <a:off x="4375965" y="4356524"/>
            <a:ext cx="755266" cy="307777"/>
          </a:xfrm>
          <a:prstGeom prst="rect">
            <a:avLst/>
          </a:prstGeom>
          <a:noFill/>
        </p:spPr>
        <p:txBody>
          <a:bodyPr wrap="square" rtlCol="0">
            <a:spAutoFit/>
          </a:bodyPr>
          <a:lstStyle/>
          <a:p>
            <a:r>
              <a:rPr kumimoji="1" lang="ja-JP" altLang="en-US" sz="1400" dirty="0"/>
              <a:t>要因③</a:t>
            </a:r>
          </a:p>
        </p:txBody>
      </p:sp>
      <p:sp>
        <p:nvSpPr>
          <p:cNvPr id="55" name="テキスト ボックス 54">
            <a:extLst>
              <a:ext uri="{FF2B5EF4-FFF2-40B4-BE49-F238E27FC236}">
                <a16:creationId xmlns:a16="http://schemas.microsoft.com/office/drawing/2014/main" id="{613D8D9B-6CB8-4DCC-8E2F-4E6E21CA8C9F}"/>
              </a:ext>
            </a:extLst>
          </p:cNvPr>
          <p:cNvSpPr txBox="1"/>
          <p:nvPr/>
        </p:nvSpPr>
        <p:spPr>
          <a:xfrm>
            <a:off x="4375965" y="5504336"/>
            <a:ext cx="755266" cy="307777"/>
          </a:xfrm>
          <a:prstGeom prst="rect">
            <a:avLst/>
          </a:prstGeom>
          <a:noFill/>
        </p:spPr>
        <p:txBody>
          <a:bodyPr wrap="square" rtlCol="0">
            <a:spAutoFit/>
          </a:bodyPr>
          <a:lstStyle/>
          <a:p>
            <a:r>
              <a:rPr kumimoji="1" lang="ja-JP" altLang="en-US" sz="1400" dirty="0"/>
              <a:t>要因④</a:t>
            </a:r>
          </a:p>
        </p:txBody>
      </p:sp>
      <p:sp>
        <p:nvSpPr>
          <p:cNvPr id="56" name="テキスト ボックス 55">
            <a:extLst>
              <a:ext uri="{FF2B5EF4-FFF2-40B4-BE49-F238E27FC236}">
                <a16:creationId xmlns:a16="http://schemas.microsoft.com/office/drawing/2014/main" id="{7039488D-DBA3-4859-8B91-FE8DDECEBC7B}"/>
              </a:ext>
            </a:extLst>
          </p:cNvPr>
          <p:cNvSpPr txBox="1"/>
          <p:nvPr/>
        </p:nvSpPr>
        <p:spPr>
          <a:xfrm>
            <a:off x="9307307" y="5950389"/>
            <a:ext cx="2727952" cy="338554"/>
          </a:xfrm>
          <a:prstGeom prst="rect">
            <a:avLst/>
          </a:prstGeom>
          <a:noFill/>
        </p:spPr>
        <p:txBody>
          <a:bodyPr wrap="square" rtlCol="0">
            <a:spAutoFit/>
          </a:bodyPr>
          <a:lstStyle/>
          <a:p>
            <a:r>
              <a:rPr kumimoji="1" lang="en-US" altLang="ja-JP" sz="1600" dirty="0"/>
              <a:t>※</a:t>
            </a:r>
            <a:r>
              <a:rPr kumimoji="1" lang="ja-JP" altLang="en-US" sz="1600" dirty="0"/>
              <a:t>影響が比較的弱い線は除外</a:t>
            </a:r>
          </a:p>
        </p:txBody>
      </p:sp>
      <p:sp>
        <p:nvSpPr>
          <p:cNvPr id="67" name="テキスト ボックス 66">
            <a:extLst>
              <a:ext uri="{FF2B5EF4-FFF2-40B4-BE49-F238E27FC236}">
                <a16:creationId xmlns:a16="http://schemas.microsoft.com/office/drawing/2014/main" id="{021B0CD6-9A55-4998-99DD-D727541F17D9}"/>
              </a:ext>
            </a:extLst>
          </p:cNvPr>
          <p:cNvSpPr txBox="1"/>
          <p:nvPr/>
        </p:nvSpPr>
        <p:spPr>
          <a:xfrm>
            <a:off x="690880" y="3369134"/>
            <a:ext cx="2509700" cy="307777"/>
          </a:xfrm>
          <a:prstGeom prst="rect">
            <a:avLst/>
          </a:prstGeom>
          <a:noFill/>
        </p:spPr>
        <p:txBody>
          <a:bodyPr wrap="square" rtlCol="0">
            <a:spAutoFit/>
          </a:bodyPr>
          <a:lstStyle/>
          <a:p>
            <a:r>
              <a:rPr kumimoji="1" lang="ja-JP" altLang="en-US" sz="1400" dirty="0"/>
              <a:t>⇒ただし、可能集合同士は近い</a:t>
            </a:r>
          </a:p>
        </p:txBody>
      </p:sp>
      <p:sp>
        <p:nvSpPr>
          <p:cNvPr id="68" name="正方形/長方形 67">
            <a:extLst>
              <a:ext uri="{FF2B5EF4-FFF2-40B4-BE49-F238E27FC236}">
                <a16:creationId xmlns:a16="http://schemas.microsoft.com/office/drawing/2014/main" id="{6F1EC151-22B6-4E4B-A24C-2F58BE28A1EB}"/>
              </a:ext>
            </a:extLst>
          </p:cNvPr>
          <p:cNvSpPr/>
          <p:nvPr/>
        </p:nvSpPr>
        <p:spPr>
          <a:xfrm>
            <a:off x="824057" y="2167323"/>
            <a:ext cx="2131730" cy="41971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線形の目的関数</a:t>
            </a:r>
            <a:endParaRPr kumimoji="1" lang="ja-JP" altLang="en-US" dirty="0"/>
          </a:p>
        </p:txBody>
      </p:sp>
      <p:cxnSp>
        <p:nvCxnSpPr>
          <p:cNvPr id="69" name="直線矢印コネクタ 68">
            <a:extLst>
              <a:ext uri="{FF2B5EF4-FFF2-40B4-BE49-F238E27FC236}">
                <a16:creationId xmlns:a16="http://schemas.microsoft.com/office/drawing/2014/main" id="{FCD74129-3AE7-40DF-BF34-3A1B7B8652A7}"/>
              </a:ext>
            </a:extLst>
          </p:cNvPr>
          <p:cNvCxnSpPr>
            <a:cxnSpLocks/>
            <a:stCxn id="23" idx="3"/>
            <a:endCxn id="29" idx="1"/>
          </p:cNvCxnSpPr>
          <p:nvPr/>
        </p:nvCxnSpPr>
        <p:spPr>
          <a:xfrm>
            <a:off x="2577804" y="3179896"/>
            <a:ext cx="1843048" cy="4903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25D6CD48-8A5C-41BC-85E1-B0447883A4AA}"/>
              </a:ext>
            </a:extLst>
          </p:cNvPr>
          <p:cNvCxnSpPr>
            <a:cxnSpLocks/>
          </p:cNvCxnSpPr>
          <p:nvPr/>
        </p:nvCxnSpPr>
        <p:spPr>
          <a:xfrm>
            <a:off x="2577796" y="4058238"/>
            <a:ext cx="1843047" cy="19103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正方形/長方形 82">
            <a:extLst>
              <a:ext uri="{FF2B5EF4-FFF2-40B4-BE49-F238E27FC236}">
                <a16:creationId xmlns:a16="http://schemas.microsoft.com/office/drawing/2014/main" id="{03793D79-940C-4B89-ABFA-CEAEBFB53068}"/>
              </a:ext>
            </a:extLst>
          </p:cNvPr>
          <p:cNvSpPr/>
          <p:nvPr/>
        </p:nvSpPr>
        <p:spPr>
          <a:xfrm>
            <a:off x="4420852" y="2246688"/>
            <a:ext cx="2864927"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パレートフロンティアが広い</a:t>
            </a:r>
          </a:p>
        </p:txBody>
      </p:sp>
      <p:sp>
        <p:nvSpPr>
          <p:cNvPr id="84" name="テキスト ボックス 83">
            <a:extLst>
              <a:ext uri="{FF2B5EF4-FFF2-40B4-BE49-F238E27FC236}">
                <a16:creationId xmlns:a16="http://schemas.microsoft.com/office/drawing/2014/main" id="{9A2C1CCF-B084-42E4-A49D-D7F05781CF99}"/>
              </a:ext>
            </a:extLst>
          </p:cNvPr>
          <p:cNvSpPr txBox="1"/>
          <p:nvPr/>
        </p:nvSpPr>
        <p:spPr>
          <a:xfrm>
            <a:off x="4375965" y="1936641"/>
            <a:ext cx="755266" cy="307777"/>
          </a:xfrm>
          <a:prstGeom prst="rect">
            <a:avLst/>
          </a:prstGeom>
          <a:noFill/>
        </p:spPr>
        <p:txBody>
          <a:bodyPr wrap="square" rtlCol="0">
            <a:spAutoFit/>
          </a:bodyPr>
          <a:lstStyle/>
          <a:p>
            <a:r>
              <a:rPr kumimoji="1" lang="ja-JP" altLang="en-US" sz="1400" dirty="0"/>
              <a:t>要因①</a:t>
            </a:r>
          </a:p>
        </p:txBody>
      </p:sp>
      <p:cxnSp>
        <p:nvCxnSpPr>
          <p:cNvPr id="85" name="直線矢印コネクタ 84">
            <a:extLst>
              <a:ext uri="{FF2B5EF4-FFF2-40B4-BE49-F238E27FC236}">
                <a16:creationId xmlns:a16="http://schemas.microsoft.com/office/drawing/2014/main" id="{08140D25-D353-4B28-A09B-ABD70D9E3DBC}"/>
              </a:ext>
            </a:extLst>
          </p:cNvPr>
          <p:cNvCxnSpPr>
            <a:cxnSpLocks/>
            <a:stCxn id="68" idx="3"/>
            <a:endCxn id="83" idx="1"/>
          </p:cNvCxnSpPr>
          <p:nvPr/>
        </p:nvCxnSpPr>
        <p:spPr>
          <a:xfrm>
            <a:off x="2955787" y="2377178"/>
            <a:ext cx="1465065" cy="360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D8FA01DB-1B63-41CE-8C5E-253A5851217C}"/>
              </a:ext>
            </a:extLst>
          </p:cNvPr>
          <p:cNvCxnSpPr>
            <a:cxnSpLocks/>
            <a:stCxn id="83" idx="3"/>
            <a:endCxn id="34" idx="1"/>
          </p:cNvCxnSpPr>
          <p:nvPr/>
        </p:nvCxnSpPr>
        <p:spPr>
          <a:xfrm>
            <a:off x="7285779" y="2413265"/>
            <a:ext cx="1716860" cy="952500"/>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矢印コネクタ 91">
            <a:extLst>
              <a:ext uri="{FF2B5EF4-FFF2-40B4-BE49-F238E27FC236}">
                <a16:creationId xmlns:a16="http://schemas.microsoft.com/office/drawing/2014/main" id="{3983D477-0F82-4E3B-9562-379137CD4646}"/>
              </a:ext>
            </a:extLst>
          </p:cNvPr>
          <p:cNvCxnSpPr>
            <a:cxnSpLocks/>
            <a:stCxn id="28" idx="3"/>
            <a:endCxn id="83" idx="1"/>
          </p:cNvCxnSpPr>
          <p:nvPr/>
        </p:nvCxnSpPr>
        <p:spPr>
          <a:xfrm flipV="1">
            <a:off x="2577804" y="2413265"/>
            <a:ext cx="1843048" cy="24550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テキスト ボックス 96">
            <a:extLst>
              <a:ext uri="{FF2B5EF4-FFF2-40B4-BE49-F238E27FC236}">
                <a16:creationId xmlns:a16="http://schemas.microsoft.com/office/drawing/2014/main" id="{27F5D6B9-9FBC-4565-90F7-88393A55066E}"/>
              </a:ext>
            </a:extLst>
          </p:cNvPr>
          <p:cNvSpPr txBox="1"/>
          <p:nvPr/>
        </p:nvSpPr>
        <p:spPr>
          <a:xfrm>
            <a:off x="4395083" y="4978054"/>
            <a:ext cx="2864929" cy="307777"/>
          </a:xfrm>
          <a:prstGeom prst="rect">
            <a:avLst/>
          </a:prstGeom>
          <a:noFill/>
        </p:spPr>
        <p:txBody>
          <a:bodyPr wrap="square" rtlCol="0">
            <a:spAutoFit/>
          </a:bodyPr>
          <a:lstStyle/>
          <a:p>
            <a:r>
              <a:rPr kumimoji="1" lang="ja-JP" altLang="en-US" sz="1400" dirty="0"/>
              <a:t>⇒基本的に違反量削減優先で対応</a:t>
            </a:r>
            <a:endParaRPr lang="en-US" altLang="ja-JP" sz="1400" dirty="0"/>
          </a:p>
        </p:txBody>
      </p:sp>
      <p:cxnSp>
        <p:nvCxnSpPr>
          <p:cNvPr id="98" name="直線矢印コネクタ 97">
            <a:extLst>
              <a:ext uri="{FF2B5EF4-FFF2-40B4-BE49-F238E27FC236}">
                <a16:creationId xmlns:a16="http://schemas.microsoft.com/office/drawing/2014/main" id="{3A5FC1D3-13E6-47CF-8750-21C97694CEB5}"/>
              </a:ext>
            </a:extLst>
          </p:cNvPr>
          <p:cNvCxnSpPr>
            <a:cxnSpLocks/>
            <a:stCxn id="26" idx="3"/>
            <a:endCxn id="30" idx="1"/>
          </p:cNvCxnSpPr>
          <p:nvPr/>
        </p:nvCxnSpPr>
        <p:spPr>
          <a:xfrm>
            <a:off x="2577804" y="4058238"/>
            <a:ext cx="1843046" cy="7524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テキスト ボックス 102">
            <a:extLst>
              <a:ext uri="{FF2B5EF4-FFF2-40B4-BE49-F238E27FC236}">
                <a16:creationId xmlns:a16="http://schemas.microsoft.com/office/drawing/2014/main" id="{E248800C-F935-49CB-92F1-3C57588947DF}"/>
              </a:ext>
            </a:extLst>
          </p:cNvPr>
          <p:cNvSpPr txBox="1"/>
          <p:nvPr/>
        </p:nvSpPr>
        <p:spPr>
          <a:xfrm>
            <a:off x="4299832" y="2561318"/>
            <a:ext cx="3212029" cy="523220"/>
          </a:xfrm>
          <a:prstGeom prst="rect">
            <a:avLst/>
          </a:prstGeom>
          <a:noFill/>
        </p:spPr>
        <p:txBody>
          <a:bodyPr wrap="square" rtlCol="0">
            <a:spAutoFit/>
          </a:bodyPr>
          <a:lstStyle/>
          <a:p>
            <a:r>
              <a:rPr kumimoji="1" lang="ja-JP" altLang="en-US" sz="1400" dirty="0"/>
              <a:t>⇒実行可能な最適解と無制約の最適解が離れる</a:t>
            </a:r>
          </a:p>
        </p:txBody>
      </p:sp>
      <p:sp>
        <p:nvSpPr>
          <p:cNvPr id="104" name="テキスト プレースホルダー 2">
            <a:extLst>
              <a:ext uri="{FF2B5EF4-FFF2-40B4-BE49-F238E27FC236}">
                <a16:creationId xmlns:a16="http://schemas.microsoft.com/office/drawing/2014/main" id="{539BD9AC-C9FE-443D-AEB8-9AE95B29677E}"/>
              </a:ext>
            </a:extLst>
          </p:cNvPr>
          <p:cNvSpPr txBox="1">
            <a:spLocks/>
          </p:cNvSpPr>
          <p:nvPr/>
        </p:nvSpPr>
        <p:spPr>
          <a:xfrm>
            <a:off x="408178" y="931587"/>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「可能解獲得効率と質の悪い局所解回避の両立」と「計算量」が課題</a:t>
            </a:r>
            <a:endParaRPr lang="en-US" altLang="ja-JP" sz="2400" dirty="0"/>
          </a:p>
        </p:txBody>
      </p:sp>
      <p:sp>
        <p:nvSpPr>
          <p:cNvPr id="57" name="テキスト ボックス 56">
            <a:extLst>
              <a:ext uri="{FF2B5EF4-FFF2-40B4-BE49-F238E27FC236}">
                <a16:creationId xmlns:a16="http://schemas.microsoft.com/office/drawing/2014/main" id="{920A7349-D405-4E6B-9B11-6D41443A5822}"/>
              </a:ext>
            </a:extLst>
          </p:cNvPr>
          <p:cNvSpPr txBox="1"/>
          <p:nvPr/>
        </p:nvSpPr>
        <p:spPr>
          <a:xfrm>
            <a:off x="8528261" y="2572000"/>
            <a:ext cx="2871050" cy="584775"/>
          </a:xfrm>
          <a:prstGeom prst="rect">
            <a:avLst/>
          </a:prstGeom>
          <a:noFill/>
        </p:spPr>
        <p:txBody>
          <a:bodyPr wrap="square" rtlCol="0">
            <a:spAutoFit/>
          </a:bodyPr>
          <a:lstStyle/>
          <a:p>
            <a:pPr algn="ctr"/>
            <a:r>
              <a:rPr kumimoji="1" lang="ja-JP" altLang="en-US" sz="1600" b="1" dirty="0">
                <a:solidFill>
                  <a:schemeClr val="accent3"/>
                </a:solidFill>
              </a:rPr>
              <a:t>多目的最適化の制約対処法</a:t>
            </a:r>
          </a:p>
        </p:txBody>
      </p:sp>
      <p:sp>
        <p:nvSpPr>
          <p:cNvPr id="61" name="正方形/長方形 60">
            <a:extLst>
              <a:ext uri="{FF2B5EF4-FFF2-40B4-BE49-F238E27FC236}">
                <a16:creationId xmlns:a16="http://schemas.microsoft.com/office/drawing/2014/main" id="{B46F82AE-BAD9-4A5B-9EFA-DD60EFAFF32D}"/>
              </a:ext>
            </a:extLst>
          </p:cNvPr>
          <p:cNvSpPr/>
          <p:nvPr/>
        </p:nvSpPr>
        <p:spPr>
          <a:xfrm>
            <a:off x="9002639" y="4781909"/>
            <a:ext cx="1922294" cy="692259"/>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探索効率の低下</a:t>
            </a:r>
            <a:endParaRPr kumimoji="1" lang="en-US" altLang="ja-JP" dirty="0"/>
          </a:p>
          <a:p>
            <a:pPr algn="ctr"/>
            <a:r>
              <a:rPr kumimoji="1" lang="ja-JP" altLang="en-US" dirty="0"/>
              <a:t>計算時間の増加</a:t>
            </a:r>
          </a:p>
        </p:txBody>
      </p:sp>
      <p:sp>
        <p:nvSpPr>
          <p:cNvPr id="62" name="テキスト ボックス 61">
            <a:extLst>
              <a:ext uri="{FF2B5EF4-FFF2-40B4-BE49-F238E27FC236}">
                <a16:creationId xmlns:a16="http://schemas.microsoft.com/office/drawing/2014/main" id="{3571C640-D2EB-457E-BBDE-566E467B84F2}"/>
              </a:ext>
            </a:extLst>
          </p:cNvPr>
          <p:cNvSpPr txBox="1"/>
          <p:nvPr/>
        </p:nvSpPr>
        <p:spPr>
          <a:xfrm>
            <a:off x="8846559" y="4143782"/>
            <a:ext cx="2234453" cy="584775"/>
          </a:xfrm>
          <a:prstGeom prst="rect">
            <a:avLst/>
          </a:prstGeom>
          <a:noFill/>
        </p:spPr>
        <p:txBody>
          <a:bodyPr wrap="square" rtlCol="0">
            <a:spAutoFit/>
          </a:bodyPr>
          <a:lstStyle/>
          <a:p>
            <a:pPr algn="ctr"/>
            <a:r>
              <a:rPr kumimoji="1" lang="ja-JP" altLang="en-US" sz="1600" b="1" dirty="0">
                <a:solidFill>
                  <a:schemeClr val="accent2"/>
                </a:solidFill>
              </a:rPr>
              <a:t>制約違反量削減優先の制約対処法</a:t>
            </a:r>
          </a:p>
        </p:txBody>
      </p:sp>
      <p:cxnSp>
        <p:nvCxnSpPr>
          <p:cNvPr id="64" name="直線矢印コネクタ 63">
            <a:extLst>
              <a:ext uri="{FF2B5EF4-FFF2-40B4-BE49-F238E27FC236}">
                <a16:creationId xmlns:a16="http://schemas.microsoft.com/office/drawing/2014/main" id="{CE0B1DFE-8DB9-4827-9405-A3145FA5020E}"/>
              </a:ext>
            </a:extLst>
          </p:cNvPr>
          <p:cNvCxnSpPr>
            <a:cxnSpLocks/>
            <a:stCxn id="29" idx="3"/>
            <a:endCxn id="34" idx="1"/>
          </p:cNvCxnSpPr>
          <p:nvPr/>
        </p:nvCxnSpPr>
        <p:spPr>
          <a:xfrm flipV="1">
            <a:off x="7285779" y="3365765"/>
            <a:ext cx="1716860" cy="304472"/>
          </a:xfrm>
          <a:prstGeom prst="straightConnector1">
            <a:avLst/>
          </a:prstGeom>
          <a:ln w="19050">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2139B35C-F32E-4B55-BCC4-B507126C03CC}"/>
              </a:ext>
            </a:extLst>
          </p:cNvPr>
          <p:cNvCxnSpPr>
            <a:cxnSpLocks/>
            <a:stCxn id="30" idx="3"/>
            <a:endCxn id="61" idx="1"/>
          </p:cNvCxnSpPr>
          <p:nvPr/>
        </p:nvCxnSpPr>
        <p:spPr>
          <a:xfrm>
            <a:off x="7285779" y="4810713"/>
            <a:ext cx="1716860" cy="317326"/>
          </a:xfrm>
          <a:prstGeom prst="straightConnector1">
            <a:avLst/>
          </a:prstGeom>
          <a:ln w="1905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1230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2022</a:t>
            </a:r>
            <a:r>
              <a:rPr lang="ja-JP" altLang="en-US" dirty="0"/>
              <a:t>年度 共同研究　下期進捗</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6</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共同研究の目的・概要</a:t>
            </a:r>
          </a:p>
        </p:txBody>
      </p:sp>
      <p:graphicFrame>
        <p:nvGraphicFramePr>
          <p:cNvPr id="9" name="コンテンツ プレースホルダー 6">
            <a:extLst>
              <a:ext uri="{FF2B5EF4-FFF2-40B4-BE49-F238E27FC236}">
                <a16:creationId xmlns:a16="http://schemas.microsoft.com/office/drawing/2014/main" id="{A9A8B8B6-F23D-4D38-9233-209CE9A1739C}"/>
              </a:ext>
            </a:extLst>
          </p:cNvPr>
          <p:cNvGraphicFramePr>
            <a:graphicFrameLocks/>
          </p:cNvGraphicFramePr>
          <p:nvPr>
            <p:extLst>
              <p:ext uri="{D42A27DB-BD31-4B8C-83A1-F6EECF244321}">
                <p14:modId xmlns:p14="http://schemas.microsoft.com/office/powerpoint/2010/main" val="743346508"/>
              </p:ext>
            </p:extLst>
          </p:nvPr>
        </p:nvGraphicFramePr>
        <p:xfrm>
          <a:off x="81623" y="901038"/>
          <a:ext cx="11880000" cy="365760"/>
        </p:xfrm>
        <a:graphic>
          <a:graphicData uri="http://schemas.openxmlformats.org/drawingml/2006/table">
            <a:tbl>
              <a:tblPr firstRow="1" bandRow="1">
                <a:tableStyleId>{69012ECD-51FC-41F1-AA8D-1B2483CD663E}</a:tableStyleId>
              </a:tblPr>
              <a:tblGrid>
                <a:gridCol w="1758328">
                  <a:extLst>
                    <a:ext uri="{9D8B030D-6E8A-4147-A177-3AD203B41FA5}">
                      <a16:colId xmlns:a16="http://schemas.microsoft.com/office/drawing/2014/main" val="593228238"/>
                    </a:ext>
                  </a:extLst>
                </a:gridCol>
                <a:gridCol w="2561672">
                  <a:extLst>
                    <a:ext uri="{9D8B030D-6E8A-4147-A177-3AD203B41FA5}">
                      <a16:colId xmlns:a16="http://schemas.microsoft.com/office/drawing/2014/main" val="3320444244"/>
                    </a:ext>
                  </a:extLst>
                </a:gridCol>
                <a:gridCol w="2520000">
                  <a:extLst>
                    <a:ext uri="{9D8B030D-6E8A-4147-A177-3AD203B41FA5}">
                      <a16:colId xmlns:a16="http://schemas.microsoft.com/office/drawing/2014/main" val="869470032"/>
                    </a:ext>
                  </a:extLst>
                </a:gridCol>
                <a:gridCol w="2520000">
                  <a:extLst>
                    <a:ext uri="{9D8B030D-6E8A-4147-A177-3AD203B41FA5}">
                      <a16:colId xmlns:a16="http://schemas.microsoft.com/office/drawing/2014/main" val="2652370762"/>
                    </a:ext>
                  </a:extLst>
                </a:gridCol>
                <a:gridCol w="2520000">
                  <a:extLst>
                    <a:ext uri="{9D8B030D-6E8A-4147-A177-3AD203B41FA5}">
                      <a16:colId xmlns:a16="http://schemas.microsoft.com/office/drawing/2014/main" val="1552732749"/>
                    </a:ext>
                  </a:extLst>
                </a:gridCol>
              </a:tblGrid>
              <a:tr h="266148">
                <a:tc>
                  <a:txBody>
                    <a:bodyPr/>
                    <a:lstStyle/>
                    <a:p>
                      <a:pPr algn="ctr"/>
                      <a:r>
                        <a:rPr kumimoji="1" lang="ja-JP" altLang="en-US" sz="1600" dirty="0"/>
                        <a:t>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1Q</a:t>
                      </a:r>
                      <a:r>
                        <a:rPr kumimoji="1" lang="ja-JP" altLang="en-US" dirty="0"/>
                        <a:t>（</a:t>
                      </a:r>
                      <a:r>
                        <a:rPr kumimoji="1" lang="en-US" altLang="ja-JP" dirty="0"/>
                        <a:t>4</a:t>
                      </a:r>
                      <a:r>
                        <a:rPr kumimoji="1" lang="ja-JP" altLang="en-US" dirty="0"/>
                        <a:t>月～</a:t>
                      </a:r>
                      <a:r>
                        <a:rPr kumimoji="1" lang="en-US" altLang="ja-JP" dirty="0"/>
                        <a:t>6</a:t>
                      </a:r>
                      <a:r>
                        <a:rPr kumimoji="1" lang="ja-JP" altLang="en-US" dirty="0"/>
                        <a:t>月）</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2Q</a:t>
                      </a:r>
                      <a:r>
                        <a:rPr kumimoji="1" lang="ja-JP" altLang="en-US" dirty="0"/>
                        <a:t>（</a:t>
                      </a:r>
                      <a:r>
                        <a:rPr kumimoji="1" lang="en-US" altLang="ja-JP" dirty="0"/>
                        <a:t>7</a:t>
                      </a:r>
                      <a:r>
                        <a:rPr kumimoji="1" lang="ja-JP" altLang="en-US" dirty="0"/>
                        <a:t>月～</a:t>
                      </a:r>
                      <a:r>
                        <a:rPr kumimoji="1" lang="en-US" altLang="ja-JP" dirty="0"/>
                        <a:t>9</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3Q</a:t>
                      </a:r>
                      <a:r>
                        <a:rPr kumimoji="1" lang="ja-JP" altLang="en-US" dirty="0"/>
                        <a:t>（</a:t>
                      </a:r>
                      <a:r>
                        <a:rPr kumimoji="1" lang="en-US" altLang="ja-JP" dirty="0"/>
                        <a:t>10</a:t>
                      </a:r>
                      <a:r>
                        <a:rPr kumimoji="1" lang="ja-JP" altLang="en-US" dirty="0"/>
                        <a:t>月～</a:t>
                      </a:r>
                      <a:r>
                        <a:rPr kumimoji="1" lang="en-US" altLang="ja-JP" dirty="0"/>
                        <a:t>12</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4Q</a:t>
                      </a:r>
                      <a:r>
                        <a:rPr kumimoji="1" lang="ja-JP" altLang="en-US" dirty="0"/>
                        <a:t>（</a:t>
                      </a:r>
                      <a:r>
                        <a:rPr kumimoji="1" lang="en-US" altLang="ja-JP" dirty="0"/>
                        <a:t>1</a:t>
                      </a:r>
                      <a:r>
                        <a:rPr kumimoji="1" lang="ja-JP" altLang="en-US" dirty="0"/>
                        <a:t>月～</a:t>
                      </a:r>
                      <a:r>
                        <a:rPr kumimoji="1" lang="en-US" altLang="ja-JP" dirty="0"/>
                        <a:t>3</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9225261"/>
                  </a:ext>
                </a:extLst>
              </a:tr>
            </a:tbl>
          </a:graphicData>
        </a:graphic>
      </p:graphicFrame>
      <p:sp>
        <p:nvSpPr>
          <p:cNvPr id="10" name="テキスト ボックス 9">
            <a:extLst>
              <a:ext uri="{FF2B5EF4-FFF2-40B4-BE49-F238E27FC236}">
                <a16:creationId xmlns:a16="http://schemas.microsoft.com/office/drawing/2014/main" id="{C45EFDA1-44CE-4C9A-A864-19EF09CC7A2D}"/>
              </a:ext>
            </a:extLst>
          </p:cNvPr>
          <p:cNvSpPr txBox="1"/>
          <p:nvPr/>
        </p:nvSpPr>
        <p:spPr>
          <a:xfrm>
            <a:off x="85793" y="1399781"/>
            <a:ext cx="1338828" cy="369332"/>
          </a:xfrm>
          <a:prstGeom prst="rect">
            <a:avLst/>
          </a:prstGeom>
          <a:noFill/>
        </p:spPr>
        <p:txBody>
          <a:bodyPr wrap="none" rtlCol="0">
            <a:spAutoFit/>
          </a:bodyPr>
          <a:lstStyle/>
          <a:p>
            <a:r>
              <a:rPr kumimoji="1" lang="ja-JP" altLang="en-US" b="1" dirty="0"/>
              <a:t>制約対処法</a:t>
            </a:r>
          </a:p>
        </p:txBody>
      </p:sp>
      <p:sp>
        <p:nvSpPr>
          <p:cNvPr id="13" name="テキスト ボックス 12">
            <a:extLst>
              <a:ext uri="{FF2B5EF4-FFF2-40B4-BE49-F238E27FC236}">
                <a16:creationId xmlns:a16="http://schemas.microsoft.com/office/drawing/2014/main" id="{466AD4C2-C11D-4295-84A1-ABC1BF0A2392}"/>
              </a:ext>
            </a:extLst>
          </p:cNvPr>
          <p:cNvSpPr txBox="1"/>
          <p:nvPr/>
        </p:nvSpPr>
        <p:spPr>
          <a:xfrm>
            <a:off x="85793" y="3912103"/>
            <a:ext cx="1338828" cy="369332"/>
          </a:xfrm>
          <a:prstGeom prst="rect">
            <a:avLst/>
          </a:prstGeom>
          <a:noFill/>
        </p:spPr>
        <p:txBody>
          <a:bodyPr wrap="none" rtlCol="0">
            <a:spAutoFit/>
          </a:bodyPr>
          <a:lstStyle/>
          <a:p>
            <a:r>
              <a:rPr kumimoji="1" lang="ja-JP" altLang="en-US" b="1" dirty="0"/>
              <a:t>近傍生成法</a:t>
            </a:r>
          </a:p>
        </p:txBody>
      </p:sp>
      <p:sp>
        <p:nvSpPr>
          <p:cNvPr id="15" name="テキスト ボックス 14">
            <a:extLst>
              <a:ext uri="{FF2B5EF4-FFF2-40B4-BE49-F238E27FC236}">
                <a16:creationId xmlns:a16="http://schemas.microsoft.com/office/drawing/2014/main" id="{6B0D54D0-B9DA-4639-BEDA-1ED6BE6380E2}"/>
              </a:ext>
            </a:extLst>
          </p:cNvPr>
          <p:cNvSpPr txBox="1"/>
          <p:nvPr/>
        </p:nvSpPr>
        <p:spPr>
          <a:xfrm>
            <a:off x="85793" y="4903392"/>
            <a:ext cx="1837362" cy="369332"/>
          </a:xfrm>
          <a:prstGeom prst="rect">
            <a:avLst/>
          </a:prstGeom>
          <a:noFill/>
        </p:spPr>
        <p:txBody>
          <a:bodyPr wrap="none" rtlCol="0">
            <a:spAutoFit/>
          </a:bodyPr>
          <a:lstStyle/>
          <a:p>
            <a:r>
              <a:rPr kumimoji="1" lang="ja-JP" altLang="en-US" b="1" dirty="0"/>
              <a:t>合体アルゴリズム</a:t>
            </a:r>
          </a:p>
        </p:txBody>
      </p:sp>
      <p:sp>
        <p:nvSpPr>
          <p:cNvPr id="18" name="二等辺三角形 17">
            <a:extLst>
              <a:ext uri="{FF2B5EF4-FFF2-40B4-BE49-F238E27FC236}">
                <a16:creationId xmlns:a16="http://schemas.microsoft.com/office/drawing/2014/main" id="{5E6562E1-DB00-4859-8193-8BC69F03A052}"/>
              </a:ext>
            </a:extLst>
          </p:cNvPr>
          <p:cNvSpPr/>
          <p:nvPr/>
        </p:nvSpPr>
        <p:spPr>
          <a:xfrm rot="10800000">
            <a:off x="6014903" y="1974965"/>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テキスト ボックス 18">
            <a:extLst>
              <a:ext uri="{FF2B5EF4-FFF2-40B4-BE49-F238E27FC236}">
                <a16:creationId xmlns:a16="http://schemas.microsoft.com/office/drawing/2014/main" id="{1312052C-4E92-4F39-9AE5-A8D06F2FD9B6}"/>
              </a:ext>
            </a:extLst>
          </p:cNvPr>
          <p:cNvSpPr txBox="1"/>
          <p:nvPr/>
        </p:nvSpPr>
        <p:spPr>
          <a:xfrm>
            <a:off x="5139048" y="1641893"/>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cxnSp>
        <p:nvCxnSpPr>
          <p:cNvPr id="20" name="直線コネクタ 19">
            <a:extLst>
              <a:ext uri="{FF2B5EF4-FFF2-40B4-BE49-F238E27FC236}">
                <a16:creationId xmlns:a16="http://schemas.microsoft.com/office/drawing/2014/main" id="{08D54A08-4CEC-41F0-A820-4235A28FC5B2}"/>
              </a:ext>
            </a:extLst>
          </p:cNvPr>
          <p:cNvCxnSpPr>
            <a:cxnSpLocks/>
          </p:cNvCxnSpPr>
          <p:nvPr/>
        </p:nvCxnSpPr>
        <p:spPr>
          <a:xfrm>
            <a:off x="1837563"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FC4FD2EF-7DF2-43A8-8694-4BB79F4325CE}"/>
              </a:ext>
            </a:extLst>
          </p:cNvPr>
          <p:cNvCxnSpPr>
            <a:cxnSpLocks/>
          </p:cNvCxnSpPr>
          <p:nvPr/>
        </p:nvCxnSpPr>
        <p:spPr>
          <a:xfrm>
            <a:off x="4399247"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2DF800E-14B6-4AF1-9257-F248CEE8C072}"/>
              </a:ext>
            </a:extLst>
          </p:cNvPr>
          <p:cNvCxnSpPr>
            <a:cxnSpLocks/>
          </p:cNvCxnSpPr>
          <p:nvPr/>
        </p:nvCxnSpPr>
        <p:spPr>
          <a:xfrm>
            <a:off x="6926138"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99C48243-FFF0-4108-A649-FB08DC338154}"/>
              </a:ext>
            </a:extLst>
          </p:cNvPr>
          <p:cNvCxnSpPr>
            <a:cxnSpLocks/>
          </p:cNvCxnSpPr>
          <p:nvPr/>
        </p:nvCxnSpPr>
        <p:spPr>
          <a:xfrm>
            <a:off x="9445654"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DB37C858-AEC8-4397-81A3-85DDB5CD9CAA}"/>
              </a:ext>
            </a:extLst>
          </p:cNvPr>
          <p:cNvSpPr txBox="1"/>
          <p:nvPr/>
        </p:nvSpPr>
        <p:spPr>
          <a:xfrm>
            <a:off x="295936" y="2674910"/>
            <a:ext cx="1337220" cy="369332"/>
          </a:xfrm>
          <a:prstGeom prst="rect">
            <a:avLst/>
          </a:prstGeom>
          <a:noFill/>
        </p:spPr>
        <p:txBody>
          <a:bodyPr wrap="square" rtlCol="0">
            <a:spAutoFit/>
          </a:bodyPr>
          <a:lstStyle/>
          <a:p>
            <a:r>
              <a:rPr kumimoji="1" lang="en-US" altLang="ja-JP" sz="1600" dirty="0"/>
              <a:t>M2</a:t>
            </a:r>
            <a:r>
              <a:rPr kumimoji="1" lang="ja-JP" altLang="en-US" dirty="0"/>
              <a:t>小嶋さん</a:t>
            </a:r>
          </a:p>
        </p:txBody>
      </p:sp>
      <p:sp>
        <p:nvSpPr>
          <p:cNvPr id="32" name="テキスト ボックス 31">
            <a:extLst>
              <a:ext uri="{FF2B5EF4-FFF2-40B4-BE49-F238E27FC236}">
                <a16:creationId xmlns:a16="http://schemas.microsoft.com/office/drawing/2014/main" id="{17E5A659-8187-4853-B3DB-A238A362528C}"/>
              </a:ext>
            </a:extLst>
          </p:cNvPr>
          <p:cNvSpPr txBox="1"/>
          <p:nvPr/>
        </p:nvSpPr>
        <p:spPr>
          <a:xfrm>
            <a:off x="295936" y="4302801"/>
            <a:ext cx="1337220" cy="369332"/>
          </a:xfrm>
          <a:prstGeom prst="rect">
            <a:avLst/>
          </a:prstGeom>
          <a:noFill/>
        </p:spPr>
        <p:txBody>
          <a:bodyPr wrap="square" rtlCol="0">
            <a:spAutoFit/>
          </a:bodyPr>
          <a:lstStyle/>
          <a:p>
            <a:r>
              <a:rPr kumimoji="1" lang="en-US" altLang="ja-JP" sz="1600" dirty="0"/>
              <a:t>M1</a:t>
            </a:r>
            <a:r>
              <a:rPr kumimoji="1" lang="ja-JP" altLang="en-US" dirty="0"/>
              <a:t>佐藤さん</a:t>
            </a:r>
          </a:p>
        </p:txBody>
      </p:sp>
      <p:sp>
        <p:nvSpPr>
          <p:cNvPr id="33" name="二等辺三角形 32">
            <a:extLst>
              <a:ext uri="{FF2B5EF4-FFF2-40B4-BE49-F238E27FC236}">
                <a16:creationId xmlns:a16="http://schemas.microsoft.com/office/drawing/2014/main" id="{C601EBBD-1CBB-4EFC-9FBA-C291898A295D}"/>
              </a:ext>
            </a:extLst>
          </p:cNvPr>
          <p:cNvSpPr/>
          <p:nvPr/>
        </p:nvSpPr>
        <p:spPr>
          <a:xfrm rot="10800000">
            <a:off x="6022180" y="4339172"/>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テキスト ボックス 33">
            <a:extLst>
              <a:ext uri="{FF2B5EF4-FFF2-40B4-BE49-F238E27FC236}">
                <a16:creationId xmlns:a16="http://schemas.microsoft.com/office/drawing/2014/main" id="{FECBED07-4DFB-49F8-BABB-958ED67661C2}"/>
              </a:ext>
            </a:extLst>
          </p:cNvPr>
          <p:cNvSpPr txBox="1"/>
          <p:nvPr/>
        </p:nvSpPr>
        <p:spPr>
          <a:xfrm>
            <a:off x="5146911" y="3985996"/>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cxnSp>
        <p:nvCxnSpPr>
          <p:cNvPr id="38" name="直線矢印コネクタ 37">
            <a:extLst>
              <a:ext uri="{FF2B5EF4-FFF2-40B4-BE49-F238E27FC236}">
                <a16:creationId xmlns:a16="http://schemas.microsoft.com/office/drawing/2014/main" id="{B653FB38-FFE9-48E8-90C0-5070C8B1748F}"/>
              </a:ext>
            </a:extLst>
          </p:cNvPr>
          <p:cNvCxnSpPr>
            <a:cxnSpLocks/>
          </p:cNvCxnSpPr>
          <p:nvPr/>
        </p:nvCxnSpPr>
        <p:spPr>
          <a:xfrm flipV="1">
            <a:off x="1872357" y="5418741"/>
            <a:ext cx="1223087" cy="1"/>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cxnSp>
        <p:nvCxnSpPr>
          <p:cNvPr id="41" name="直線矢印コネクタ 40">
            <a:extLst>
              <a:ext uri="{FF2B5EF4-FFF2-40B4-BE49-F238E27FC236}">
                <a16:creationId xmlns:a16="http://schemas.microsoft.com/office/drawing/2014/main" id="{8E63B829-ED06-4F85-9CB6-BD65618D4313}"/>
              </a:ext>
            </a:extLst>
          </p:cNvPr>
          <p:cNvCxnSpPr>
            <a:cxnSpLocks/>
          </p:cNvCxnSpPr>
          <p:nvPr/>
        </p:nvCxnSpPr>
        <p:spPr>
          <a:xfrm>
            <a:off x="3095444" y="5418741"/>
            <a:ext cx="4686481"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45" name="テキスト ボックス 44">
            <a:extLst>
              <a:ext uri="{FF2B5EF4-FFF2-40B4-BE49-F238E27FC236}">
                <a16:creationId xmlns:a16="http://schemas.microsoft.com/office/drawing/2014/main" id="{C36495C1-86AB-41EB-BF6B-7762A9820DF3}"/>
              </a:ext>
            </a:extLst>
          </p:cNvPr>
          <p:cNvSpPr txBox="1"/>
          <p:nvPr/>
        </p:nvSpPr>
        <p:spPr>
          <a:xfrm>
            <a:off x="4714614" y="5100978"/>
            <a:ext cx="1741182" cy="307777"/>
          </a:xfrm>
          <a:prstGeom prst="rect">
            <a:avLst/>
          </a:prstGeom>
          <a:noFill/>
        </p:spPr>
        <p:txBody>
          <a:bodyPr wrap="none" rtlCol="0">
            <a:spAutoFit/>
          </a:bodyPr>
          <a:lstStyle/>
          <a:p>
            <a:r>
              <a:rPr kumimoji="1" lang="ja-JP" altLang="en-US" sz="1400" dirty="0"/>
              <a:t>スケジュール問題適用</a:t>
            </a:r>
          </a:p>
        </p:txBody>
      </p:sp>
      <p:sp>
        <p:nvSpPr>
          <p:cNvPr id="46" name="テキスト ボックス 45">
            <a:extLst>
              <a:ext uri="{FF2B5EF4-FFF2-40B4-BE49-F238E27FC236}">
                <a16:creationId xmlns:a16="http://schemas.microsoft.com/office/drawing/2014/main" id="{D5C0E911-CA24-4E02-8B80-8FE7CAB2512B}"/>
              </a:ext>
            </a:extLst>
          </p:cNvPr>
          <p:cNvSpPr txBox="1"/>
          <p:nvPr/>
        </p:nvSpPr>
        <p:spPr>
          <a:xfrm>
            <a:off x="2032494" y="5055861"/>
            <a:ext cx="902811" cy="307777"/>
          </a:xfrm>
          <a:prstGeom prst="rect">
            <a:avLst/>
          </a:prstGeom>
          <a:noFill/>
        </p:spPr>
        <p:txBody>
          <a:bodyPr wrap="none" rtlCol="0">
            <a:spAutoFit/>
          </a:bodyPr>
          <a:lstStyle/>
          <a:p>
            <a:pPr algn="ctr"/>
            <a:r>
              <a:rPr kumimoji="1" lang="ja-JP" altLang="en-US" sz="1400" dirty="0"/>
              <a:t>性能評価</a:t>
            </a:r>
          </a:p>
        </p:txBody>
      </p:sp>
      <p:sp>
        <p:nvSpPr>
          <p:cNvPr id="54" name="二等辺三角形 53">
            <a:extLst>
              <a:ext uri="{FF2B5EF4-FFF2-40B4-BE49-F238E27FC236}">
                <a16:creationId xmlns:a16="http://schemas.microsoft.com/office/drawing/2014/main" id="{720FB6D8-41E6-4B16-984D-607165B8EEFE}"/>
              </a:ext>
            </a:extLst>
          </p:cNvPr>
          <p:cNvSpPr/>
          <p:nvPr/>
        </p:nvSpPr>
        <p:spPr>
          <a:xfrm rot="10800000">
            <a:off x="11092244" y="3559770"/>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5" name="テキスト ボックス 54">
            <a:extLst>
              <a:ext uri="{FF2B5EF4-FFF2-40B4-BE49-F238E27FC236}">
                <a16:creationId xmlns:a16="http://schemas.microsoft.com/office/drawing/2014/main" id="{7C4B9262-91CD-4810-A374-6FA17E16AD7D}"/>
              </a:ext>
            </a:extLst>
          </p:cNvPr>
          <p:cNvSpPr txBox="1"/>
          <p:nvPr/>
        </p:nvSpPr>
        <p:spPr>
          <a:xfrm>
            <a:off x="10230056" y="3253664"/>
            <a:ext cx="1297828" cy="307777"/>
          </a:xfrm>
          <a:prstGeom prst="rect">
            <a:avLst/>
          </a:prstGeom>
          <a:noFill/>
        </p:spPr>
        <p:txBody>
          <a:bodyPr wrap="square" rtlCol="0">
            <a:spAutoFit/>
          </a:bodyPr>
          <a:lstStyle/>
          <a:p>
            <a:pPr algn="ctr"/>
            <a:r>
              <a:rPr kumimoji="1" lang="ja-JP" altLang="en-US" sz="1400" dirty="0"/>
              <a:t>卒業論文</a:t>
            </a:r>
          </a:p>
        </p:txBody>
      </p:sp>
      <p:cxnSp>
        <p:nvCxnSpPr>
          <p:cNvPr id="58" name="直線矢印コネクタ 57">
            <a:extLst>
              <a:ext uri="{FF2B5EF4-FFF2-40B4-BE49-F238E27FC236}">
                <a16:creationId xmlns:a16="http://schemas.microsoft.com/office/drawing/2014/main" id="{B410233F-02C3-4FFF-9BBF-B313942BA667}"/>
              </a:ext>
            </a:extLst>
          </p:cNvPr>
          <p:cNvCxnSpPr>
            <a:cxnSpLocks/>
            <a:endCxn id="54" idx="0"/>
          </p:cNvCxnSpPr>
          <p:nvPr/>
        </p:nvCxnSpPr>
        <p:spPr>
          <a:xfrm>
            <a:off x="8130572" y="3688348"/>
            <a:ext cx="3043673" cy="667"/>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64" name="二等辺三角形 63">
            <a:extLst>
              <a:ext uri="{FF2B5EF4-FFF2-40B4-BE49-F238E27FC236}">
                <a16:creationId xmlns:a16="http://schemas.microsoft.com/office/drawing/2014/main" id="{975B22E6-D339-4622-93CC-27944A3E9AB2}"/>
              </a:ext>
            </a:extLst>
          </p:cNvPr>
          <p:cNvSpPr/>
          <p:nvPr/>
        </p:nvSpPr>
        <p:spPr>
          <a:xfrm rot="10800000">
            <a:off x="11094097" y="2852029"/>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5" name="テキスト ボックス 64">
            <a:extLst>
              <a:ext uri="{FF2B5EF4-FFF2-40B4-BE49-F238E27FC236}">
                <a16:creationId xmlns:a16="http://schemas.microsoft.com/office/drawing/2014/main" id="{899E187D-548D-4B4E-8239-29959768A0E4}"/>
              </a:ext>
            </a:extLst>
          </p:cNvPr>
          <p:cNvSpPr txBox="1"/>
          <p:nvPr/>
        </p:nvSpPr>
        <p:spPr>
          <a:xfrm>
            <a:off x="10505253" y="2520774"/>
            <a:ext cx="975077" cy="307777"/>
          </a:xfrm>
          <a:prstGeom prst="rect">
            <a:avLst/>
          </a:prstGeom>
          <a:noFill/>
        </p:spPr>
        <p:txBody>
          <a:bodyPr wrap="square" rtlCol="0">
            <a:spAutoFit/>
          </a:bodyPr>
          <a:lstStyle/>
          <a:p>
            <a:pPr algn="ctr"/>
            <a:r>
              <a:rPr kumimoji="1" lang="ja-JP" altLang="en-US" sz="1400" dirty="0"/>
              <a:t>修士論文</a:t>
            </a:r>
          </a:p>
        </p:txBody>
      </p:sp>
      <p:sp>
        <p:nvSpPr>
          <p:cNvPr id="66" name="二等辺三角形 65">
            <a:extLst>
              <a:ext uri="{FF2B5EF4-FFF2-40B4-BE49-F238E27FC236}">
                <a16:creationId xmlns:a16="http://schemas.microsoft.com/office/drawing/2014/main" id="{400AD92E-6EA9-4CAE-9870-8CF7CBF11295}"/>
              </a:ext>
            </a:extLst>
          </p:cNvPr>
          <p:cNvSpPr/>
          <p:nvPr/>
        </p:nvSpPr>
        <p:spPr>
          <a:xfrm rot="10800000">
            <a:off x="11650928" y="2852029"/>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テキスト ボックス 66">
            <a:extLst>
              <a:ext uri="{FF2B5EF4-FFF2-40B4-BE49-F238E27FC236}">
                <a16:creationId xmlns:a16="http://schemas.microsoft.com/office/drawing/2014/main" id="{C05B9E35-3651-418D-93FA-9A227857E135}"/>
              </a:ext>
            </a:extLst>
          </p:cNvPr>
          <p:cNvSpPr txBox="1"/>
          <p:nvPr/>
        </p:nvSpPr>
        <p:spPr>
          <a:xfrm>
            <a:off x="11256246" y="2522671"/>
            <a:ext cx="975077" cy="307777"/>
          </a:xfrm>
          <a:prstGeom prst="rect">
            <a:avLst/>
          </a:prstGeom>
          <a:noFill/>
        </p:spPr>
        <p:txBody>
          <a:bodyPr wrap="square" rtlCol="0">
            <a:spAutoFit/>
          </a:bodyPr>
          <a:lstStyle/>
          <a:p>
            <a:pPr algn="ctr"/>
            <a:r>
              <a:rPr kumimoji="1" lang="ja-JP" altLang="en-US" sz="1400" dirty="0"/>
              <a:t>論文投稿</a:t>
            </a:r>
          </a:p>
        </p:txBody>
      </p:sp>
      <p:sp>
        <p:nvSpPr>
          <p:cNvPr id="68" name="テキスト ボックス 67">
            <a:extLst>
              <a:ext uri="{FF2B5EF4-FFF2-40B4-BE49-F238E27FC236}">
                <a16:creationId xmlns:a16="http://schemas.microsoft.com/office/drawing/2014/main" id="{8409ED2A-ACDB-4E5A-A56B-650F1C7BD360}"/>
              </a:ext>
            </a:extLst>
          </p:cNvPr>
          <p:cNvSpPr txBox="1"/>
          <p:nvPr/>
        </p:nvSpPr>
        <p:spPr>
          <a:xfrm>
            <a:off x="295936" y="5272724"/>
            <a:ext cx="889067" cy="369332"/>
          </a:xfrm>
          <a:prstGeom prst="rect">
            <a:avLst/>
          </a:prstGeom>
          <a:noFill/>
        </p:spPr>
        <p:txBody>
          <a:bodyPr wrap="square" rtlCol="0">
            <a:spAutoFit/>
          </a:bodyPr>
          <a:lstStyle/>
          <a:p>
            <a:r>
              <a:rPr kumimoji="1" lang="ja-JP" altLang="en-US" dirty="0"/>
              <a:t>熊谷</a:t>
            </a:r>
          </a:p>
        </p:txBody>
      </p:sp>
      <p:sp>
        <p:nvSpPr>
          <p:cNvPr id="69" name="テキスト ボックス 68">
            <a:extLst>
              <a:ext uri="{FF2B5EF4-FFF2-40B4-BE49-F238E27FC236}">
                <a16:creationId xmlns:a16="http://schemas.microsoft.com/office/drawing/2014/main" id="{B1CF4BD4-E6AC-4E5D-AADE-E5612749BB4B}"/>
              </a:ext>
            </a:extLst>
          </p:cNvPr>
          <p:cNvSpPr txBox="1"/>
          <p:nvPr/>
        </p:nvSpPr>
        <p:spPr>
          <a:xfrm>
            <a:off x="295936" y="3377645"/>
            <a:ext cx="1594188" cy="369332"/>
          </a:xfrm>
          <a:prstGeom prst="rect">
            <a:avLst/>
          </a:prstGeom>
          <a:noFill/>
        </p:spPr>
        <p:txBody>
          <a:bodyPr wrap="square" rtlCol="0">
            <a:spAutoFit/>
          </a:bodyPr>
          <a:lstStyle/>
          <a:p>
            <a:r>
              <a:rPr kumimoji="1" lang="en-US" altLang="ja-JP" sz="1600" dirty="0"/>
              <a:t>B4</a:t>
            </a:r>
            <a:r>
              <a:rPr kumimoji="1" lang="ja-JP" altLang="en-US" dirty="0"/>
              <a:t>宇津本さん</a:t>
            </a:r>
          </a:p>
        </p:txBody>
      </p:sp>
      <p:sp>
        <p:nvSpPr>
          <p:cNvPr id="70" name="テキスト ボックス 69">
            <a:extLst>
              <a:ext uri="{FF2B5EF4-FFF2-40B4-BE49-F238E27FC236}">
                <a16:creationId xmlns:a16="http://schemas.microsoft.com/office/drawing/2014/main" id="{476B4794-A345-4535-B573-D29F3F7150D9}"/>
              </a:ext>
            </a:extLst>
          </p:cNvPr>
          <p:cNvSpPr txBox="1"/>
          <p:nvPr/>
        </p:nvSpPr>
        <p:spPr>
          <a:xfrm>
            <a:off x="295936" y="1896113"/>
            <a:ext cx="1337220" cy="369332"/>
          </a:xfrm>
          <a:prstGeom prst="rect">
            <a:avLst/>
          </a:prstGeom>
          <a:noFill/>
        </p:spPr>
        <p:txBody>
          <a:bodyPr wrap="square" rtlCol="0">
            <a:spAutoFit/>
          </a:bodyPr>
          <a:lstStyle/>
          <a:p>
            <a:r>
              <a:rPr kumimoji="1" lang="en-US" altLang="ja-JP" sz="1600" dirty="0"/>
              <a:t>D1</a:t>
            </a:r>
            <a:r>
              <a:rPr kumimoji="1" lang="ja-JP" altLang="en-US" dirty="0"/>
              <a:t>安田さん</a:t>
            </a:r>
          </a:p>
        </p:txBody>
      </p:sp>
      <p:cxnSp>
        <p:nvCxnSpPr>
          <p:cNvPr id="72" name="直線矢印コネクタ 71">
            <a:extLst>
              <a:ext uri="{FF2B5EF4-FFF2-40B4-BE49-F238E27FC236}">
                <a16:creationId xmlns:a16="http://schemas.microsoft.com/office/drawing/2014/main" id="{9823C9F7-7C82-4B3C-96C4-B7C969838BF5}"/>
              </a:ext>
            </a:extLst>
          </p:cNvPr>
          <p:cNvCxnSpPr>
            <a:cxnSpLocks/>
          </p:cNvCxnSpPr>
          <p:nvPr/>
        </p:nvCxnSpPr>
        <p:spPr>
          <a:xfrm flipV="1">
            <a:off x="7771388" y="5416409"/>
            <a:ext cx="3406433" cy="4664"/>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73" name="テキスト ボックス 72">
            <a:extLst>
              <a:ext uri="{FF2B5EF4-FFF2-40B4-BE49-F238E27FC236}">
                <a16:creationId xmlns:a16="http://schemas.microsoft.com/office/drawing/2014/main" id="{CE07F0B4-AB7B-426D-AE68-C3FBFBAE14F4}"/>
              </a:ext>
            </a:extLst>
          </p:cNvPr>
          <p:cNvSpPr txBox="1"/>
          <p:nvPr/>
        </p:nvSpPr>
        <p:spPr>
          <a:xfrm>
            <a:off x="7970678" y="5096094"/>
            <a:ext cx="2884123" cy="307777"/>
          </a:xfrm>
          <a:prstGeom prst="rect">
            <a:avLst/>
          </a:prstGeom>
          <a:noFill/>
        </p:spPr>
        <p:txBody>
          <a:bodyPr wrap="none" rtlCol="0">
            <a:spAutoFit/>
          </a:bodyPr>
          <a:lstStyle/>
          <a:p>
            <a:pPr algn="ctr"/>
            <a:r>
              <a:rPr kumimoji="1" lang="ja-JP" altLang="en-US" sz="1400" dirty="0"/>
              <a:t>データ駆動非線形モデルを用いた評価</a:t>
            </a:r>
          </a:p>
        </p:txBody>
      </p:sp>
      <p:sp>
        <p:nvSpPr>
          <p:cNvPr id="74" name="二等辺三角形 73">
            <a:extLst>
              <a:ext uri="{FF2B5EF4-FFF2-40B4-BE49-F238E27FC236}">
                <a16:creationId xmlns:a16="http://schemas.microsoft.com/office/drawing/2014/main" id="{1CBFE271-0B9F-4B59-A32D-F989F564B004}"/>
              </a:ext>
            </a:extLst>
          </p:cNvPr>
          <p:cNvSpPr/>
          <p:nvPr/>
        </p:nvSpPr>
        <p:spPr>
          <a:xfrm rot="10800000">
            <a:off x="6029456" y="2852028"/>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5" name="テキスト ボックス 74">
            <a:extLst>
              <a:ext uri="{FF2B5EF4-FFF2-40B4-BE49-F238E27FC236}">
                <a16:creationId xmlns:a16="http://schemas.microsoft.com/office/drawing/2014/main" id="{3DBDC954-6C90-4FE6-863D-5977D520BF97}"/>
              </a:ext>
            </a:extLst>
          </p:cNvPr>
          <p:cNvSpPr txBox="1"/>
          <p:nvPr/>
        </p:nvSpPr>
        <p:spPr>
          <a:xfrm>
            <a:off x="5136790" y="2533349"/>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sp>
        <p:nvSpPr>
          <p:cNvPr id="80" name="二等辺三角形 79">
            <a:extLst>
              <a:ext uri="{FF2B5EF4-FFF2-40B4-BE49-F238E27FC236}">
                <a16:creationId xmlns:a16="http://schemas.microsoft.com/office/drawing/2014/main" id="{F7A5C3D3-0CEA-47E2-BFCF-56C520FCB7A8}"/>
              </a:ext>
            </a:extLst>
          </p:cNvPr>
          <p:cNvSpPr/>
          <p:nvPr/>
        </p:nvSpPr>
        <p:spPr>
          <a:xfrm rot="10800000">
            <a:off x="11598228" y="1974965"/>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1" name="テキスト ボックス 80">
            <a:extLst>
              <a:ext uri="{FF2B5EF4-FFF2-40B4-BE49-F238E27FC236}">
                <a16:creationId xmlns:a16="http://schemas.microsoft.com/office/drawing/2014/main" id="{5D608A60-6D30-4E81-80D7-B0FF57EB237B}"/>
              </a:ext>
            </a:extLst>
          </p:cNvPr>
          <p:cNvSpPr txBox="1"/>
          <p:nvPr/>
        </p:nvSpPr>
        <p:spPr>
          <a:xfrm>
            <a:off x="10768040" y="1440007"/>
            <a:ext cx="1297828" cy="523220"/>
          </a:xfrm>
          <a:prstGeom prst="rect">
            <a:avLst/>
          </a:prstGeom>
          <a:noFill/>
        </p:spPr>
        <p:txBody>
          <a:bodyPr wrap="square" rtlCol="0">
            <a:spAutoFit/>
          </a:bodyPr>
          <a:lstStyle/>
          <a:p>
            <a:pPr algn="ctr"/>
            <a:r>
              <a:rPr kumimoji="1" lang="en-US" altLang="ja-JP" sz="1400" dirty="0"/>
              <a:t>SICE Annual Conf.</a:t>
            </a:r>
            <a:r>
              <a:rPr kumimoji="1" lang="ja-JP" altLang="en-US" sz="1400" dirty="0"/>
              <a:t>投稿</a:t>
            </a:r>
          </a:p>
        </p:txBody>
      </p:sp>
      <p:sp>
        <p:nvSpPr>
          <p:cNvPr id="84" name="二等辺三角形 83">
            <a:extLst>
              <a:ext uri="{FF2B5EF4-FFF2-40B4-BE49-F238E27FC236}">
                <a16:creationId xmlns:a16="http://schemas.microsoft.com/office/drawing/2014/main" id="{E08D7079-8132-4799-92A2-76311D946D3B}"/>
              </a:ext>
            </a:extLst>
          </p:cNvPr>
          <p:cNvSpPr/>
          <p:nvPr/>
        </p:nvSpPr>
        <p:spPr>
          <a:xfrm rot="10800000">
            <a:off x="9030611" y="1974965"/>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5" name="テキスト ボックス 84">
            <a:extLst>
              <a:ext uri="{FF2B5EF4-FFF2-40B4-BE49-F238E27FC236}">
                <a16:creationId xmlns:a16="http://schemas.microsoft.com/office/drawing/2014/main" id="{9D07F284-1455-4A79-8439-1ED7C042558E}"/>
              </a:ext>
            </a:extLst>
          </p:cNvPr>
          <p:cNvSpPr txBox="1"/>
          <p:nvPr/>
        </p:nvSpPr>
        <p:spPr>
          <a:xfrm>
            <a:off x="8455397" y="1633580"/>
            <a:ext cx="1297828" cy="307777"/>
          </a:xfrm>
          <a:prstGeom prst="rect">
            <a:avLst/>
          </a:prstGeom>
          <a:noFill/>
        </p:spPr>
        <p:txBody>
          <a:bodyPr wrap="square" rtlCol="0">
            <a:spAutoFit/>
          </a:bodyPr>
          <a:lstStyle/>
          <a:p>
            <a:pPr algn="ctr"/>
            <a:r>
              <a:rPr kumimoji="1" lang="en-US" altLang="ja-JP" sz="1400" dirty="0"/>
              <a:t>IEEE SSCI</a:t>
            </a:r>
            <a:endParaRPr kumimoji="1" lang="ja-JP" altLang="en-US" sz="1400" dirty="0"/>
          </a:p>
        </p:txBody>
      </p:sp>
      <p:sp>
        <p:nvSpPr>
          <p:cNvPr id="43" name="吹き出し: 角を丸めた四角形 42">
            <a:extLst>
              <a:ext uri="{FF2B5EF4-FFF2-40B4-BE49-F238E27FC236}">
                <a16:creationId xmlns:a16="http://schemas.microsoft.com/office/drawing/2014/main" id="{19E46E8C-3E50-0FB4-15A7-2FC19417CD66}"/>
              </a:ext>
            </a:extLst>
          </p:cNvPr>
          <p:cNvSpPr/>
          <p:nvPr/>
        </p:nvSpPr>
        <p:spPr>
          <a:xfrm>
            <a:off x="11253445" y="3144342"/>
            <a:ext cx="938555" cy="307777"/>
          </a:xfrm>
          <a:prstGeom prst="wedgeRoundRectCallout">
            <a:avLst>
              <a:gd name="adj1" fmla="val 10960"/>
              <a:gd name="adj2" fmla="val -111296"/>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4</a:t>
            </a:r>
            <a:r>
              <a:rPr lang="ja-JP" altLang="en-US" sz="1400" dirty="0"/>
              <a:t>月予定</a:t>
            </a:r>
          </a:p>
        </p:txBody>
      </p:sp>
      <p:sp>
        <p:nvSpPr>
          <p:cNvPr id="59" name="吹き出し: 角を丸めた四角形 58">
            <a:extLst>
              <a:ext uri="{FF2B5EF4-FFF2-40B4-BE49-F238E27FC236}">
                <a16:creationId xmlns:a16="http://schemas.microsoft.com/office/drawing/2014/main" id="{C27F9AB8-CE0F-4E99-B29D-CB27DF9F520C}"/>
              </a:ext>
            </a:extLst>
          </p:cNvPr>
          <p:cNvSpPr/>
          <p:nvPr/>
        </p:nvSpPr>
        <p:spPr>
          <a:xfrm>
            <a:off x="7456284" y="3936884"/>
            <a:ext cx="1251882" cy="303780"/>
          </a:xfrm>
          <a:prstGeom prst="wedgeRoundRectCallout">
            <a:avLst>
              <a:gd name="adj1" fmla="val 10960"/>
              <a:gd name="adj2" fmla="val -111296"/>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11</a:t>
            </a:r>
            <a:r>
              <a:rPr lang="ja-JP" altLang="en-US" sz="1400" dirty="0"/>
              <a:t>月から着手</a:t>
            </a:r>
          </a:p>
        </p:txBody>
      </p:sp>
    </p:spTree>
    <p:extLst>
      <p:ext uri="{BB962C8B-B14F-4D97-AF65-F5344CB8AC3E}">
        <p14:creationId xmlns:p14="http://schemas.microsoft.com/office/powerpoint/2010/main" val="863962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最適化方法</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7</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共同研究の目的・概要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1.1 </a:t>
            </a:r>
            <a:r>
              <a:rPr kumimoji="1" lang="ja-JP" altLang="en-US" sz="1600" b="1" dirty="0">
                <a:solidFill>
                  <a:schemeClr val="bg1"/>
                </a:solidFill>
              </a:rPr>
              <a:t>アルゴリズム</a:t>
            </a: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937420"/>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共同研究で開発した問題分割と、違反量削減優先を使用する。</a:t>
            </a:r>
            <a:endParaRPr lang="en-US" altLang="ja-JP" sz="2800" dirty="0"/>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B810EE4B-5D08-46A8-AF52-85939A2FE07A}"/>
                  </a:ext>
                </a:extLst>
              </p:cNvPr>
              <p:cNvSpPr txBox="1"/>
              <p:nvPr/>
            </p:nvSpPr>
            <p:spPr>
              <a:xfrm>
                <a:off x="6588422" y="3084984"/>
                <a:ext cx="3406894" cy="523220"/>
              </a:xfrm>
              <a:prstGeom prst="rect">
                <a:avLst/>
              </a:prstGeom>
              <a:noFill/>
            </p:spPr>
            <p:txBody>
              <a:bodyPr wrap="square" rtlCol="0">
                <a:spAutoFit/>
              </a:bodyPr>
              <a:lstStyle/>
              <a:p>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b="1" dirty="0"/>
                  <a:t>よりも</a:t>
                </a:r>
                <a14:m>
                  <m:oMath xmlns:m="http://schemas.openxmlformats.org/officeDocument/2006/math">
                    <m:r>
                      <a:rPr kumimoji="1" lang="en-US" altLang="ja-JP" sz="1400" i="1">
                        <a:latin typeface="Cambria Math" panose="02040503050406030204" pitchFamily="18" charset="0"/>
                      </a:rPr>
                      <m:t>𝑣</m:t>
                    </m:r>
                  </m:oMath>
                </a14:m>
                <a:r>
                  <a:rPr kumimoji="1" lang="ja-JP" altLang="en-US" sz="1400" b="1" dirty="0"/>
                  <a:t>を優先して、解を選択する方法</a:t>
                </a:r>
                <a:endParaRPr kumimoji="1" lang="en-US" altLang="ja-JP" sz="1400" b="1" dirty="0"/>
              </a:p>
              <a:p>
                <a:r>
                  <a:rPr kumimoji="1" lang="ja-JP" altLang="en-US" sz="1400" b="1" dirty="0"/>
                  <a:t>基本的に可能領域への選択圧が強い</a:t>
                </a:r>
                <a:endParaRPr kumimoji="1" lang="en-US" altLang="ja-JP" sz="1400" b="1" dirty="0"/>
              </a:p>
            </p:txBody>
          </p:sp>
        </mc:Choice>
        <mc:Fallback xmlns="">
          <p:sp>
            <p:nvSpPr>
              <p:cNvPr id="42" name="テキスト ボックス 41">
                <a:extLst>
                  <a:ext uri="{FF2B5EF4-FFF2-40B4-BE49-F238E27FC236}">
                    <a16:creationId xmlns:a16="http://schemas.microsoft.com/office/drawing/2014/main" id="{B810EE4B-5D08-46A8-AF52-85939A2FE07A}"/>
                  </a:ext>
                </a:extLst>
              </p:cNvPr>
              <p:cNvSpPr txBox="1">
                <a:spLocks noRot="1" noChangeAspect="1" noMove="1" noResize="1" noEditPoints="1" noAdjustHandles="1" noChangeArrowheads="1" noChangeShapeType="1" noTextEdit="1"/>
              </p:cNvSpPr>
              <p:nvPr/>
            </p:nvSpPr>
            <p:spPr>
              <a:xfrm>
                <a:off x="6588422" y="3084984"/>
                <a:ext cx="3406894" cy="523220"/>
              </a:xfrm>
              <a:prstGeom prst="rect">
                <a:avLst/>
              </a:prstGeom>
              <a:blipFill>
                <a:blip r:embed="rId2"/>
                <a:stretch>
                  <a:fillRect l="-537" t="-2326" b="-116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7E426246-C9BA-4D2A-B3CE-24F305678207}"/>
                  </a:ext>
                </a:extLst>
              </p:cNvPr>
              <p:cNvSpPr txBox="1"/>
              <p:nvPr/>
            </p:nvSpPr>
            <p:spPr>
              <a:xfrm>
                <a:off x="5262104" y="3722393"/>
                <a:ext cx="3614554" cy="57291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𝑆</m:t>
                      </m:r>
                      <m:d>
                        <m:dPr>
                          <m:ctrlPr>
                            <a:rPr kumimoji="1" lang="en-US" altLang="ja-JP" sz="1400" i="1" smtClean="0">
                              <a:latin typeface="Cambria Math" panose="02040503050406030204" pitchFamily="18" charset="0"/>
                            </a:rPr>
                          </m:ctrlPr>
                        </m:dPr>
                        <m:e>
                          <m:r>
                            <a:rPr kumimoji="1" lang="en-US" altLang="ja-JP" sz="1400" b="1" i="1" smtClean="0">
                              <a:latin typeface="Cambria Math" panose="02040503050406030204" pitchFamily="18" charset="0"/>
                            </a:rPr>
                            <m:t>𝒙</m:t>
                          </m:r>
                        </m:e>
                      </m:d>
                      <m:r>
                        <a:rPr kumimoji="1" lang="en-US" altLang="ja-JP" sz="1400" b="0" i="1" smtClean="0">
                          <a:latin typeface="Cambria Math" panose="02040503050406030204" pitchFamily="18" charset="0"/>
                        </a:rPr>
                        <m:t>&lt;</m:t>
                      </m:r>
                      <m:r>
                        <a:rPr kumimoji="1" lang="en-US" altLang="ja-JP" sz="1400" i="1">
                          <a:latin typeface="Cambria Math" panose="02040503050406030204" pitchFamily="18" charset="0"/>
                        </a:rPr>
                        <m:t>𝑆</m:t>
                      </m:r>
                      <m:r>
                        <a:rPr kumimoji="1" lang="en-US" altLang="ja-JP" sz="1400" i="1">
                          <a:latin typeface="Cambria Math" panose="02040503050406030204" pitchFamily="18" charset="0"/>
                        </a:rPr>
                        <m:t>(</m:t>
                      </m:r>
                      <m:r>
                        <a:rPr kumimoji="1" lang="en-US" altLang="ja-JP" sz="1400" b="1" i="1" smtClean="0">
                          <a:latin typeface="Cambria Math" panose="02040503050406030204" pitchFamily="18" charset="0"/>
                        </a:rPr>
                        <m:t>𝒚</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m:t>
                      </m:r>
                      <m:d>
                        <m:dPr>
                          <m:begChr m:val="{"/>
                          <m:endChr m:val=""/>
                          <m:ctrlPr>
                            <a:rPr kumimoji="1" lang="en-US" altLang="ja-JP" sz="1400" b="0" i="1" smtClean="0">
                              <a:latin typeface="Cambria Math" panose="02040503050406030204" pitchFamily="18" charset="0"/>
                            </a:rPr>
                          </m:ctrlPr>
                        </m:dPr>
                        <m:e>
                          <m:m>
                            <m:mPr>
                              <m:mcs>
                                <m:mc>
                                  <m:mcPr>
                                    <m:count m:val="1"/>
                                    <m:mcJc m:val="center"/>
                                  </m:mcPr>
                                </m:mc>
                              </m:mcs>
                              <m:ctrlPr>
                                <a:rPr kumimoji="1" lang="en-US" altLang="ja-JP" sz="1400" b="0" i="1" smtClean="0">
                                  <a:latin typeface="Cambria Math" panose="02040503050406030204" pitchFamily="18" charset="0"/>
                                </a:rPr>
                              </m:ctrlPr>
                            </m:mPr>
                            <m:mr>
                              <m:e>
                                <m:r>
                                  <a:rPr kumimoji="1" lang="en-US" altLang="ja-JP" sz="1400" b="0" i="1" smtClean="0">
                                    <a:latin typeface="Cambria Math" panose="02040503050406030204" pitchFamily="18" charset="0"/>
                                  </a:rPr>
                                  <m:t>𝑣</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i="1">
                                    <a:latin typeface="Cambria Math" panose="02040503050406030204" pitchFamily="18" charset="0"/>
                                  </a:rPr>
                                  <m:t>&lt;</m:t>
                                </m:r>
                                <m:r>
                                  <a:rPr kumimoji="1" lang="en-US" altLang="ja-JP" sz="1400" b="0" i="1" smtClean="0">
                                    <a:latin typeface="Cambria Math" panose="02040503050406030204" pitchFamily="18" charset="0"/>
                                  </a:rPr>
                                  <m:t>𝑣</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𝒚</m:t>
                                </m:r>
                                <m:r>
                                  <a:rPr kumimoji="1" lang="en-US" altLang="ja-JP" sz="1400" i="1">
                                    <a:latin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𝑣</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i="1">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𝒚</m:t>
                                </m:r>
                                <m:r>
                                  <a:rPr kumimoji="1" lang="en-US" altLang="ja-JP" sz="1400" i="1">
                                    <a:latin typeface="Cambria Math" panose="02040503050406030204" pitchFamily="18" charset="0"/>
                                  </a:rPr>
                                  <m:t>)</m:t>
                                </m:r>
                              </m:e>
                            </m:mr>
                            <m:mr>
                              <m:e>
                                <m:r>
                                  <a:rPr kumimoji="1" lang="en-US" altLang="ja-JP" sz="1400" b="0" i="1" smtClean="0">
                                    <a:latin typeface="Cambria Math" panose="02040503050406030204" pitchFamily="18" charset="0"/>
                                  </a:rPr>
                                  <m:t>𝑓</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i="1">
                                    <a:latin typeface="Cambria Math" panose="02040503050406030204" pitchFamily="18" charset="0"/>
                                  </a:rPr>
                                  <m:t>&lt;</m:t>
                                </m:r>
                                <m:r>
                                  <a:rPr kumimoji="1" lang="en-US" altLang="ja-JP" sz="1400" b="0" i="1" smtClean="0">
                                    <a:latin typeface="Cambria Math" panose="02040503050406030204" pitchFamily="18" charset="0"/>
                                  </a:rPr>
                                  <m:t>𝑓</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𝒚</m:t>
                                    </m:r>
                                  </m:e>
                                </m:d>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𝑣</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𝒚</m:t>
                                </m:r>
                                <m:r>
                                  <a:rPr kumimoji="1" lang="en-US" altLang="ja-JP" sz="1400" i="1">
                                    <a:latin typeface="Cambria Math" panose="02040503050406030204" pitchFamily="18" charset="0"/>
                                  </a:rPr>
                                  <m:t>)</m:t>
                                </m:r>
                              </m:e>
                            </m:mr>
                          </m:m>
                        </m:e>
                      </m:d>
                    </m:oMath>
                  </m:oMathPara>
                </a14:m>
                <a:endParaRPr kumimoji="1" lang="ja-JP" altLang="en-US" sz="1400" dirty="0"/>
              </a:p>
            </p:txBody>
          </p:sp>
        </mc:Choice>
        <mc:Fallback xmlns="">
          <p:sp>
            <p:nvSpPr>
              <p:cNvPr id="43" name="テキスト ボックス 42">
                <a:extLst>
                  <a:ext uri="{FF2B5EF4-FFF2-40B4-BE49-F238E27FC236}">
                    <a16:creationId xmlns:a16="http://schemas.microsoft.com/office/drawing/2014/main" id="{7E426246-C9BA-4D2A-B3CE-24F305678207}"/>
                  </a:ext>
                </a:extLst>
              </p:cNvPr>
              <p:cNvSpPr txBox="1">
                <a:spLocks noRot="1" noChangeAspect="1" noMove="1" noResize="1" noEditPoints="1" noAdjustHandles="1" noChangeArrowheads="1" noChangeShapeType="1" noTextEdit="1"/>
              </p:cNvSpPr>
              <p:nvPr/>
            </p:nvSpPr>
            <p:spPr>
              <a:xfrm>
                <a:off x="5262104" y="3722393"/>
                <a:ext cx="3614554" cy="572914"/>
              </a:xfrm>
              <a:prstGeom prst="rect">
                <a:avLst/>
              </a:prstGeom>
              <a:blipFill>
                <a:blip r:embed="rId3"/>
                <a:stretch>
                  <a:fillRect t="-179787" b="-264894"/>
                </a:stretch>
              </a:blipFill>
            </p:spPr>
            <p:txBody>
              <a:bodyPr/>
              <a:lstStyle/>
              <a:p>
                <a:r>
                  <a:rPr lang="ja-JP" altLang="en-US">
                    <a:noFill/>
                  </a:rPr>
                  <a:t> </a:t>
                </a:r>
              </a:p>
            </p:txBody>
          </p:sp>
        </mc:Fallback>
      </mc:AlternateContent>
      <p:sp>
        <p:nvSpPr>
          <p:cNvPr id="44" name="テキスト ボックス 43">
            <a:extLst>
              <a:ext uri="{FF2B5EF4-FFF2-40B4-BE49-F238E27FC236}">
                <a16:creationId xmlns:a16="http://schemas.microsoft.com/office/drawing/2014/main" id="{F75210A9-85CC-413A-B1C6-69A04ADF091E}"/>
              </a:ext>
            </a:extLst>
          </p:cNvPr>
          <p:cNvSpPr txBox="1"/>
          <p:nvPr/>
        </p:nvSpPr>
        <p:spPr>
          <a:xfrm>
            <a:off x="7339011" y="2619394"/>
            <a:ext cx="1916299" cy="338554"/>
          </a:xfrm>
          <a:prstGeom prst="rect">
            <a:avLst/>
          </a:prstGeom>
          <a:noFill/>
        </p:spPr>
        <p:txBody>
          <a:bodyPr wrap="square" rtlCol="0">
            <a:spAutoFit/>
          </a:bodyPr>
          <a:lstStyle/>
          <a:p>
            <a:pPr algn="ctr"/>
            <a:r>
              <a:rPr kumimoji="1" lang="en-US" altLang="ja-JP" sz="1600" dirty="0"/>
              <a:t>Feasibility Rule</a:t>
            </a:r>
            <a:endParaRPr kumimoji="1" lang="ja-JP" altLang="en-US" sz="1600" dirty="0"/>
          </a:p>
        </p:txBody>
      </p:sp>
      <p:graphicFrame>
        <p:nvGraphicFramePr>
          <p:cNvPr id="45" name="表 44">
            <a:extLst>
              <a:ext uri="{FF2B5EF4-FFF2-40B4-BE49-F238E27FC236}">
                <a16:creationId xmlns:a16="http://schemas.microsoft.com/office/drawing/2014/main" id="{33017FBE-AC2E-430F-8DD9-F402A814671E}"/>
              </a:ext>
            </a:extLst>
          </p:cNvPr>
          <p:cNvGraphicFramePr>
            <a:graphicFrameLocks noGrp="1"/>
          </p:cNvGraphicFramePr>
          <p:nvPr>
            <p:extLst>
              <p:ext uri="{D42A27DB-BD31-4B8C-83A1-F6EECF244321}">
                <p14:modId xmlns:p14="http://schemas.microsoft.com/office/powerpoint/2010/main" val="2464895620"/>
              </p:ext>
            </p:extLst>
          </p:nvPr>
        </p:nvGraphicFramePr>
        <p:xfrm>
          <a:off x="1026311" y="1534622"/>
          <a:ext cx="10156039" cy="1005840"/>
        </p:xfrm>
        <a:graphic>
          <a:graphicData uri="http://schemas.openxmlformats.org/drawingml/2006/table">
            <a:tbl>
              <a:tblPr firstRow="1" bandRow="1">
                <a:tableStyleId>{5C22544A-7EE6-4342-B048-85BDC9FD1C3A}</a:tableStyleId>
              </a:tblPr>
              <a:tblGrid>
                <a:gridCol w="2316960">
                  <a:extLst>
                    <a:ext uri="{9D8B030D-6E8A-4147-A177-3AD203B41FA5}">
                      <a16:colId xmlns:a16="http://schemas.microsoft.com/office/drawing/2014/main" val="937617659"/>
                    </a:ext>
                  </a:extLst>
                </a:gridCol>
                <a:gridCol w="3792872">
                  <a:extLst>
                    <a:ext uri="{9D8B030D-6E8A-4147-A177-3AD203B41FA5}">
                      <a16:colId xmlns:a16="http://schemas.microsoft.com/office/drawing/2014/main" val="2145614959"/>
                    </a:ext>
                  </a:extLst>
                </a:gridCol>
                <a:gridCol w="4046207">
                  <a:extLst>
                    <a:ext uri="{9D8B030D-6E8A-4147-A177-3AD203B41FA5}">
                      <a16:colId xmlns:a16="http://schemas.microsoft.com/office/drawing/2014/main" val="612450490"/>
                    </a:ext>
                  </a:extLst>
                </a:gridCol>
              </a:tblGrid>
              <a:tr h="246761">
                <a:tc>
                  <a:txBody>
                    <a:bodyPr/>
                    <a:lstStyle/>
                    <a:p>
                      <a:pPr algn="ctr"/>
                      <a:r>
                        <a:rPr kumimoji="1" lang="ja-JP" altLang="en-US" sz="1600" dirty="0"/>
                        <a:t>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600" dirty="0"/>
                        <a:t>Adaptive Weight MOEA/D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優秀な近傍生成＋違反量削減優先</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467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多目的最適化（問題分割）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Feasibility Rule</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9777559"/>
                  </a:ext>
                </a:extLst>
              </a:tr>
              <a:tr h="2467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実数値</a:t>
                      </a:r>
                      <a:r>
                        <a:rPr kumimoji="1" lang="en-US" altLang="ja-JP" sz="1600" dirty="0"/>
                        <a:t>GA</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Activity Feedback PSO</a:t>
                      </a:r>
                      <a:r>
                        <a:rPr kumimoji="1" lang="ja-JP" altLang="en-US" sz="1400" dirty="0"/>
                        <a:t>／</a:t>
                      </a:r>
                      <a:r>
                        <a:rPr kumimoji="1" lang="en-US" altLang="ja-JP" sz="1400" dirty="0"/>
                        <a:t>JADE</a:t>
                      </a:r>
                      <a:r>
                        <a:rPr kumimoji="1" lang="ja-JP" altLang="en-US" sz="1400" dirty="0"/>
                        <a:t>／</a:t>
                      </a:r>
                      <a:r>
                        <a:rPr kumimoji="1" lang="en-US" altLang="ja-JP" sz="1400" dirty="0"/>
                        <a:t>SHADE[2]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5195583"/>
                  </a:ext>
                </a:extLst>
              </a:tr>
            </a:tbl>
          </a:graphicData>
        </a:graphic>
      </p:graphicFrame>
      <p:sp>
        <p:nvSpPr>
          <p:cNvPr id="46" name="テキスト ボックス 45">
            <a:extLst>
              <a:ext uri="{FF2B5EF4-FFF2-40B4-BE49-F238E27FC236}">
                <a16:creationId xmlns:a16="http://schemas.microsoft.com/office/drawing/2014/main" id="{27301E89-607D-476E-896F-8ABC7B333E73}"/>
              </a:ext>
            </a:extLst>
          </p:cNvPr>
          <p:cNvSpPr txBox="1"/>
          <p:nvPr/>
        </p:nvSpPr>
        <p:spPr>
          <a:xfrm>
            <a:off x="5407599" y="4468554"/>
            <a:ext cx="1748276" cy="307777"/>
          </a:xfrm>
          <a:prstGeom prst="rect">
            <a:avLst/>
          </a:prstGeom>
          <a:noFill/>
        </p:spPr>
        <p:txBody>
          <a:bodyPr wrap="square" rtlCol="0">
            <a:spAutoFit/>
          </a:bodyPr>
          <a:lstStyle/>
          <a:p>
            <a:r>
              <a:rPr kumimoji="1" lang="ja-JP" altLang="en-US" sz="1400" dirty="0"/>
              <a:t>違反解同士の比較</a:t>
            </a:r>
            <a:endParaRPr kumimoji="1" lang="en-US" altLang="ja-JP" sz="1400" dirty="0"/>
          </a:p>
        </p:txBody>
      </p:sp>
      <p:sp>
        <p:nvSpPr>
          <p:cNvPr id="47" name="左中かっこ 46">
            <a:extLst>
              <a:ext uri="{FF2B5EF4-FFF2-40B4-BE49-F238E27FC236}">
                <a16:creationId xmlns:a16="http://schemas.microsoft.com/office/drawing/2014/main" id="{9A614BB9-0874-417F-B1E1-7104F8ADEB45}"/>
              </a:ext>
            </a:extLst>
          </p:cNvPr>
          <p:cNvSpPr/>
          <p:nvPr/>
        </p:nvSpPr>
        <p:spPr>
          <a:xfrm>
            <a:off x="5308146" y="4482843"/>
            <a:ext cx="66675" cy="1005840"/>
          </a:xfrm>
          <a:prstGeom prst="lef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B9156F39-23E5-4BB2-8276-BAF4741878BF}"/>
              </a:ext>
            </a:extLst>
          </p:cNvPr>
          <p:cNvSpPr txBox="1"/>
          <p:nvPr/>
        </p:nvSpPr>
        <p:spPr>
          <a:xfrm>
            <a:off x="5407598" y="4822349"/>
            <a:ext cx="2002851" cy="307777"/>
          </a:xfrm>
          <a:prstGeom prst="rect">
            <a:avLst/>
          </a:prstGeom>
          <a:noFill/>
        </p:spPr>
        <p:txBody>
          <a:bodyPr wrap="square" rtlCol="0">
            <a:spAutoFit/>
          </a:bodyPr>
          <a:lstStyle/>
          <a:p>
            <a:r>
              <a:rPr kumimoji="1" lang="ja-JP" altLang="en-US" sz="1400" dirty="0"/>
              <a:t>可能解と違反解の比較</a:t>
            </a:r>
            <a:endParaRPr kumimoji="1" lang="en-US" altLang="ja-JP" sz="1400" dirty="0"/>
          </a:p>
        </p:txBody>
      </p:sp>
      <p:sp>
        <p:nvSpPr>
          <p:cNvPr id="49" name="テキスト ボックス 48">
            <a:extLst>
              <a:ext uri="{FF2B5EF4-FFF2-40B4-BE49-F238E27FC236}">
                <a16:creationId xmlns:a16="http://schemas.microsoft.com/office/drawing/2014/main" id="{60C8FB0B-006B-41EF-A9D9-2D249FA70BD5}"/>
              </a:ext>
            </a:extLst>
          </p:cNvPr>
          <p:cNvSpPr txBox="1"/>
          <p:nvPr/>
        </p:nvSpPr>
        <p:spPr>
          <a:xfrm>
            <a:off x="5407599" y="5176144"/>
            <a:ext cx="1748276" cy="307777"/>
          </a:xfrm>
          <a:prstGeom prst="rect">
            <a:avLst/>
          </a:prstGeom>
          <a:noFill/>
        </p:spPr>
        <p:txBody>
          <a:bodyPr wrap="square" rtlCol="0">
            <a:spAutoFit/>
          </a:bodyPr>
          <a:lstStyle/>
          <a:p>
            <a:r>
              <a:rPr kumimoji="1" lang="ja-JP" altLang="en-US" sz="1400" dirty="0"/>
              <a:t>可能解同士の比較</a:t>
            </a:r>
            <a:endParaRPr kumimoji="1" lang="en-US" altLang="ja-JP" sz="1400" dirty="0"/>
          </a:p>
        </p:txBody>
      </p: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03B3A750-3189-4942-B6E7-F3DC08F83289}"/>
                  </a:ext>
                </a:extLst>
              </p:cNvPr>
              <p:cNvSpPr txBox="1"/>
              <p:nvPr/>
            </p:nvSpPr>
            <p:spPr>
              <a:xfrm>
                <a:off x="7308540" y="4468553"/>
                <a:ext cx="1787871" cy="307777"/>
              </a:xfrm>
              <a:prstGeom prst="rect">
                <a:avLst/>
              </a:prstGeom>
              <a:noFill/>
            </p:spPr>
            <p:txBody>
              <a:bodyPr wrap="square" rtlCol="0">
                <a:spAutoFit/>
              </a:bodyPr>
              <a:lstStyle/>
              <a:p>
                <a:r>
                  <a:rPr kumimoji="1" lang="ja-JP" altLang="en-US" sz="1400" dirty="0"/>
                  <a:t>⇒ </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で比較・選択</a:t>
                </a:r>
              </a:p>
            </p:txBody>
          </p:sp>
        </mc:Choice>
        <mc:Fallback xmlns="">
          <p:sp>
            <p:nvSpPr>
              <p:cNvPr id="50" name="テキスト ボックス 49">
                <a:extLst>
                  <a:ext uri="{FF2B5EF4-FFF2-40B4-BE49-F238E27FC236}">
                    <a16:creationId xmlns:a16="http://schemas.microsoft.com/office/drawing/2014/main" id="{03B3A750-3189-4942-B6E7-F3DC08F83289}"/>
                  </a:ext>
                </a:extLst>
              </p:cNvPr>
              <p:cNvSpPr txBox="1">
                <a:spLocks noRot="1" noChangeAspect="1" noMove="1" noResize="1" noEditPoints="1" noAdjustHandles="1" noChangeArrowheads="1" noChangeShapeType="1" noTextEdit="1"/>
              </p:cNvSpPr>
              <p:nvPr/>
            </p:nvSpPr>
            <p:spPr>
              <a:xfrm>
                <a:off x="7308540" y="4468553"/>
                <a:ext cx="1787871" cy="307777"/>
              </a:xfrm>
              <a:prstGeom prst="rect">
                <a:avLst/>
              </a:prstGeom>
              <a:blipFill>
                <a:blip r:embed="rId4"/>
                <a:stretch>
                  <a:fillRect l="-1024" t="-5882" b="-19608"/>
                </a:stretch>
              </a:blipFill>
            </p:spPr>
            <p:txBody>
              <a:bodyPr/>
              <a:lstStyle/>
              <a:p>
                <a:r>
                  <a:rPr lang="ja-JP" altLang="en-US">
                    <a:noFill/>
                  </a:rPr>
                  <a:t> </a:t>
                </a:r>
              </a:p>
            </p:txBody>
          </p:sp>
        </mc:Fallback>
      </mc:AlternateContent>
      <p:sp>
        <p:nvSpPr>
          <p:cNvPr id="51" name="テキスト ボックス 50">
            <a:extLst>
              <a:ext uri="{FF2B5EF4-FFF2-40B4-BE49-F238E27FC236}">
                <a16:creationId xmlns:a16="http://schemas.microsoft.com/office/drawing/2014/main" id="{8889B529-B2F3-41BE-96AB-21DA036EEE8A}"/>
              </a:ext>
            </a:extLst>
          </p:cNvPr>
          <p:cNvSpPr txBox="1"/>
          <p:nvPr/>
        </p:nvSpPr>
        <p:spPr>
          <a:xfrm>
            <a:off x="7308540" y="4817200"/>
            <a:ext cx="1681599" cy="307777"/>
          </a:xfrm>
          <a:prstGeom prst="rect">
            <a:avLst/>
          </a:prstGeom>
          <a:noFill/>
        </p:spPr>
        <p:txBody>
          <a:bodyPr wrap="square" rtlCol="0">
            <a:spAutoFit/>
          </a:bodyPr>
          <a:lstStyle/>
          <a:p>
            <a:r>
              <a:rPr kumimoji="1" lang="ja-JP" altLang="en-US" sz="1400" dirty="0"/>
              <a:t>⇒ 可能解を選択</a:t>
            </a:r>
          </a:p>
        </p:txBody>
      </p: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7EF072AD-E9A5-4054-8AF2-4DF05932E871}"/>
                  </a:ext>
                </a:extLst>
              </p:cNvPr>
              <p:cNvSpPr txBox="1"/>
              <p:nvPr/>
            </p:nvSpPr>
            <p:spPr>
              <a:xfrm>
                <a:off x="7308540" y="5176144"/>
                <a:ext cx="1966658" cy="307777"/>
              </a:xfrm>
              <a:prstGeom prst="rect">
                <a:avLst/>
              </a:prstGeom>
              <a:noFill/>
            </p:spPr>
            <p:txBody>
              <a:bodyPr wrap="square" rtlCol="0">
                <a:spAutoFit/>
              </a:bodyPr>
              <a:lstStyle/>
              <a:p>
                <a:r>
                  <a:rPr kumimoji="1" lang="ja-JP" altLang="en-US" sz="1400" dirty="0"/>
                  <a:t>⇒</a:t>
                </a:r>
                <a:r>
                  <a:rPr kumimoji="1" lang="en-US" altLang="ja-JP" sz="1400" b="0" dirty="0"/>
                  <a:t> </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で比較・選択</a:t>
                </a:r>
              </a:p>
            </p:txBody>
          </p:sp>
        </mc:Choice>
        <mc:Fallback xmlns="">
          <p:sp>
            <p:nvSpPr>
              <p:cNvPr id="52" name="テキスト ボックス 51">
                <a:extLst>
                  <a:ext uri="{FF2B5EF4-FFF2-40B4-BE49-F238E27FC236}">
                    <a16:creationId xmlns:a16="http://schemas.microsoft.com/office/drawing/2014/main" id="{7EF072AD-E9A5-4054-8AF2-4DF05932E871}"/>
                  </a:ext>
                </a:extLst>
              </p:cNvPr>
              <p:cNvSpPr txBox="1">
                <a:spLocks noRot="1" noChangeAspect="1" noMove="1" noResize="1" noEditPoints="1" noAdjustHandles="1" noChangeArrowheads="1" noChangeShapeType="1" noTextEdit="1"/>
              </p:cNvSpPr>
              <p:nvPr/>
            </p:nvSpPr>
            <p:spPr>
              <a:xfrm>
                <a:off x="7308540" y="5176144"/>
                <a:ext cx="1966658" cy="307777"/>
              </a:xfrm>
              <a:prstGeom prst="rect">
                <a:avLst/>
              </a:prstGeom>
              <a:blipFill>
                <a:blip r:embed="rId5"/>
                <a:stretch>
                  <a:fillRect l="-929" t="-5882" b="-19608"/>
                </a:stretch>
              </a:blipFill>
            </p:spPr>
            <p:txBody>
              <a:bodyPr/>
              <a:lstStyle/>
              <a:p>
                <a:r>
                  <a:rPr lang="ja-JP" altLang="en-US">
                    <a:noFill/>
                  </a:rPr>
                  <a:t> </a:t>
                </a:r>
              </a:p>
            </p:txBody>
          </p:sp>
        </mc:Fallback>
      </mc:AlternateContent>
      <p:cxnSp>
        <p:nvCxnSpPr>
          <p:cNvPr id="53" name="直線コネクタ 52">
            <a:extLst>
              <a:ext uri="{FF2B5EF4-FFF2-40B4-BE49-F238E27FC236}">
                <a16:creationId xmlns:a16="http://schemas.microsoft.com/office/drawing/2014/main" id="{7F255D9A-CAF1-4725-88C8-B31F7E95FDE1}"/>
              </a:ext>
            </a:extLst>
          </p:cNvPr>
          <p:cNvCxnSpPr>
            <a:cxnSpLocks/>
          </p:cNvCxnSpPr>
          <p:nvPr/>
        </p:nvCxnSpPr>
        <p:spPr>
          <a:xfrm flipH="1">
            <a:off x="5231374" y="2967354"/>
            <a:ext cx="6095408"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テキスト ボックス 53">
            <a:extLst>
              <a:ext uri="{FF2B5EF4-FFF2-40B4-BE49-F238E27FC236}">
                <a16:creationId xmlns:a16="http://schemas.microsoft.com/office/drawing/2014/main" id="{9580FED7-A570-46F1-9A80-8D9F3330477F}"/>
              </a:ext>
            </a:extLst>
          </p:cNvPr>
          <p:cNvSpPr txBox="1"/>
          <p:nvPr/>
        </p:nvSpPr>
        <p:spPr>
          <a:xfrm>
            <a:off x="1852611" y="2619394"/>
            <a:ext cx="1916299" cy="338554"/>
          </a:xfrm>
          <a:prstGeom prst="rect">
            <a:avLst/>
          </a:prstGeom>
          <a:noFill/>
        </p:spPr>
        <p:txBody>
          <a:bodyPr wrap="square" rtlCol="0">
            <a:spAutoFit/>
          </a:bodyPr>
          <a:lstStyle/>
          <a:p>
            <a:pPr algn="ctr"/>
            <a:r>
              <a:rPr kumimoji="1" lang="en-US" altLang="ja-JP" sz="1600" dirty="0"/>
              <a:t>MOEA/D</a:t>
            </a:r>
            <a:endParaRPr kumimoji="1" lang="ja-JP" altLang="en-US" sz="1600" dirty="0"/>
          </a:p>
        </p:txBody>
      </p:sp>
      <p:cxnSp>
        <p:nvCxnSpPr>
          <p:cNvPr id="55" name="直線コネクタ 54">
            <a:extLst>
              <a:ext uri="{FF2B5EF4-FFF2-40B4-BE49-F238E27FC236}">
                <a16:creationId xmlns:a16="http://schemas.microsoft.com/office/drawing/2014/main" id="{9AE4EE44-CEBC-4A70-996F-0450607EBFD1}"/>
              </a:ext>
            </a:extLst>
          </p:cNvPr>
          <p:cNvCxnSpPr>
            <a:cxnSpLocks/>
          </p:cNvCxnSpPr>
          <p:nvPr/>
        </p:nvCxnSpPr>
        <p:spPr>
          <a:xfrm flipH="1">
            <a:off x="694521" y="2967354"/>
            <a:ext cx="4163245"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DA3213D7-C12C-49DC-AA38-69B2E0A9AB36}"/>
                  </a:ext>
                </a:extLst>
              </p:cNvPr>
              <p:cNvSpPr txBox="1"/>
              <p:nvPr/>
            </p:nvSpPr>
            <p:spPr>
              <a:xfrm>
                <a:off x="787903" y="3079745"/>
                <a:ext cx="4163244" cy="523220"/>
              </a:xfrm>
              <a:prstGeom prst="rect">
                <a:avLst/>
              </a:prstGeom>
              <a:noFill/>
            </p:spPr>
            <p:txBody>
              <a:bodyPr wrap="square" rtlCol="0">
                <a:spAutoFit/>
              </a:bodyPr>
              <a:lstStyle/>
              <a:p>
                <a:r>
                  <a:rPr kumimoji="1" lang="ja-JP" altLang="en-US" sz="1400" b="1" dirty="0"/>
                  <a:t>個体に異なる重みを与えて、部分問題に分割する方法</a:t>
                </a:r>
                <a:endParaRPr kumimoji="1" lang="en-US" altLang="ja-JP" sz="1400" b="1" dirty="0"/>
              </a:p>
              <a:p>
                <a14:m>
                  <m:oMath xmlns:m="http://schemas.openxmlformats.org/officeDocument/2006/math">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b="0" i="1" smtClean="0">
                        <a:latin typeface="Cambria Math" panose="02040503050406030204" pitchFamily="18" charset="0"/>
                      </a:rPr>
                      <m:t>)</m:t>
                    </m:r>
                  </m:oMath>
                </a14:m>
                <a:r>
                  <a:rPr kumimoji="1" lang="ja-JP" altLang="en-US" sz="1400" b="1" dirty="0"/>
                  <a:t>のパレートフロンティアへの選択圧が強い</a:t>
                </a:r>
                <a:endParaRPr kumimoji="1" lang="en-US" altLang="ja-JP" sz="1400" b="1" dirty="0"/>
              </a:p>
            </p:txBody>
          </p:sp>
        </mc:Choice>
        <mc:Fallback xmlns="">
          <p:sp>
            <p:nvSpPr>
              <p:cNvPr id="57" name="テキスト ボックス 56">
                <a:extLst>
                  <a:ext uri="{FF2B5EF4-FFF2-40B4-BE49-F238E27FC236}">
                    <a16:creationId xmlns:a16="http://schemas.microsoft.com/office/drawing/2014/main" id="{DA3213D7-C12C-49DC-AA38-69B2E0A9AB36}"/>
                  </a:ext>
                </a:extLst>
              </p:cNvPr>
              <p:cNvSpPr txBox="1">
                <a:spLocks noRot="1" noChangeAspect="1" noMove="1" noResize="1" noEditPoints="1" noAdjustHandles="1" noChangeArrowheads="1" noChangeShapeType="1" noTextEdit="1"/>
              </p:cNvSpPr>
              <p:nvPr/>
            </p:nvSpPr>
            <p:spPr>
              <a:xfrm>
                <a:off x="787903" y="3079745"/>
                <a:ext cx="4163244" cy="523220"/>
              </a:xfrm>
              <a:prstGeom prst="rect">
                <a:avLst/>
              </a:prstGeom>
              <a:blipFill>
                <a:blip r:embed="rId6"/>
                <a:stretch>
                  <a:fillRect l="-439" t="-2326" b="-11628"/>
                </a:stretch>
              </a:blipFill>
            </p:spPr>
            <p:txBody>
              <a:bodyPr/>
              <a:lstStyle/>
              <a:p>
                <a:r>
                  <a:rPr lang="ja-JP" altLang="en-US">
                    <a:noFill/>
                  </a:rPr>
                  <a:t> </a:t>
                </a:r>
              </a:p>
            </p:txBody>
          </p:sp>
        </mc:Fallback>
      </mc:AlternateContent>
      <p:pic>
        <p:nvPicPr>
          <p:cNvPr id="58" name="図 57">
            <a:extLst>
              <a:ext uri="{FF2B5EF4-FFF2-40B4-BE49-F238E27FC236}">
                <a16:creationId xmlns:a16="http://schemas.microsoft.com/office/drawing/2014/main" id="{2604B149-E35B-47CC-AE4B-FCFB2D5978F0}"/>
              </a:ext>
            </a:extLst>
          </p:cNvPr>
          <p:cNvPicPr>
            <a:picLocks noChangeAspect="1"/>
          </p:cNvPicPr>
          <p:nvPr/>
        </p:nvPicPr>
        <p:blipFill rotWithShape="1">
          <a:blip r:embed="rId7"/>
          <a:srcRect t="15970" r="49449" b="9674"/>
          <a:stretch/>
        </p:blipFill>
        <p:spPr>
          <a:xfrm>
            <a:off x="1547705" y="3646267"/>
            <a:ext cx="2164157" cy="1988486"/>
          </a:xfrm>
          <a:prstGeom prst="rect">
            <a:avLst/>
          </a:prstGeom>
        </p:spPr>
      </p:pic>
      <p:sp>
        <p:nvSpPr>
          <p:cNvPr id="59" name="楕円 58">
            <a:extLst>
              <a:ext uri="{FF2B5EF4-FFF2-40B4-BE49-F238E27FC236}">
                <a16:creationId xmlns:a16="http://schemas.microsoft.com/office/drawing/2014/main" id="{7B7FD71F-8A96-4961-B958-B6F7E1475B7D}"/>
              </a:ext>
            </a:extLst>
          </p:cNvPr>
          <p:cNvSpPr/>
          <p:nvPr/>
        </p:nvSpPr>
        <p:spPr>
          <a:xfrm>
            <a:off x="2776144" y="387629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テキスト ボックス 59">
            <a:extLst>
              <a:ext uri="{FF2B5EF4-FFF2-40B4-BE49-F238E27FC236}">
                <a16:creationId xmlns:a16="http://schemas.microsoft.com/office/drawing/2014/main" id="{D2FDA0FE-704A-49A0-8A53-711338E62F10}"/>
              </a:ext>
            </a:extLst>
          </p:cNvPr>
          <p:cNvSpPr txBox="1"/>
          <p:nvPr/>
        </p:nvSpPr>
        <p:spPr>
          <a:xfrm>
            <a:off x="3065531" y="3631705"/>
            <a:ext cx="646331" cy="276999"/>
          </a:xfrm>
          <a:prstGeom prst="rect">
            <a:avLst/>
          </a:prstGeom>
          <a:noFill/>
        </p:spPr>
        <p:txBody>
          <a:bodyPr wrap="none" rtlCol="0">
            <a:spAutoFit/>
          </a:bodyPr>
          <a:lstStyle/>
          <a:p>
            <a:r>
              <a:rPr kumimoji="1" lang="ja-JP" altLang="en-US" sz="1200" dirty="0"/>
              <a:t>探索点</a:t>
            </a:r>
          </a:p>
        </p:txBody>
      </p:sp>
      <p:sp>
        <p:nvSpPr>
          <p:cNvPr id="61" name="楕円 60">
            <a:extLst>
              <a:ext uri="{FF2B5EF4-FFF2-40B4-BE49-F238E27FC236}">
                <a16:creationId xmlns:a16="http://schemas.microsoft.com/office/drawing/2014/main" id="{1B8ECC06-DDB7-4420-9783-79786DDA691E}"/>
              </a:ext>
            </a:extLst>
          </p:cNvPr>
          <p:cNvSpPr/>
          <p:nvPr/>
        </p:nvSpPr>
        <p:spPr>
          <a:xfrm>
            <a:off x="2445777" y="4111763"/>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2" name="楕円 61">
            <a:extLst>
              <a:ext uri="{FF2B5EF4-FFF2-40B4-BE49-F238E27FC236}">
                <a16:creationId xmlns:a16="http://schemas.microsoft.com/office/drawing/2014/main" id="{45DB041D-4D20-4C07-848F-1DA5B4CDA389}"/>
              </a:ext>
            </a:extLst>
          </p:cNvPr>
          <p:cNvSpPr/>
          <p:nvPr/>
        </p:nvSpPr>
        <p:spPr>
          <a:xfrm>
            <a:off x="3260751" y="4114933"/>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6" name="二等辺三角形 65">
            <a:extLst>
              <a:ext uri="{FF2B5EF4-FFF2-40B4-BE49-F238E27FC236}">
                <a16:creationId xmlns:a16="http://schemas.microsoft.com/office/drawing/2014/main" id="{DA5F9FC4-FF0B-4C24-B522-70B5C7534A46}"/>
              </a:ext>
            </a:extLst>
          </p:cNvPr>
          <p:cNvSpPr/>
          <p:nvPr/>
        </p:nvSpPr>
        <p:spPr>
          <a:xfrm rot="13142737">
            <a:off x="2380581" y="4672924"/>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楕円 66">
            <a:extLst>
              <a:ext uri="{FF2B5EF4-FFF2-40B4-BE49-F238E27FC236}">
                <a16:creationId xmlns:a16="http://schemas.microsoft.com/office/drawing/2014/main" id="{FC2F8865-8D8E-44D0-A9B5-96E01BF272FB}"/>
              </a:ext>
            </a:extLst>
          </p:cNvPr>
          <p:cNvSpPr/>
          <p:nvPr/>
        </p:nvSpPr>
        <p:spPr>
          <a:xfrm>
            <a:off x="3414765" y="4532510"/>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楕円 67">
            <a:extLst>
              <a:ext uri="{FF2B5EF4-FFF2-40B4-BE49-F238E27FC236}">
                <a16:creationId xmlns:a16="http://schemas.microsoft.com/office/drawing/2014/main" id="{B009EC79-CEB9-4AD9-8FA6-9221CF3ABB8B}"/>
              </a:ext>
            </a:extLst>
          </p:cNvPr>
          <p:cNvSpPr/>
          <p:nvPr/>
        </p:nvSpPr>
        <p:spPr>
          <a:xfrm>
            <a:off x="2917640" y="424130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69" name="図 68">
            <a:extLst>
              <a:ext uri="{FF2B5EF4-FFF2-40B4-BE49-F238E27FC236}">
                <a16:creationId xmlns:a16="http://schemas.microsoft.com/office/drawing/2014/main" id="{DCD80786-8F45-4D8E-BE82-ACA64AFECE5F}"/>
              </a:ext>
            </a:extLst>
          </p:cNvPr>
          <p:cNvPicPr>
            <a:picLocks noChangeAspect="1"/>
          </p:cNvPicPr>
          <p:nvPr/>
        </p:nvPicPr>
        <p:blipFill rotWithShape="1">
          <a:blip r:embed="rId7"/>
          <a:srcRect t="15970" r="49449" b="9674"/>
          <a:stretch/>
        </p:blipFill>
        <p:spPr>
          <a:xfrm>
            <a:off x="8865973" y="3646267"/>
            <a:ext cx="2164157" cy="1988486"/>
          </a:xfrm>
          <a:prstGeom prst="rect">
            <a:avLst/>
          </a:prstGeom>
        </p:spPr>
      </p:pic>
      <p:sp>
        <p:nvSpPr>
          <p:cNvPr id="70" name="楕円 69">
            <a:extLst>
              <a:ext uri="{FF2B5EF4-FFF2-40B4-BE49-F238E27FC236}">
                <a16:creationId xmlns:a16="http://schemas.microsoft.com/office/drawing/2014/main" id="{779B4085-3D2D-453D-A34B-9BE92199589E}"/>
              </a:ext>
            </a:extLst>
          </p:cNvPr>
          <p:cNvSpPr/>
          <p:nvPr/>
        </p:nvSpPr>
        <p:spPr>
          <a:xfrm>
            <a:off x="10091344" y="377152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1" name="楕円 70">
            <a:extLst>
              <a:ext uri="{FF2B5EF4-FFF2-40B4-BE49-F238E27FC236}">
                <a16:creationId xmlns:a16="http://schemas.microsoft.com/office/drawing/2014/main" id="{AF64858C-2479-4E37-86F2-9A2D5257C6C3}"/>
              </a:ext>
            </a:extLst>
          </p:cNvPr>
          <p:cNvSpPr/>
          <p:nvPr/>
        </p:nvSpPr>
        <p:spPr>
          <a:xfrm>
            <a:off x="9760977" y="4006988"/>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2" name="楕円 71">
            <a:extLst>
              <a:ext uri="{FF2B5EF4-FFF2-40B4-BE49-F238E27FC236}">
                <a16:creationId xmlns:a16="http://schemas.microsoft.com/office/drawing/2014/main" id="{1C81EDB6-D620-42D2-86C8-22586AD0BDC6}"/>
              </a:ext>
            </a:extLst>
          </p:cNvPr>
          <p:cNvSpPr/>
          <p:nvPr/>
        </p:nvSpPr>
        <p:spPr>
          <a:xfrm>
            <a:off x="10575951" y="4010158"/>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3" name="楕円 72">
            <a:extLst>
              <a:ext uri="{FF2B5EF4-FFF2-40B4-BE49-F238E27FC236}">
                <a16:creationId xmlns:a16="http://schemas.microsoft.com/office/drawing/2014/main" id="{E77A634C-D93A-44AF-A248-1BF37C584C5C}"/>
              </a:ext>
            </a:extLst>
          </p:cNvPr>
          <p:cNvSpPr/>
          <p:nvPr/>
        </p:nvSpPr>
        <p:spPr>
          <a:xfrm>
            <a:off x="10729965" y="4427735"/>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4" name="楕円 73">
            <a:extLst>
              <a:ext uri="{FF2B5EF4-FFF2-40B4-BE49-F238E27FC236}">
                <a16:creationId xmlns:a16="http://schemas.microsoft.com/office/drawing/2014/main" id="{44A812C3-64EA-4E8A-B97F-55EC90532806}"/>
              </a:ext>
            </a:extLst>
          </p:cNvPr>
          <p:cNvSpPr/>
          <p:nvPr/>
        </p:nvSpPr>
        <p:spPr>
          <a:xfrm>
            <a:off x="10232840" y="413653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5" name="二等辺三角形 74">
            <a:extLst>
              <a:ext uri="{FF2B5EF4-FFF2-40B4-BE49-F238E27FC236}">
                <a16:creationId xmlns:a16="http://schemas.microsoft.com/office/drawing/2014/main" id="{8825975A-6E59-4F61-A830-2F70DC0C12C2}"/>
              </a:ext>
            </a:extLst>
          </p:cNvPr>
          <p:cNvSpPr/>
          <p:nvPr/>
        </p:nvSpPr>
        <p:spPr>
          <a:xfrm rot="10800000">
            <a:off x="9868977" y="4640510"/>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6" name="テキスト ボックス 75">
            <a:extLst>
              <a:ext uri="{FF2B5EF4-FFF2-40B4-BE49-F238E27FC236}">
                <a16:creationId xmlns:a16="http://schemas.microsoft.com/office/drawing/2014/main" id="{3BD783C5-E410-4A42-B0AD-93644431AFA5}"/>
              </a:ext>
            </a:extLst>
          </p:cNvPr>
          <p:cNvSpPr txBox="1"/>
          <p:nvPr/>
        </p:nvSpPr>
        <p:spPr>
          <a:xfrm>
            <a:off x="10373132" y="3512937"/>
            <a:ext cx="646331" cy="276999"/>
          </a:xfrm>
          <a:prstGeom prst="rect">
            <a:avLst/>
          </a:prstGeom>
          <a:noFill/>
        </p:spPr>
        <p:txBody>
          <a:bodyPr wrap="none" rtlCol="0">
            <a:spAutoFit/>
          </a:bodyPr>
          <a:lstStyle/>
          <a:p>
            <a:r>
              <a:rPr kumimoji="1" lang="ja-JP" altLang="en-US" sz="1200" dirty="0"/>
              <a:t>探索点</a:t>
            </a:r>
          </a:p>
        </p:txBody>
      </p:sp>
      <p:sp>
        <p:nvSpPr>
          <p:cNvPr id="78" name="テキスト ボックス 77">
            <a:extLst>
              <a:ext uri="{FF2B5EF4-FFF2-40B4-BE49-F238E27FC236}">
                <a16:creationId xmlns:a16="http://schemas.microsoft.com/office/drawing/2014/main" id="{2D9EA867-0968-422C-B100-6B89AA415B76}"/>
              </a:ext>
            </a:extLst>
          </p:cNvPr>
          <p:cNvSpPr txBox="1"/>
          <p:nvPr/>
        </p:nvSpPr>
        <p:spPr>
          <a:xfrm>
            <a:off x="298876" y="5952717"/>
            <a:ext cx="6983851" cy="276999"/>
          </a:xfrm>
          <a:prstGeom prst="rect">
            <a:avLst/>
          </a:prstGeom>
          <a:noFill/>
        </p:spPr>
        <p:txBody>
          <a:bodyPr wrap="square" rtlCol="0">
            <a:spAutoFit/>
          </a:bodyPr>
          <a:lstStyle/>
          <a:p>
            <a:r>
              <a:rPr kumimoji="1" lang="en-US" altLang="ja-JP" sz="1200" dirty="0"/>
              <a:t>[2] R. Tanabe et al.: “Success-History Based Parameter Adaptation for Differential Evolution” (2013) </a:t>
            </a:r>
            <a:endParaRPr kumimoji="1" lang="ja-JP" altLang="en-US" sz="1200" dirty="0"/>
          </a:p>
        </p:txBody>
      </p:sp>
      <p:sp>
        <p:nvSpPr>
          <p:cNvPr id="79" name="テキスト ボックス 78">
            <a:extLst>
              <a:ext uri="{FF2B5EF4-FFF2-40B4-BE49-F238E27FC236}">
                <a16:creationId xmlns:a16="http://schemas.microsoft.com/office/drawing/2014/main" id="{A16B786C-0FBC-456D-BA7D-C1955CA387A3}"/>
              </a:ext>
            </a:extLst>
          </p:cNvPr>
          <p:cNvSpPr txBox="1"/>
          <p:nvPr/>
        </p:nvSpPr>
        <p:spPr>
          <a:xfrm>
            <a:off x="298875" y="5727213"/>
            <a:ext cx="9462102" cy="276999"/>
          </a:xfrm>
          <a:prstGeom prst="rect">
            <a:avLst/>
          </a:prstGeom>
          <a:noFill/>
        </p:spPr>
        <p:txBody>
          <a:bodyPr wrap="square" rtlCol="0">
            <a:spAutoFit/>
          </a:bodyPr>
          <a:lstStyle/>
          <a:p>
            <a:r>
              <a:rPr kumimoji="1" lang="en-US" altLang="ja-JP" sz="1200" dirty="0"/>
              <a:t>[1] </a:t>
            </a:r>
            <a:r>
              <a:rPr kumimoji="1" lang="ja-JP" altLang="en-US" sz="1200" dirty="0"/>
              <a:t>安田・熊谷・田村・安田：「有制約最適化のための制約条件の目的関数化と適応的重み調整を用いた</a:t>
            </a:r>
            <a:r>
              <a:rPr kumimoji="1" lang="en-US" altLang="ja-JP" sz="1200" dirty="0"/>
              <a:t>MOEA/D</a:t>
            </a:r>
            <a:r>
              <a:rPr kumimoji="1" lang="ja-JP" altLang="en-US" sz="1200" dirty="0"/>
              <a:t>」、電気学会</a:t>
            </a:r>
            <a:r>
              <a:rPr kumimoji="1" lang="en-US" altLang="ja-JP" sz="1200" dirty="0"/>
              <a:t>C</a:t>
            </a:r>
            <a:r>
              <a:rPr kumimoji="1" lang="ja-JP" altLang="en-US" sz="1200" dirty="0"/>
              <a:t>部門誌（</a:t>
            </a:r>
            <a:r>
              <a:rPr kumimoji="1" lang="en-US" altLang="ja-JP" sz="1200" dirty="0"/>
              <a:t>2023.03</a:t>
            </a:r>
            <a:r>
              <a:rPr kumimoji="1" lang="ja-JP" altLang="en-US" sz="1200" dirty="0"/>
              <a:t>）</a:t>
            </a:r>
          </a:p>
        </p:txBody>
      </p:sp>
    </p:spTree>
    <p:extLst>
      <p:ext uri="{BB962C8B-B14F-4D97-AF65-F5344CB8AC3E}">
        <p14:creationId xmlns:p14="http://schemas.microsoft.com/office/powerpoint/2010/main" val="373016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成果概要</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8</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2356807"/>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実応用の特徴を含む問題を用いて、</a:t>
            </a:r>
            <a:r>
              <a:rPr lang="en-US" altLang="ja-JP" sz="2800" dirty="0"/>
              <a:t>2</a:t>
            </a:r>
            <a:r>
              <a:rPr lang="ja-JP" altLang="en-US" sz="2800" dirty="0"/>
              <a:t>種の制約対処法を比較し、アルゴリズムの特徴や有効性を明らかにした。</a:t>
            </a:r>
            <a:endParaRPr lang="en-US" altLang="ja-JP" sz="2800" dirty="0"/>
          </a:p>
          <a:p>
            <a:pPr lvl="1">
              <a:defRPr/>
            </a:pPr>
            <a:r>
              <a:rPr lang="ja-JP" altLang="en-US" sz="2400" dirty="0"/>
              <a:t>多目的最適化（問題分割）ベースと違反量削減優先ベース</a:t>
            </a:r>
            <a:endParaRPr lang="en-US" altLang="ja-JP" sz="2400" dirty="0"/>
          </a:p>
          <a:p>
            <a:pPr lvl="1">
              <a:defRPr/>
            </a:pPr>
            <a:r>
              <a:rPr lang="ja-JP" altLang="en-US" sz="2400" dirty="0"/>
              <a:t>実装した問題は下記</a:t>
            </a:r>
            <a:r>
              <a:rPr lang="en-US" altLang="ja-JP" sz="2400" dirty="0"/>
              <a:t>3</a:t>
            </a:r>
            <a:r>
              <a:rPr lang="ja-JP" altLang="en-US" sz="2400" dirty="0"/>
              <a:t>種</a:t>
            </a:r>
            <a:endParaRPr lang="en-US" altLang="ja-JP" sz="2400" dirty="0"/>
          </a:p>
          <a:p>
            <a:pPr lvl="2">
              <a:spcBef>
                <a:spcPts val="1200"/>
              </a:spcBef>
              <a:buFont typeface="Wingdings" panose="05000000000000000000" pitchFamily="2" charset="2"/>
              <a:buChar char="Ø"/>
              <a:defRPr/>
            </a:pPr>
            <a:r>
              <a:rPr lang="en-US" altLang="ja-JP" sz="2000" dirty="0"/>
              <a:t>1. </a:t>
            </a:r>
            <a:r>
              <a:rPr lang="ja-JP" altLang="en-US" sz="2000" dirty="0"/>
              <a:t>ベンチマーク問題</a:t>
            </a:r>
            <a:endParaRPr lang="en-US" altLang="ja-JP" sz="2000" dirty="0"/>
          </a:p>
          <a:p>
            <a:pPr lvl="2">
              <a:spcBef>
                <a:spcPts val="1200"/>
              </a:spcBef>
              <a:buFont typeface="Wingdings" panose="05000000000000000000" pitchFamily="2" charset="2"/>
              <a:buChar char="Ø"/>
              <a:defRPr/>
            </a:pPr>
            <a:r>
              <a:rPr lang="en-US" altLang="ja-JP" sz="2000" dirty="0"/>
              <a:t>2. </a:t>
            </a:r>
            <a:r>
              <a:rPr lang="ja-JP" altLang="en-US" sz="2000" dirty="0"/>
              <a:t>プラント操業スケジューリング問題</a:t>
            </a:r>
            <a:endParaRPr lang="en-US" altLang="ja-JP" sz="2000" dirty="0"/>
          </a:p>
          <a:p>
            <a:pPr lvl="2">
              <a:spcBef>
                <a:spcPts val="1200"/>
              </a:spcBef>
              <a:buFont typeface="Wingdings" panose="05000000000000000000" pitchFamily="2" charset="2"/>
              <a:buChar char="Ø"/>
              <a:defRPr/>
            </a:pPr>
            <a:r>
              <a:rPr lang="en-US" altLang="ja-JP" sz="2000" dirty="0"/>
              <a:t>3. </a:t>
            </a:r>
            <a:r>
              <a:rPr lang="ja-JP" altLang="en-US" sz="2000" dirty="0"/>
              <a:t>データ駆動非線形制約問題</a:t>
            </a:r>
            <a:endParaRPr lang="en-US" altLang="ja-JP" sz="2000" dirty="0"/>
          </a:p>
          <a:p>
            <a:pPr>
              <a:defRPr/>
            </a:pPr>
            <a:r>
              <a:rPr lang="ja-JP" altLang="en-US" sz="2800" dirty="0"/>
              <a:t>問題分割の課題を明らかにすると同時に、それを解消するアルゴリズムを提案し、一部成果を外部発表した。</a:t>
            </a:r>
            <a:endParaRPr lang="en-US" altLang="ja-JP" sz="28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今年度の成果</a:t>
            </a:r>
          </a:p>
        </p:txBody>
      </p:sp>
    </p:spTree>
    <p:extLst>
      <p:ext uri="{BB962C8B-B14F-4D97-AF65-F5344CB8AC3E}">
        <p14:creationId xmlns:p14="http://schemas.microsoft.com/office/powerpoint/2010/main" val="3410361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テキスト ボックス 143">
            <a:extLst>
              <a:ext uri="{FF2B5EF4-FFF2-40B4-BE49-F238E27FC236}">
                <a16:creationId xmlns:a16="http://schemas.microsoft.com/office/drawing/2014/main" id="{4EEA031A-95A0-4330-9E4C-AC6AE370760F}"/>
              </a:ext>
            </a:extLst>
          </p:cNvPr>
          <p:cNvSpPr txBox="1"/>
          <p:nvPr/>
        </p:nvSpPr>
        <p:spPr>
          <a:xfrm>
            <a:off x="3063758" y="3790982"/>
            <a:ext cx="756268" cy="307777"/>
          </a:xfrm>
          <a:prstGeom prst="rect">
            <a:avLst/>
          </a:prstGeom>
          <a:solidFill>
            <a:schemeClr val="bg1"/>
          </a:solidFill>
        </p:spPr>
        <p:txBody>
          <a:bodyPr wrap="square" rtlCol="0">
            <a:spAutoFit/>
          </a:bodyPr>
          <a:lstStyle/>
          <a:p>
            <a:pPr algn="ctr"/>
            <a:r>
              <a:rPr kumimoji="1" lang="ja-JP" altLang="en-US" sz="1400" dirty="0"/>
              <a:t>凸制約</a:t>
            </a:r>
          </a:p>
        </p:txBody>
      </p:sp>
      <p:pic>
        <p:nvPicPr>
          <p:cNvPr id="63" name="図 62">
            <a:extLst>
              <a:ext uri="{FF2B5EF4-FFF2-40B4-BE49-F238E27FC236}">
                <a16:creationId xmlns:a16="http://schemas.microsoft.com/office/drawing/2014/main" id="{68BB2C22-3A12-47D9-9D24-BD348F0C024B}"/>
              </a:ext>
            </a:extLst>
          </p:cNvPr>
          <p:cNvPicPr>
            <a:picLocks noChangeAspect="1"/>
          </p:cNvPicPr>
          <p:nvPr/>
        </p:nvPicPr>
        <p:blipFill rotWithShape="1">
          <a:blip r:embed="rId2">
            <a:extLst>
              <a:ext uri="{28A0092B-C50C-407E-A947-70E740481C1C}">
                <a14:useLocalDpi xmlns:a14="http://schemas.microsoft.com/office/drawing/2010/main" val="0"/>
              </a:ext>
            </a:extLst>
          </a:blip>
          <a:srcRect r="12473"/>
          <a:stretch/>
        </p:blipFill>
        <p:spPr>
          <a:xfrm>
            <a:off x="8211215" y="2653111"/>
            <a:ext cx="3407365" cy="3210081"/>
          </a:xfrm>
          <a:prstGeom prst="rect">
            <a:avLst/>
          </a:prstGeom>
        </p:spPr>
      </p:pic>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最適化問題</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9</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2.1 </a:t>
            </a:r>
            <a:r>
              <a:rPr kumimoji="1" lang="ja-JP" altLang="en-US" sz="1600" b="1" dirty="0">
                <a:solidFill>
                  <a:schemeClr val="bg1"/>
                </a:solidFill>
              </a:rPr>
              <a:t>ベンチマーク問題での検証</a:t>
            </a:r>
          </a:p>
        </p:txBody>
      </p:sp>
      <p:pic>
        <p:nvPicPr>
          <p:cNvPr id="43" name="図 42">
            <a:extLst>
              <a:ext uri="{FF2B5EF4-FFF2-40B4-BE49-F238E27FC236}">
                <a16:creationId xmlns:a16="http://schemas.microsoft.com/office/drawing/2014/main" id="{EC995EFF-F321-4715-940A-F1272DE90CB1}"/>
              </a:ext>
            </a:extLst>
          </p:cNvPr>
          <p:cNvPicPr>
            <a:picLocks noChangeAspect="1"/>
          </p:cNvPicPr>
          <p:nvPr/>
        </p:nvPicPr>
        <p:blipFill rotWithShape="1">
          <a:blip r:embed="rId3">
            <a:extLst>
              <a:ext uri="{28A0092B-C50C-407E-A947-70E740481C1C}">
                <a14:useLocalDpi xmlns:a14="http://schemas.microsoft.com/office/drawing/2010/main" val="0"/>
              </a:ext>
            </a:extLst>
          </a:blip>
          <a:srcRect r="11064"/>
          <a:stretch/>
        </p:blipFill>
        <p:spPr>
          <a:xfrm>
            <a:off x="4359187" y="2661222"/>
            <a:ext cx="3407365" cy="3193858"/>
          </a:xfrm>
          <a:prstGeom prst="rect">
            <a:avLst/>
          </a:prstGeom>
        </p:spPr>
      </p:pic>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24692109-42E4-427A-897D-B537E8F08B70}"/>
                  </a:ext>
                </a:extLst>
              </p:cNvPr>
              <p:cNvSpPr txBox="1"/>
              <p:nvPr/>
            </p:nvSpPr>
            <p:spPr>
              <a:xfrm>
                <a:off x="5932563" y="1472501"/>
                <a:ext cx="4296079" cy="369332"/>
              </a:xfrm>
              <a:prstGeom prst="rect">
                <a:avLst/>
              </a:prstGeom>
              <a:noFill/>
            </p:spPr>
            <p:txBody>
              <a:bodyPr wrap="square" rtlCol="0">
                <a:spAutoFit/>
              </a:bodyPr>
              <a:lstStyle/>
              <a:p>
                <a:pPr algn="ctr"/>
                <a:r>
                  <a:rPr lang="ja-JP" altLang="en-US" dirty="0"/>
                  <a:t>制約違反量</a:t>
                </a:r>
                <a14:m>
                  <m:oMath xmlns:m="http://schemas.openxmlformats.org/officeDocument/2006/math">
                    <m:r>
                      <a:rPr lang="en-US" altLang="ja-JP" b="0" i="1" smtClean="0">
                        <a:latin typeface="Cambria Math" panose="02040503050406030204" pitchFamily="18" charset="0"/>
                        <a:ea typeface="Cambria Math" panose="02040503050406030204" pitchFamily="18" charset="0"/>
                      </a:rPr>
                      <m:t>𝑣</m:t>
                    </m:r>
                  </m:oMath>
                </a14:m>
                <a:r>
                  <a:rPr lang="ja-JP" altLang="en-US" dirty="0"/>
                  <a:t>の景観</a:t>
                </a:r>
              </a:p>
            </p:txBody>
          </p:sp>
        </mc:Choice>
        <mc:Fallback xmlns="">
          <p:sp>
            <p:nvSpPr>
              <p:cNvPr id="47" name="テキスト ボックス 46">
                <a:extLst>
                  <a:ext uri="{FF2B5EF4-FFF2-40B4-BE49-F238E27FC236}">
                    <a16:creationId xmlns:a16="http://schemas.microsoft.com/office/drawing/2014/main" id="{24692109-42E4-427A-897D-B537E8F08B70}"/>
                  </a:ext>
                </a:extLst>
              </p:cNvPr>
              <p:cNvSpPr txBox="1">
                <a:spLocks noRot="1" noChangeAspect="1" noMove="1" noResize="1" noEditPoints="1" noAdjustHandles="1" noChangeArrowheads="1" noChangeShapeType="1" noTextEdit="1"/>
              </p:cNvSpPr>
              <p:nvPr/>
            </p:nvSpPr>
            <p:spPr>
              <a:xfrm>
                <a:off x="5932563" y="1472501"/>
                <a:ext cx="4296079" cy="369332"/>
              </a:xfrm>
              <a:prstGeom prst="rect">
                <a:avLst/>
              </a:prstGeom>
              <a:blipFill>
                <a:blip r:embed="rId4"/>
                <a:stretch>
                  <a:fillRect t="-10000" b="-26667"/>
                </a:stretch>
              </a:blipFill>
            </p:spPr>
            <p:txBody>
              <a:bodyPr/>
              <a:lstStyle/>
              <a:p>
                <a:r>
                  <a:rPr lang="ja-JP" altLang="en-US">
                    <a:noFill/>
                  </a:rPr>
                  <a:t> </a:t>
                </a:r>
              </a:p>
            </p:txBody>
          </p:sp>
        </mc:Fallback>
      </mc:AlternateContent>
      <p:sp>
        <p:nvSpPr>
          <p:cNvPr id="48" name="テキスト ボックス 47">
            <a:extLst>
              <a:ext uri="{FF2B5EF4-FFF2-40B4-BE49-F238E27FC236}">
                <a16:creationId xmlns:a16="http://schemas.microsoft.com/office/drawing/2014/main" id="{E0F5DD74-3321-4887-BBFA-CF591DF3E97A}"/>
              </a:ext>
            </a:extLst>
          </p:cNvPr>
          <p:cNvSpPr txBox="1"/>
          <p:nvPr/>
        </p:nvSpPr>
        <p:spPr>
          <a:xfrm>
            <a:off x="1169487" y="1472501"/>
            <a:ext cx="1956011" cy="369332"/>
          </a:xfrm>
          <a:prstGeom prst="rect">
            <a:avLst/>
          </a:prstGeom>
          <a:noFill/>
        </p:spPr>
        <p:txBody>
          <a:bodyPr wrap="square" rtlCol="0">
            <a:spAutoFit/>
          </a:bodyPr>
          <a:lstStyle/>
          <a:p>
            <a:pPr algn="ctr"/>
            <a:r>
              <a:rPr lang="ja-JP" altLang="en-US" dirty="0"/>
              <a:t>最適化問題</a:t>
            </a:r>
          </a:p>
        </p:txBody>
      </p:sp>
      <mc:AlternateContent xmlns:mc="http://schemas.openxmlformats.org/markup-compatibility/2006" xmlns:a14="http://schemas.microsoft.com/office/drawing/2010/main">
        <mc:Choice Requires="a14">
          <p:sp>
            <p:nvSpPr>
              <p:cNvPr id="58" name="テキスト プレースホルダー 2">
                <a:extLst>
                  <a:ext uri="{FF2B5EF4-FFF2-40B4-BE49-F238E27FC236}">
                    <a16:creationId xmlns:a16="http://schemas.microsoft.com/office/drawing/2014/main" id="{1046B59A-17A4-4929-8653-B7EE907C499E}"/>
                  </a:ext>
                </a:extLst>
              </p:cNvPr>
              <p:cNvSpPr txBox="1">
                <a:spLocks/>
              </p:cNvSpPr>
              <p:nvPr/>
            </p:nvSpPr>
            <p:spPr>
              <a:xfrm>
                <a:off x="517054" y="878149"/>
                <a:ext cx="11400125" cy="585182"/>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関数の最小解をずらして配置することで、</a:t>
                </a:r>
                <a14:m>
                  <m:oMath xmlns:m="http://schemas.openxmlformats.org/officeDocument/2006/math">
                    <m:r>
                      <a:rPr lang="en-US" altLang="ja-JP" sz="2800" i="1" smtClean="0">
                        <a:latin typeface="Cambria Math" panose="02040503050406030204" pitchFamily="18" charset="0"/>
                        <a:ea typeface="Cambria Math" panose="02040503050406030204" pitchFamily="18" charset="0"/>
                      </a:rPr>
                      <m:t>𝑓</m:t>
                    </m:r>
                    <m:r>
                      <a:rPr lang="en-US" altLang="ja-JP" sz="2800" b="1"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𝑣</m:t>
                    </m:r>
                  </m:oMath>
                </a14:m>
                <a:r>
                  <a:rPr lang="ja-JP" altLang="en-US" sz="2800" dirty="0"/>
                  <a:t>のトレードオフ領域が出現。</a:t>
                </a:r>
                <a:endParaRPr lang="en-US" altLang="ja-JP" sz="2800" dirty="0"/>
              </a:p>
            </p:txBody>
          </p:sp>
        </mc:Choice>
        <mc:Fallback xmlns="">
          <p:sp>
            <p:nvSpPr>
              <p:cNvPr id="58" name="テキスト プレースホルダー 2">
                <a:extLst>
                  <a:ext uri="{FF2B5EF4-FFF2-40B4-BE49-F238E27FC236}">
                    <a16:creationId xmlns:a16="http://schemas.microsoft.com/office/drawing/2014/main" id="{1046B59A-17A4-4929-8653-B7EE907C499E}"/>
                  </a:ext>
                </a:extLst>
              </p:cNvPr>
              <p:cNvSpPr txBox="1">
                <a:spLocks noRot="1" noChangeAspect="1" noMove="1" noResize="1" noEditPoints="1" noAdjustHandles="1" noChangeArrowheads="1" noChangeShapeType="1" noTextEdit="1"/>
              </p:cNvSpPr>
              <p:nvPr/>
            </p:nvSpPr>
            <p:spPr>
              <a:xfrm>
                <a:off x="517054" y="878149"/>
                <a:ext cx="11400125" cy="585182"/>
              </a:xfrm>
              <a:prstGeom prst="rect">
                <a:avLst/>
              </a:prstGeom>
              <a:blipFill>
                <a:blip r:embed="rId5"/>
                <a:stretch>
                  <a:fillRect l="-963" t="-18750" b="-9375"/>
                </a:stretch>
              </a:blipFill>
            </p:spPr>
            <p:txBody>
              <a:bodyPr/>
              <a:lstStyle/>
              <a:p>
                <a:r>
                  <a:rPr lang="ja-JP" altLang="en-US">
                    <a:noFill/>
                  </a:rPr>
                  <a:t> </a:t>
                </a:r>
              </a:p>
            </p:txBody>
          </p:sp>
        </mc:Fallback>
      </mc:AlternateContent>
      <p:sp>
        <p:nvSpPr>
          <p:cNvPr id="68" name="四角形: 角を丸くする 67">
            <a:extLst>
              <a:ext uri="{FF2B5EF4-FFF2-40B4-BE49-F238E27FC236}">
                <a16:creationId xmlns:a16="http://schemas.microsoft.com/office/drawing/2014/main" id="{C21C9FA1-1A00-4099-87D8-35CB78920AE3}"/>
              </a:ext>
            </a:extLst>
          </p:cNvPr>
          <p:cNvSpPr/>
          <p:nvPr/>
        </p:nvSpPr>
        <p:spPr>
          <a:xfrm>
            <a:off x="4806484" y="4717031"/>
            <a:ext cx="897864" cy="8028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テキスト ボックス 68">
            <a:extLst>
              <a:ext uri="{FF2B5EF4-FFF2-40B4-BE49-F238E27FC236}">
                <a16:creationId xmlns:a16="http://schemas.microsoft.com/office/drawing/2014/main" id="{ED1853D5-6521-4F21-8239-A09C9EDBE85C}"/>
              </a:ext>
            </a:extLst>
          </p:cNvPr>
          <p:cNvSpPr txBox="1"/>
          <p:nvPr/>
        </p:nvSpPr>
        <p:spPr>
          <a:xfrm>
            <a:off x="5578179" y="4769938"/>
            <a:ext cx="1444762" cy="307777"/>
          </a:xfrm>
          <a:prstGeom prst="rect">
            <a:avLst/>
          </a:prstGeom>
          <a:noFill/>
        </p:spPr>
        <p:txBody>
          <a:bodyPr wrap="square" rtlCol="0">
            <a:spAutoFit/>
          </a:bodyPr>
          <a:lstStyle/>
          <a:p>
            <a:pPr algn="ctr"/>
            <a:r>
              <a:rPr lang="ja-JP" altLang="en-US" sz="1400" dirty="0">
                <a:solidFill>
                  <a:srgbClr val="FF0000"/>
                </a:solidFill>
              </a:rPr>
              <a:t>両方悪い領域</a:t>
            </a:r>
          </a:p>
        </p:txBody>
      </p:sp>
      <p:sp>
        <p:nvSpPr>
          <p:cNvPr id="70" name="四角形: 角を丸くする 69">
            <a:extLst>
              <a:ext uri="{FF2B5EF4-FFF2-40B4-BE49-F238E27FC236}">
                <a16:creationId xmlns:a16="http://schemas.microsoft.com/office/drawing/2014/main" id="{63DC379B-8D3B-44EC-BBBF-CD482E1E9EA7}"/>
              </a:ext>
            </a:extLst>
          </p:cNvPr>
          <p:cNvSpPr/>
          <p:nvPr/>
        </p:nvSpPr>
        <p:spPr>
          <a:xfrm rot="18710592">
            <a:off x="5980636" y="3510373"/>
            <a:ext cx="1183264" cy="72052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2" name="テキスト ボックス 71">
            <a:extLst>
              <a:ext uri="{FF2B5EF4-FFF2-40B4-BE49-F238E27FC236}">
                <a16:creationId xmlns:a16="http://schemas.microsoft.com/office/drawing/2014/main" id="{A94E0E4F-8999-420D-83C7-1CE473375F1B}"/>
              </a:ext>
            </a:extLst>
          </p:cNvPr>
          <p:cNvSpPr txBox="1"/>
          <p:nvPr/>
        </p:nvSpPr>
        <p:spPr>
          <a:xfrm>
            <a:off x="6177194" y="2918979"/>
            <a:ext cx="1444762" cy="307777"/>
          </a:xfrm>
          <a:prstGeom prst="rect">
            <a:avLst/>
          </a:prstGeom>
          <a:noFill/>
        </p:spPr>
        <p:txBody>
          <a:bodyPr wrap="square" rtlCol="0">
            <a:spAutoFit/>
          </a:bodyPr>
          <a:lstStyle/>
          <a:p>
            <a:pPr algn="ctr"/>
            <a:r>
              <a:rPr lang="ja-JP" altLang="en-US" sz="1400" dirty="0"/>
              <a:t>トレードオフ領域</a:t>
            </a:r>
          </a:p>
        </p:txBody>
      </p:sp>
      <p:cxnSp>
        <p:nvCxnSpPr>
          <p:cNvPr id="74" name="直線コネクタ 73">
            <a:extLst>
              <a:ext uri="{FF2B5EF4-FFF2-40B4-BE49-F238E27FC236}">
                <a16:creationId xmlns:a16="http://schemas.microsoft.com/office/drawing/2014/main" id="{22305B66-E205-4B73-B443-49FB3076441C}"/>
              </a:ext>
            </a:extLst>
          </p:cNvPr>
          <p:cNvCxnSpPr>
            <a:cxnSpLocks/>
          </p:cNvCxnSpPr>
          <p:nvPr/>
        </p:nvCxnSpPr>
        <p:spPr>
          <a:xfrm flipV="1">
            <a:off x="6271985" y="3512648"/>
            <a:ext cx="636562" cy="708044"/>
          </a:xfrm>
          <a:prstGeom prst="line">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テキスト ボックス 75">
            <a:extLst>
              <a:ext uri="{FF2B5EF4-FFF2-40B4-BE49-F238E27FC236}">
                <a16:creationId xmlns:a16="http://schemas.microsoft.com/office/drawing/2014/main" id="{759D828E-9C50-4148-B349-C28FE80A23D1}"/>
              </a:ext>
            </a:extLst>
          </p:cNvPr>
          <p:cNvSpPr txBox="1"/>
          <p:nvPr/>
        </p:nvSpPr>
        <p:spPr>
          <a:xfrm>
            <a:off x="6371302" y="3870637"/>
            <a:ext cx="1398494" cy="261610"/>
          </a:xfrm>
          <a:prstGeom prst="rect">
            <a:avLst/>
          </a:prstGeom>
          <a:noFill/>
        </p:spPr>
        <p:txBody>
          <a:bodyPr wrap="square" rtlCol="0">
            <a:spAutoFit/>
          </a:bodyPr>
          <a:lstStyle/>
          <a:p>
            <a:pPr algn="ctr"/>
            <a:r>
              <a:rPr lang="ja-JP" altLang="en-US" sz="1100" dirty="0"/>
              <a:t>パレートフロンティア</a:t>
            </a:r>
          </a:p>
        </p:txBody>
      </p:sp>
      <p:sp>
        <p:nvSpPr>
          <p:cNvPr id="84" name="四角形: 角を丸くする 83">
            <a:extLst>
              <a:ext uri="{FF2B5EF4-FFF2-40B4-BE49-F238E27FC236}">
                <a16:creationId xmlns:a16="http://schemas.microsoft.com/office/drawing/2014/main" id="{4DF3B525-6BF4-4324-8AE3-B53D4983E014}"/>
              </a:ext>
            </a:extLst>
          </p:cNvPr>
          <p:cNvSpPr/>
          <p:nvPr/>
        </p:nvSpPr>
        <p:spPr>
          <a:xfrm rot="16200000">
            <a:off x="4121336" y="3537923"/>
            <a:ext cx="1840130" cy="4698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5" name="四角形: 角を丸くする 84">
            <a:extLst>
              <a:ext uri="{FF2B5EF4-FFF2-40B4-BE49-F238E27FC236}">
                <a16:creationId xmlns:a16="http://schemas.microsoft.com/office/drawing/2014/main" id="{C23824BB-C5A0-4EF0-A19C-33F3F6B03BA7}"/>
              </a:ext>
            </a:extLst>
          </p:cNvPr>
          <p:cNvSpPr/>
          <p:nvPr/>
        </p:nvSpPr>
        <p:spPr>
          <a:xfrm rot="10800000">
            <a:off x="5704348" y="5053964"/>
            <a:ext cx="1927471" cy="4698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87" name="テキスト ボックス 86">
                <a:extLst>
                  <a:ext uri="{FF2B5EF4-FFF2-40B4-BE49-F238E27FC236}">
                    <a16:creationId xmlns:a16="http://schemas.microsoft.com/office/drawing/2014/main" id="{81A932F2-2477-4DA7-BDF5-A1DB3F96FC3A}"/>
                  </a:ext>
                </a:extLst>
              </p:cNvPr>
              <p:cNvSpPr txBox="1"/>
              <p:nvPr/>
            </p:nvSpPr>
            <p:spPr>
              <a:xfrm>
                <a:off x="1677261" y="2630514"/>
                <a:ext cx="2311287" cy="36933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b="0" i="1" smtClean="0">
                          <a:latin typeface="Cambria Math" panose="02040503050406030204" pitchFamily="18" charset="0"/>
                          <a:ea typeface="Cambria Math" panose="02040503050406030204" pitchFamily="18" charset="0"/>
                        </a:rPr>
                        <m:t>𝑓</m:t>
                      </m:r>
                      <m:d>
                        <m:dPr>
                          <m:ctrlPr>
                            <a:rPr lang="en-US" altLang="ja-JP" i="1">
                              <a:latin typeface="Cambria Math" panose="02040503050406030204" pitchFamily="18" charset="0"/>
                              <a:ea typeface="Cambria Math" panose="02040503050406030204" pitchFamily="18" charset="0"/>
                            </a:rPr>
                          </m:ctrlPr>
                        </m:dPr>
                        <m:e>
                          <m:r>
                            <a:rPr lang="en-US" altLang="ja-JP" b="1" i="1">
                              <a:latin typeface="Cambria Math" panose="02040503050406030204" pitchFamily="18" charset="0"/>
                              <a:ea typeface="Cambria Math" panose="02040503050406030204" pitchFamily="18" charset="0"/>
                            </a:rPr>
                            <m:t>𝒙</m:t>
                          </m:r>
                        </m:e>
                      </m:d>
                      <m:r>
                        <a:rPr lang="en-US" altLang="ja-JP" b="0" i="1" smtClean="0">
                          <a:latin typeface="Cambria Math" panose="02040503050406030204" pitchFamily="18" charset="0"/>
                        </a:rPr>
                        <m:t>=</m:t>
                      </m:r>
                      <m:r>
                        <a:rPr lang="en-US" altLang="ja-JP" i="1">
                          <a:latin typeface="Cambria Math" panose="02040503050406030204" pitchFamily="18" charset="0"/>
                          <a:ea typeface="Cambria Math" panose="02040503050406030204" pitchFamily="18" charset="0"/>
                        </a:rPr>
                        <m:t>𝐹</m:t>
                      </m:r>
                      <m:d>
                        <m:dPr>
                          <m:ctrlPr>
                            <a:rPr lang="en-US" altLang="ja-JP" i="1">
                              <a:latin typeface="Cambria Math" panose="02040503050406030204" pitchFamily="18" charset="0"/>
                              <a:ea typeface="Cambria Math" panose="02040503050406030204" pitchFamily="18" charset="0"/>
                            </a:rPr>
                          </m:ctrlPr>
                        </m:dPr>
                        <m:e>
                          <m:r>
                            <a:rPr lang="en-US" altLang="ja-JP" b="1" i="1">
                              <a:latin typeface="Cambria Math" panose="02040503050406030204" pitchFamily="18" charset="0"/>
                              <a:ea typeface="Cambria Math" panose="02040503050406030204" pitchFamily="18" charset="0"/>
                            </a:rPr>
                            <m:t>𝒙</m:t>
                          </m:r>
                          <m:r>
                            <a:rPr lang="en-US" altLang="ja-JP" b="1"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 </m:t>
                          </m:r>
                          <m:sSup>
                            <m:sSupPr>
                              <m:ctrlPr>
                                <a:rPr lang="en-US" altLang="ja-JP" b="0" i="1" smtClean="0">
                                  <a:latin typeface="Cambria Math" panose="02040503050406030204" pitchFamily="18" charset="0"/>
                                  <a:ea typeface="Cambria Math" panose="02040503050406030204" pitchFamily="18" charset="0"/>
                                </a:rPr>
                              </m:ctrlPr>
                            </m:sSupPr>
                            <m:e>
                              <m:r>
                                <a:rPr lang="en-US" altLang="ja-JP" b="0" i="1" smtClean="0">
                                  <a:latin typeface="Cambria Math" panose="02040503050406030204" pitchFamily="18" charset="0"/>
                                  <a:ea typeface="Cambria Math" panose="02040503050406030204" pitchFamily="18" charset="0"/>
                                </a:rPr>
                                <m:t>𝑥</m:t>
                              </m:r>
                            </m:e>
                            <m:sup>
                              <m:r>
                                <a:rPr lang="en-US" altLang="ja-JP" b="0" i="1" smtClean="0">
                                  <a:latin typeface="Cambria Math" panose="02040503050406030204" pitchFamily="18" charset="0"/>
                                  <a:ea typeface="Cambria Math" panose="02040503050406030204" pitchFamily="18" charset="0"/>
                                </a:rPr>
                                <m:t>2</m:t>
                              </m:r>
                            </m:sup>
                          </m:sSup>
                        </m:e>
                      </m:d>
                    </m:oMath>
                  </m:oMathPara>
                </a14:m>
                <a:endParaRPr kumimoji="1" lang="ja-JP" altLang="en-US" dirty="0"/>
              </a:p>
            </p:txBody>
          </p:sp>
        </mc:Choice>
        <mc:Fallback xmlns="">
          <p:sp>
            <p:nvSpPr>
              <p:cNvPr id="87" name="テキスト ボックス 86">
                <a:extLst>
                  <a:ext uri="{FF2B5EF4-FFF2-40B4-BE49-F238E27FC236}">
                    <a16:creationId xmlns:a16="http://schemas.microsoft.com/office/drawing/2014/main" id="{81A932F2-2477-4DA7-BDF5-A1DB3F96FC3A}"/>
                  </a:ext>
                </a:extLst>
              </p:cNvPr>
              <p:cNvSpPr txBox="1">
                <a:spLocks noRot="1" noChangeAspect="1" noMove="1" noResize="1" noEditPoints="1" noAdjustHandles="1" noChangeArrowheads="1" noChangeShapeType="1" noTextEdit="1"/>
              </p:cNvSpPr>
              <p:nvPr/>
            </p:nvSpPr>
            <p:spPr>
              <a:xfrm>
                <a:off x="1677261" y="2630514"/>
                <a:ext cx="2311287" cy="369332"/>
              </a:xfrm>
              <a:prstGeom prst="rect">
                <a:avLst/>
              </a:prstGeom>
              <a:blipFill>
                <a:blip r:embed="rId6"/>
                <a:stretch>
                  <a:fillRect l="-792" b="-1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7" name="テキスト ボックス 106">
                <a:extLst>
                  <a:ext uri="{FF2B5EF4-FFF2-40B4-BE49-F238E27FC236}">
                    <a16:creationId xmlns:a16="http://schemas.microsoft.com/office/drawing/2014/main" id="{E509815C-B6FB-433A-A75A-88C74A2D75BF}"/>
                  </a:ext>
                </a:extLst>
              </p:cNvPr>
              <p:cNvSpPr txBox="1"/>
              <p:nvPr/>
            </p:nvSpPr>
            <p:spPr>
              <a:xfrm>
                <a:off x="3234161" y="2127074"/>
                <a:ext cx="1217976"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𝑑</m:t>
                      </m:r>
                      <m:r>
                        <a:rPr lang="en-US" altLang="ja-JP" sz="1400" i="1">
                          <a:latin typeface="Cambria Math" panose="02040503050406030204" pitchFamily="18" charset="0"/>
                          <a:ea typeface="Cambria Math" panose="02040503050406030204" pitchFamily="18" charset="0"/>
                        </a:rPr>
                        <m:t>=</m:t>
                      </m:r>
                      <m:sSup>
                        <m:sSupPr>
                          <m:ctrlPr>
                            <a:rPr lang="en-US" altLang="ja-JP" sz="1400" i="1">
                              <a:latin typeface="Cambria Math" panose="02040503050406030204" pitchFamily="18" charset="0"/>
                              <a:ea typeface="Cambria Math" panose="02040503050406030204" pitchFamily="18" charset="0"/>
                            </a:rPr>
                          </m:ctrlPr>
                        </m:sSupPr>
                        <m:e>
                          <m:r>
                            <a:rPr lang="en-US" altLang="ja-JP" sz="1400" i="1">
                              <a:latin typeface="Cambria Math" panose="02040503050406030204" pitchFamily="18" charset="0"/>
                              <a:ea typeface="Cambria Math" panose="02040503050406030204" pitchFamily="18" charset="0"/>
                            </a:rPr>
                            <m:t>10</m:t>
                          </m:r>
                        </m:e>
                        <m:sup>
                          <m:r>
                            <a:rPr lang="en-US" altLang="ja-JP" sz="1400" i="1">
                              <a:latin typeface="Cambria Math" panose="02040503050406030204" pitchFamily="18" charset="0"/>
                              <a:ea typeface="Cambria Math" panose="02040503050406030204" pitchFamily="18" charset="0"/>
                            </a:rPr>
                            <m:t>−4</m:t>
                          </m:r>
                        </m:sup>
                      </m:sSup>
                      <m:r>
                        <a:rPr lang="en-US" altLang="ja-JP" sz="1400" b="0" i="1" smtClean="0">
                          <a:latin typeface="Cambria Math" panose="02040503050406030204" pitchFamily="18" charset="0"/>
                          <a:ea typeface="Cambria Math" panose="02040503050406030204" pitchFamily="18" charset="0"/>
                        </a:rPr>
                        <m:t>)</m:t>
                      </m:r>
                    </m:oMath>
                  </m:oMathPara>
                </a14:m>
                <a:endParaRPr kumimoji="1" lang="ja-JP" altLang="en-US" sz="1400" dirty="0"/>
              </a:p>
            </p:txBody>
          </p:sp>
        </mc:Choice>
        <mc:Fallback xmlns="">
          <p:sp>
            <p:nvSpPr>
              <p:cNvPr id="107" name="テキスト ボックス 106">
                <a:extLst>
                  <a:ext uri="{FF2B5EF4-FFF2-40B4-BE49-F238E27FC236}">
                    <a16:creationId xmlns:a16="http://schemas.microsoft.com/office/drawing/2014/main" id="{E509815C-B6FB-433A-A75A-88C74A2D75BF}"/>
                  </a:ext>
                </a:extLst>
              </p:cNvPr>
              <p:cNvSpPr txBox="1">
                <a:spLocks noRot="1" noChangeAspect="1" noMove="1" noResize="1" noEditPoints="1" noAdjustHandles="1" noChangeArrowheads="1" noChangeShapeType="1" noTextEdit="1"/>
              </p:cNvSpPr>
              <p:nvPr/>
            </p:nvSpPr>
            <p:spPr>
              <a:xfrm>
                <a:off x="3234161" y="2127074"/>
                <a:ext cx="1217976" cy="307777"/>
              </a:xfrm>
              <a:prstGeom prst="rect">
                <a:avLst/>
              </a:prstGeom>
              <a:blipFill>
                <a:blip r:embed="rId7"/>
                <a:stretch>
                  <a:fillRect b="-10000"/>
                </a:stretch>
              </a:blipFill>
            </p:spPr>
            <p:txBody>
              <a:bodyPr/>
              <a:lstStyle/>
              <a:p>
                <a:r>
                  <a:rPr lang="ja-JP" altLang="en-US">
                    <a:noFill/>
                  </a:rPr>
                  <a:t> </a:t>
                </a:r>
              </a:p>
            </p:txBody>
          </p:sp>
        </mc:Fallback>
      </mc:AlternateContent>
      <p:cxnSp>
        <p:nvCxnSpPr>
          <p:cNvPr id="112" name="直線コネクタ 111">
            <a:extLst>
              <a:ext uri="{FF2B5EF4-FFF2-40B4-BE49-F238E27FC236}">
                <a16:creationId xmlns:a16="http://schemas.microsoft.com/office/drawing/2014/main" id="{D22E6799-4CEA-45E5-BA95-C7F986856A28}"/>
              </a:ext>
            </a:extLst>
          </p:cNvPr>
          <p:cNvCxnSpPr>
            <a:cxnSpLocks/>
          </p:cNvCxnSpPr>
          <p:nvPr/>
        </p:nvCxnSpPr>
        <p:spPr>
          <a:xfrm flipH="1">
            <a:off x="4359187" y="1881504"/>
            <a:ext cx="737544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B918FE43-00B2-4B4E-AF17-387D4D4F38F3}"/>
              </a:ext>
            </a:extLst>
          </p:cNvPr>
          <p:cNvCxnSpPr>
            <a:cxnSpLocks/>
          </p:cNvCxnSpPr>
          <p:nvPr/>
        </p:nvCxnSpPr>
        <p:spPr>
          <a:xfrm flipH="1">
            <a:off x="255109" y="1881504"/>
            <a:ext cx="3784768"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5" name="テキスト ボックス 114">
            <a:extLst>
              <a:ext uri="{FF2B5EF4-FFF2-40B4-BE49-F238E27FC236}">
                <a16:creationId xmlns:a16="http://schemas.microsoft.com/office/drawing/2014/main" id="{0B32A5DE-F456-40B9-901F-B9CC43BF4718}"/>
              </a:ext>
            </a:extLst>
          </p:cNvPr>
          <p:cNvSpPr txBox="1"/>
          <p:nvPr/>
        </p:nvSpPr>
        <p:spPr>
          <a:xfrm>
            <a:off x="337011" y="3518708"/>
            <a:ext cx="889706" cy="338554"/>
          </a:xfrm>
          <a:prstGeom prst="rect">
            <a:avLst/>
          </a:prstGeom>
          <a:noFill/>
        </p:spPr>
        <p:txBody>
          <a:bodyPr wrap="square" rtlCol="0">
            <a:spAutoFit/>
          </a:bodyPr>
          <a:lstStyle/>
          <a:p>
            <a:pPr algn="ctr"/>
            <a:r>
              <a:rPr lang="en-US" altLang="ja-JP" sz="1600" dirty="0"/>
              <a:t>Prob.1</a:t>
            </a:r>
            <a:endParaRPr lang="ja-JP" altLang="en-US" sz="1600" dirty="0"/>
          </a:p>
        </p:txBody>
      </p:sp>
      <mc:AlternateContent xmlns:mc="http://schemas.openxmlformats.org/markup-compatibility/2006" xmlns:a14="http://schemas.microsoft.com/office/drawing/2010/main">
        <mc:Choice Requires="a14">
          <p:sp>
            <p:nvSpPr>
              <p:cNvPr id="127" name="テキスト ボックス 126">
                <a:extLst>
                  <a:ext uri="{FF2B5EF4-FFF2-40B4-BE49-F238E27FC236}">
                    <a16:creationId xmlns:a16="http://schemas.microsoft.com/office/drawing/2014/main" id="{A895B133-FF84-4D8E-8F9E-96C68DEF420E}"/>
                  </a:ext>
                </a:extLst>
              </p:cNvPr>
              <p:cNvSpPr txBox="1"/>
              <p:nvPr/>
            </p:nvSpPr>
            <p:spPr>
              <a:xfrm>
                <a:off x="1127709" y="3501485"/>
                <a:ext cx="2603171"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ja-JP" sz="1600" b="0" i="1" smtClean="0">
                              <a:latin typeface="Cambria Math" panose="02040503050406030204" pitchFamily="18" charset="0"/>
                              <a:ea typeface="Cambria Math" panose="02040503050406030204" pitchFamily="18" charset="0"/>
                            </a:rPr>
                          </m:ctrlPr>
                        </m:sSubPr>
                        <m:e>
                          <m:r>
                            <a:rPr lang="en-US" altLang="ja-JP" sz="1600" b="0" i="1" smtClean="0">
                              <a:latin typeface="Cambria Math" panose="02040503050406030204" pitchFamily="18" charset="0"/>
                              <a:ea typeface="Cambria Math" panose="02040503050406030204" pitchFamily="18" charset="0"/>
                            </a:rPr>
                            <m:t>𝑔</m:t>
                          </m:r>
                        </m:e>
                        <m:sub>
                          <m:r>
                            <a:rPr lang="en-US" altLang="ja-JP" sz="1600" b="0" i="1" smtClean="0">
                              <a:latin typeface="Cambria Math" panose="02040503050406030204" pitchFamily="18" charset="0"/>
                              <a:ea typeface="Cambria Math" panose="02040503050406030204" pitchFamily="18" charset="0"/>
                            </a:rPr>
                            <m:t>1</m:t>
                          </m:r>
                        </m:sub>
                      </m:sSub>
                      <m:d>
                        <m:dPr>
                          <m:ctrlPr>
                            <a:rPr lang="en-US" altLang="ja-JP" sz="1600" i="1">
                              <a:latin typeface="Cambria Math" panose="02040503050406030204" pitchFamily="18" charset="0"/>
                              <a:ea typeface="Cambria Math" panose="02040503050406030204" pitchFamily="18" charset="0"/>
                            </a:rPr>
                          </m:ctrlPr>
                        </m:dPr>
                        <m:e>
                          <m:r>
                            <a:rPr lang="en-US" altLang="ja-JP" sz="1600" b="1" i="1">
                              <a:latin typeface="Cambria Math" panose="02040503050406030204" pitchFamily="18" charset="0"/>
                              <a:ea typeface="Cambria Math" panose="02040503050406030204" pitchFamily="18" charset="0"/>
                            </a:rPr>
                            <m:t>𝒙</m:t>
                          </m:r>
                        </m:e>
                      </m:d>
                      <m:r>
                        <a:rPr lang="en-US" altLang="ja-JP" sz="1600" b="0" i="1" smtClean="0">
                          <a:latin typeface="Cambria Math" panose="02040503050406030204" pitchFamily="18" charset="0"/>
                        </a:rPr>
                        <m:t>=</m:t>
                      </m:r>
                      <m:r>
                        <a:rPr lang="en-US" altLang="ja-JP" sz="1600" i="1">
                          <a:latin typeface="Cambria Math" panose="02040503050406030204" pitchFamily="18" charset="0"/>
                          <a:ea typeface="Cambria Math" panose="02040503050406030204" pitchFamily="18" charset="0"/>
                        </a:rPr>
                        <m:t>𝐹</m:t>
                      </m:r>
                      <m:d>
                        <m:dPr>
                          <m:ctrlPr>
                            <a:rPr lang="en-US" altLang="ja-JP" sz="1600" i="1">
                              <a:latin typeface="Cambria Math" panose="02040503050406030204" pitchFamily="18" charset="0"/>
                              <a:ea typeface="Cambria Math" panose="02040503050406030204" pitchFamily="18" charset="0"/>
                            </a:rPr>
                          </m:ctrlPr>
                        </m:dPr>
                        <m:e>
                          <m:r>
                            <a:rPr lang="en-US" altLang="ja-JP" sz="1600" b="1" i="1">
                              <a:latin typeface="Cambria Math" panose="02040503050406030204" pitchFamily="18" charset="0"/>
                              <a:ea typeface="Cambria Math" panose="02040503050406030204" pitchFamily="18" charset="0"/>
                            </a:rPr>
                            <m:t>𝒙</m:t>
                          </m:r>
                          <m:r>
                            <a:rPr lang="en-US" altLang="ja-JP" sz="1600" b="1" i="1">
                              <a:latin typeface="Cambria Math" panose="02040503050406030204" pitchFamily="18" charset="0"/>
                              <a:ea typeface="Cambria Math" panose="02040503050406030204" pitchFamily="18" charset="0"/>
                            </a:rPr>
                            <m:t>;</m:t>
                          </m:r>
                          <m:sSup>
                            <m:sSupPr>
                              <m:ctrlPr>
                                <a:rPr lang="en-US" altLang="ja-JP" sz="1600" i="1">
                                  <a:latin typeface="Cambria Math" panose="02040503050406030204" pitchFamily="18" charset="0"/>
                                  <a:ea typeface="Cambria Math" panose="02040503050406030204" pitchFamily="18" charset="0"/>
                                </a:rPr>
                              </m:ctrlPr>
                            </m:sSupPr>
                            <m:e>
                              <m:r>
                                <a:rPr lang="en-US" altLang="ja-JP" sz="1600" b="0" i="1" smtClean="0">
                                  <a:latin typeface="Cambria Math" panose="02040503050406030204" pitchFamily="18" charset="0"/>
                                  <a:ea typeface="Cambria Math" panose="02040503050406030204" pitchFamily="18" charset="0"/>
                                </a:rPr>
                                <m:t>(</m:t>
                              </m:r>
                              <m:r>
                                <a:rPr lang="en-US" altLang="ja-JP" sz="1600" i="1">
                                  <a:latin typeface="Cambria Math" panose="02040503050406030204" pitchFamily="18" charset="0"/>
                                  <a:ea typeface="Cambria Math" panose="02040503050406030204" pitchFamily="18" charset="0"/>
                                </a:rPr>
                                <m:t>𝑥</m:t>
                              </m:r>
                              <m:r>
                                <a:rPr lang="en-US" altLang="ja-JP" sz="1600" b="0" i="1" smtClean="0">
                                  <a:latin typeface="Cambria Math" panose="02040503050406030204" pitchFamily="18" charset="0"/>
                                  <a:ea typeface="Cambria Math" panose="02040503050406030204" pitchFamily="18" charset="0"/>
                                </a:rPr>
                                <m:t>−1)</m:t>
                              </m:r>
                            </m:e>
                            <m:sup>
                              <m:r>
                                <a:rPr lang="en-US" altLang="ja-JP" sz="1600" i="1">
                                  <a:latin typeface="Cambria Math" panose="02040503050406030204" pitchFamily="18" charset="0"/>
                                  <a:ea typeface="Cambria Math" panose="02040503050406030204" pitchFamily="18" charset="0"/>
                                </a:rPr>
                                <m:t>2</m:t>
                              </m:r>
                            </m:sup>
                          </m:sSup>
                        </m:e>
                      </m:d>
                    </m:oMath>
                  </m:oMathPara>
                </a14:m>
                <a:endParaRPr kumimoji="1" lang="ja-JP" altLang="en-US" sz="1600" dirty="0"/>
              </a:p>
            </p:txBody>
          </p:sp>
        </mc:Choice>
        <mc:Fallback xmlns="">
          <p:sp>
            <p:nvSpPr>
              <p:cNvPr id="127" name="テキスト ボックス 126">
                <a:extLst>
                  <a:ext uri="{FF2B5EF4-FFF2-40B4-BE49-F238E27FC236}">
                    <a16:creationId xmlns:a16="http://schemas.microsoft.com/office/drawing/2014/main" id="{A895B133-FF84-4D8E-8F9E-96C68DEF420E}"/>
                  </a:ext>
                </a:extLst>
              </p:cNvPr>
              <p:cNvSpPr txBox="1">
                <a:spLocks noRot="1" noChangeAspect="1" noMove="1" noResize="1" noEditPoints="1" noAdjustHandles="1" noChangeArrowheads="1" noChangeShapeType="1" noTextEdit="1"/>
              </p:cNvSpPr>
              <p:nvPr/>
            </p:nvSpPr>
            <p:spPr>
              <a:xfrm>
                <a:off x="1127709" y="3501485"/>
                <a:ext cx="2603171" cy="338554"/>
              </a:xfrm>
              <a:prstGeom prst="rect">
                <a:avLst/>
              </a:prstGeom>
              <a:blipFill>
                <a:blip r:embed="rId8"/>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9" name="テキスト ボックス 128">
                <a:extLst>
                  <a:ext uri="{FF2B5EF4-FFF2-40B4-BE49-F238E27FC236}">
                    <a16:creationId xmlns:a16="http://schemas.microsoft.com/office/drawing/2014/main" id="{DA6E680F-E662-4A11-8683-D84AD506F831}"/>
                  </a:ext>
                </a:extLst>
              </p:cNvPr>
              <p:cNvSpPr txBox="1"/>
              <p:nvPr/>
            </p:nvSpPr>
            <p:spPr>
              <a:xfrm>
                <a:off x="1127709" y="4081145"/>
                <a:ext cx="267454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ja-JP" sz="1600" i="1" smtClean="0">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𝑔</m:t>
                          </m:r>
                        </m:e>
                        <m:sub>
                          <m:r>
                            <a:rPr lang="en-US" altLang="ja-JP" sz="1600" b="0" i="1" smtClean="0">
                              <a:latin typeface="Cambria Math" panose="02040503050406030204" pitchFamily="18" charset="0"/>
                              <a:ea typeface="Cambria Math" panose="02040503050406030204" pitchFamily="18" charset="0"/>
                            </a:rPr>
                            <m:t>2</m:t>
                          </m:r>
                        </m:sub>
                      </m:sSub>
                      <m:d>
                        <m:dPr>
                          <m:ctrlPr>
                            <a:rPr lang="en-US" altLang="ja-JP" sz="1600" i="1">
                              <a:latin typeface="Cambria Math" panose="02040503050406030204" pitchFamily="18" charset="0"/>
                              <a:ea typeface="Cambria Math" panose="02040503050406030204" pitchFamily="18" charset="0"/>
                            </a:rPr>
                          </m:ctrlPr>
                        </m:dPr>
                        <m:e>
                          <m:r>
                            <a:rPr lang="en-US" altLang="ja-JP" sz="1600" b="1" i="1">
                              <a:latin typeface="Cambria Math" panose="02040503050406030204" pitchFamily="18" charset="0"/>
                              <a:ea typeface="Cambria Math" panose="02040503050406030204" pitchFamily="18" charset="0"/>
                            </a:rPr>
                            <m:t>𝒙</m:t>
                          </m:r>
                        </m:e>
                      </m:d>
                      <m:r>
                        <a:rPr lang="en-US" altLang="ja-JP" sz="1600" b="0" i="1" smtClean="0">
                          <a:latin typeface="Cambria Math" panose="02040503050406030204" pitchFamily="18" charset="0"/>
                        </a:rPr>
                        <m:t>=</m:t>
                      </m:r>
                      <m:func>
                        <m:funcPr>
                          <m:ctrlPr>
                            <a:rPr lang="en-US" altLang="ja-JP" sz="1600" b="0" i="1" smtClean="0">
                              <a:latin typeface="Cambria Math" panose="02040503050406030204" pitchFamily="18" charset="0"/>
                            </a:rPr>
                          </m:ctrlPr>
                        </m:funcPr>
                        <m:fName>
                          <m:r>
                            <m:rPr>
                              <m:sty m:val="p"/>
                            </m:rPr>
                            <a:rPr lang="en-US" altLang="ja-JP" sz="1600" b="0" i="0" smtClean="0">
                              <a:latin typeface="Cambria Math" panose="02040503050406030204" pitchFamily="18" charset="0"/>
                            </a:rPr>
                            <m:t>exp</m:t>
                          </m:r>
                        </m:fName>
                        <m:e>
                          <m:d>
                            <m:dPr>
                              <m:ctrlPr>
                                <a:rPr lang="en-US" altLang="ja-JP" sz="1600" b="0" i="1" smtClean="0">
                                  <a:latin typeface="Cambria Math" panose="02040503050406030204" pitchFamily="18" charset="0"/>
                                </a:rPr>
                              </m:ctrlPr>
                            </m:dPr>
                            <m:e>
                              <m:r>
                                <a:rPr lang="en-US" altLang="ja-JP" sz="1600" b="0" i="1" smtClean="0">
                                  <a:latin typeface="Cambria Math" panose="02040503050406030204" pitchFamily="18" charset="0"/>
                                </a:rPr>
                                <m:t>10</m:t>
                              </m:r>
                              <m:sSub>
                                <m:sSubPr>
                                  <m:ctrlPr>
                                    <a:rPr lang="en-US" altLang="ja-JP" sz="1600" i="1">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𝑔</m:t>
                                  </m:r>
                                </m:e>
                                <m:sub>
                                  <m:r>
                                    <a:rPr lang="en-US" altLang="ja-JP" sz="1600" i="1">
                                      <a:latin typeface="Cambria Math" panose="02040503050406030204" pitchFamily="18" charset="0"/>
                                      <a:ea typeface="Cambria Math" panose="02040503050406030204" pitchFamily="18" charset="0"/>
                                    </a:rPr>
                                    <m:t>1</m:t>
                                  </m:r>
                                </m:sub>
                              </m:sSub>
                              <m:r>
                                <a:rPr lang="en-US" altLang="ja-JP" sz="1600" b="0" i="1" smtClean="0">
                                  <a:latin typeface="Cambria Math" panose="02040503050406030204" pitchFamily="18" charset="0"/>
                                  <a:ea typeface="Cambria Math" panose="02040503050406030204" pitchFamily="18" charset="0"/>
                                </a:rPr>
                                <m:t>(</m:t>
                              </m:r>
                              <m:r>
                                <a:rPr lang="en-US" altLang="ja-JP" sz="1600" b="1" i="1" smtClean="0">
                                  <a:latin typeface="Cambria Math" panose="02040503050406030204" pitchFamily="18" charset="0"/>
                                  <a:ea typeface="Cambria Math" panose="02040503050406030204" pitchFamily="18" charset="0"/>
                                </a:rPr>
                                <m:t>𝒙</m:t>
                              </m:r>
                              <m:r>
                                <a:rPr lang="en-US" altLang="ja-JP" sz="1600" b="0" i="1" smtClean="0">
                                  <a:latin typeface="Cambria Math" panose="02040503050406030204" pitchFamily="18" charset="0"/>
                                  <a:ea typeface="Cambria Math" panose="02040503050406030204" pitchFamily="18" charset="0"/>
                                </a:rPr>
                                <m:t>)</m:t>
                              </m:r>
                            </m:e>
                          </m:d>
                        </m:e>
                      </m:func>
                      <m:r>
                        <a:rPr lang="en-US" altLang="ja-JP" sz="1600" b="0" i="1" smtClean="0">
                          <a:latin typeface="Cambria Math" panose="02040503050406030204" pitchFamily="18" charset="0"/>
                          <a:ea typeface="Cambria Math" panose="02040503050406030204" pitchFamily="18" charset="0"/>
                        </a:rPr>
                        <m:t>−1</m:t>
                      </m:r>
                    </m:oMath>
                  </m:oMathPara>
                </a14:m>
                <a:endParaRPr kumimoji="1" lang="ja-JP" altLang="en-US" sz="1600" dirty="0"/>
              </a:p>
            </p:txBody>
          </p:sp>
        </mc:Choice>
        <mc:Fallback xmlns="">
          <p:sp>
            <p:nvSpPr>
              <p:cNvPr id="129" name="テキスト ボックス 128">
                <a:extLst>
                  <a:ext uri="{FF2B5EF4-FFF2-40B4-BE49-F238E27FC236}">
                    <a16:creationId xmlns:a16="http://schemas.microsoft.com/office/drawing/2014/main" id="{DA6E680F-E662-4A11-8683-D84AD506F831}"/>
                  </a:ext>
                </a:extLst>
              </p:cNvPr>
              <p:cNvSpPr txBox="1">
                <a:spLocks noRot="1" noChangeAspect="1" noMove="1" noResize="1" noEditPoints="1" noAdjustHandles="1" noChangeArrowheads="1" noChangeShapeType="1" noTextEdit="1"/>
              </p:cNvSpPr>
              <p:nvPr/>
            </p:nvSpPr>
            <p:spPr>
              <a:xfrm>
                <a:off x="1127709" y="4081145"/>
                <a:ext cx="2674546" cy="338554"/>
              </a:xfrm>
              <a:prstGeom prst="rect">
                <a:avLst/>
              </a:prstGeom>
              <a:blipFill>
                <a:blip r:embed="rId9"/>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0" name="テキスト ボックス 129">
                <a:extLst>
                  <a:ext uri="{FF2B5EF4-FFF2-40B4-BE49-F238E27FC236}">
                    <a16:creationId xmlns:a16="http://schemas.microsoft.com/office/drawing/2014/main" id="{F80FDCDB-D596-4551-948C-5E6C10C94A2A}"/>
                  </a:ext>
                </a:extLst>
              </p:cNvPr>
              <p:cNvSpPr txBox="1"/>
              <p:nvPr/>
            </p:nvSpPr>
            <p:spPr>
              <a:xfrm>
                <a:off x="1127709" y="4783275"/>
                <a:ext cx="3011768" cy="34137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ja-JP" sz="1600" i="1" smtClean="0">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𝑔</m:t>
                          </m:r>
                        </m:e>
                        <m:sub>
                          <m:r>
                            <a:rPr lang="en-US" altLang="ja-JP" sz="1600" b="0" i="1" smtClean="0">
                              <a:latin typeface="Cambria Math" panose="02040503050406030204" pitchFamily="18" charset="0"/>
                              <a:ea typeface="Cambria Math" panose="02040503050406030204" pitchFamily="18" charset="0"/>
                            </a:rPr>
                            <m:t>3</m:t>
                          </m:r>
                        </m:sub>
                      </m:sSub>
                      <m:d>
                        <m:dPr>
                          <m:ctrlPr>
                            <a:rPr lang="en-US" altLang="ja-JP" sz="1600" i="1">
                              <a:latin typeface="Cambria Math" panose="02040503050406030204" pitchFamily="18" charset="0"/>
                              <a:ea typeface="Cambria Math" panose="02040503050406030204" pitchFamily="18" charset="0"/>
                            </a:rPr>
                          </m:ctrlPr>
                        </m:dPr>
                        <m:e>
                          <m:r>
                            <a:rPr lang="en-US" altLang="ja-JP" sz="1600" b="1" i="1">
                              <a:latin typeface="Cambria Math" panose="02040503050406030204" pitchFamily="18" charset="0"/>
                              <a:ea typeface="Cambria Math" panose="02040503050406030204" pitchFamily="18" charset="0"/>
                            </a:rPr>
                            <m:t>𝒙</m:t>
                          </m:r>
                        </m:e>
                      </m:d>
                      <m:r>
                        <a:rPr lang="en-US" altLang="ja-JP" sz="1600" b="0" i="1" smtClean="0">
                          <a:latin typeface="Cambria Math" panose="02040503050406030204" pitchFamily="18" charset="0"/>
                        </a:rPr>
                        <m:t>=</m:t>
                      </m:r>
                      <m:func>
                        <m:funcPr>
                          <m:ctrlPr>
                            <a:rPr lang="en-US" altLang="ja-JP" sz="1600" i="1">
                              <a:latin typeface="Cambria Math" panose="02040503050406030204" pitchFamily="18" charset="0"/>
                            </a:rPr>
                          </m:ctrlPr>
                        </m:funcPr>
                        <m:fName>
                          <m:r>
                            <m:rPr>
                              <m:sty m:val="p"/>
                            </m:rPr>
                            <a:rPr lang="en-US" altLang="ja-JP" sz="1600">
                              <a:latin typeface="Cambria Math" panose="02040503050406030204" pitchFamily="18" charset="0"/>
                            </a:rPr>
                            <m:t>sgn</m:t>
                          </m:r>
                        </m:fName>
                        <m:e>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𝑔</m:t>
                                  </m:r>
                                </m:e>
                                <m:sub>
                                  <m:r>
                                    <a:rPr lang="en-US" altLang="ja-JP" sz="1600" i="1">
                                      <a:latin typeface="Cambria Math" panose="02040503050406030204" pitchFamily="18" charset="0"/>
                                      <a:ea typeface="Cambria Math" panose="02040503050406030204" pitchFamily="18" charset="0"/>
                                    </a:rPr>
                                    <m:t>1</m:t>
                                  </m:r>
                                </m:sub>
                              </m:sSub>
                              <m:r>
                                <a:rPr lang="en-US" altLang="ja-JP" sz="1600" i="1">
                                  <a:latin typeface="Cambria Math" panose="02040503050406030204" pitchFamily="18" charset="0"/>
                                  <a:ea typeface="Cambria Math" panose="02040503050406030204" pitchFamily="18" charset="0"/>
                                </a:rPr>
                                <m:t>(</m:t>
                              </m:r>
                              <m:r>
                                <a:rPr lang="en-US" altLang="ja-JP" sz="1600" b="1" i="1">
                                  <a:latin typeface="Cambria Math" panose="02040503050406030204" pitchFamily="18" charset="0"/>
                                  <a:ea typeface="Cambria Math" panose="02040503050406030204" pitchFamily="18" charset="0"/>
                                </a:rPr>
                                <m:t>𝒙</m:t>
                              </m:r>
                              <m:r>
                                <a:rPr lang="en-US" altLang="ja-JP" sz="1600" i="1">
                                  <a:latin typeface="Cambria Math" panose="02040503050406030204" pitchFamily="18" charset="0"/>
                                  <a:ea typeface="Cambria Math" panose="02040503050406030204" pitchFamily="18" charset="0"/>
                                </a:rPr>
                                <m:t>)</m:t>
                              </m:r>
                            </m:e>
                          </m:d>
                        </m:e>
                      </m:func>
                      <m:sSup>
                        <m:sSupPr>
                          <m:ctrlPr>
                            <a:rPr lang="en-US" altLang="ja-JP" sz="1600" b="0" i="1" smtClean="0">
                              <a:latin typeface="Cambria Math" panose="02040503050406030204" pitchFamily="18" charset="0"/>
                              <a:ea typeface="Cambria Math" panose="02040503050406030204" pitchFamily="18" charset="0"/>
                            </a:rPr>
                          </m:ctrlPr>
                        </m:sSupPr>
                        <m:e>
                          <m:d>
                            <m:dPr>
                              <m:begChr m:val="|"/>
                              <m:endChr m:val="|"/>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𝑔</m:t>
                                  </m:r>
                                </m:e>
                                <m:sub>
                                  <m:r>
                                    <a:rPr lang="en-US" altLang="ja-JP" sz="1600" i="1">
                                      <a:latin typeface="Cambria Math" panose="02040503050406030204" pitchFamily="18" charset="0"/>
                                      <a:ea typeface="Cambria Math" panose="02040503050406030204" pitchFamily="18" charset="0"/>
                                    </a:rPr>
                                    <m:t>1</m:t>
                                  </m:r>
                                </m:sub>
                              </m:sSub>
                              <m:r>
                                <a:rPr lang="en-US" altLang="ja-JP" sz="1600" i="1">
                                  <a:latin typeface="Cambria Math" panose="02040503050406030204" pitchFamily="18" charset="0"/>
                                  <a:ea typeface="Cambria Math" panose="02040503050406030204" pitchFamily="18" charset="0"/>
                                </a:rPr>
                                <m:t>(</m:t>
                              </m:r>
                              <m:r>
                                <a:rPr lang="en-US" altLang="ja-JP" sz="1600" b="1" i="1">
                                  <a:latin typeface="Cambria Math" panose="02040503050406030204" pitchFamily="18" charset="0"/>
                                  <a:ea typeface="Cambria Math" panose="02040503050406030204" pitchFamily="18" charset="0"/>
                                </a:rPr>
                                <m:t>𝒙</m:t>
                              </m:r>
                              <m:r>
                                <a:rPr lang="en-US" altLang="ja-JP" sz="1600" i="1">
                                  <a:latin typeface="Cambria Math" panose="02040503050406030204" pitchFamily="18" charset="0"/>
                                  <a:ea typeface="Cambria Math" panose="02040503050406030204" pitchFamily="18" charset="0"/>
                                </a:rPr>
                                <m:t>)</m:t>
                              </m:r>
                            </m:e>
                          </m:d>
                        </m:e>
                        <m:sup>
                          <m:r>
                            <a:rPr lang="en-US" altLang="ja-JP" sz="1600" b="0" i="1" smtClean="0">
                              <a:latin typeface="Cambria Math" panose="02040503050406030204" pitchFamily="18" charset="0"/>
                              <a:ea typeface="Cambria Math" panose="02040503050406030204" pitchFamily="18" charset="0"/>
                            </a:rPr>
                            <m:t>0.25</m:t>
                          </m:r>
                        </m:sup>
                      </m:sSup>
                    </m:oMath>
                  </m:oMathPara>
                </a14:m>
                <a:endParaRPr kumimoji="1" lang="ja-JP" altLang="en-US" sz="1600" dirty="0"/>
              </a:p>
            </p:txBody>
          </p:sp>
        </mc:Choice>
        <mc:Fallback xmlns="">
          <p:sp>
            <p:nvSpPr>
              <p:cNvPr id="130" name="テキスト ボックス 129">
                <a:extLst>
                  <a:ext uri="{FF2B5EF4-FFF2-40B4-BE49-F238E27FC236}">
                    <a16:creationId xmlns:a16="http://schemas.microsoft.com/office/drawing/2014/main" id="{F80FDCDB-D596-4551-948C-5E6C10C94A2A}"/>
                  </a:ext>
                </a:extLst>
              </p:cNvPr>
              <p:cNvSpPr txBox="1">
                <a:spLocks noRot="1" noChangeAspect="1" noMove="1" noResize="1" noEditPoints="1" noAdjustHandles="1" noChangeArrowheads="1" noChangeShapeType="1" noTextEdit="1"/>
              </p:cNvSpPr>
              <p:nvPr/>
            </p:nvSpPr>
            <p:spPr>
              <a:xfrm>
                <a:off x="1127709" y="4783275"/>
                <a:ext cx="3011768" cy="341376"/>
              </a:xfrm>
              <a:prstGeom prst="rect">
                <a:avLst/>
              </a:prstGeom>
              <a:blipFill>
                <a:blip r:embed="rId10"/>
                <a:stretch>
                  <a:fillRect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3" name="テキスト ボックス 132">
                <a:extLst>
                  <a:ext uri="{FF2B5EF4-FFF2-40B4-BE49-F238E27FC236}">
                    <a16:creationId xmlns:a16="http://schemas.microsoft.com/office/drawing/2014/main" id="{CBD0F7DE-6FC7-4345-8F76-E5076C6F763A}"/>
                  </a:ext>
                </a:extLst>
              </p:cNvPr>
              <p:cNvSpPr txBox="1"/>
              <p:nvPr/>
            </p:nvSpPr>
            <p:spPr>
              <a:xfrm>
                <a:off x="1127709" y="5516526"/>
                <a:ext cx="3330803" cy="338554"/>
              </a:xfrm>
              <a:prstGeom prst="rect">
                <a:avLst/>
              </a:prstGeom>
              <a:noFill/>
            </p:spPr>
            <p:txBody>
              <a:bodyPr wrap="square" rtlCol="0">
                <a:spAutoFit/>
              </a:bodyPr>
              <a:lstStyle/>
              <a:p>
                <a14:m>
                  <m:oMath xmlns:m="http://schemas.openxmlformats.org/officeDocument/2006/math">
                    <m:sSub>
                      <m:sSubPr>
                        <m:ctrlPr>
                          <a:rPr lang="en-US" altLang="ja-JP" sz="1600" i="1" smtClean="0">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𝑔</m:t>
                        </m:r>
                      </m:e>
                      <m:sub>
                        <m:r>
                          <a:rPr lang="en-US" altLang="ja-JP" sz="1600" b="0" i="1" smtClean="0">
                            <a:latin typeface="Cambria Math" panose="02040503050406030204" pitchFamily="18" charset="0"/>
                            <a:ea typeface="Cambria Math" panose="02040503050406030204" pitchFamily="18" charset="0"/>
                          </a:rPr>
                          <m:t>4</m:t>
                        </m:r>
                      </m:sub>
                    </m:sSub>
                    <m:d>
                      <m:dPr>
                        <m:ctrlPr>
                          <a:rPr lang="en-US" altLang="ja-JP" sz="1600" i="1">
                            <a:latin typeface="Cambria Math" panose="02040503050406030204" pitchFamily="18" charset="0"/>
                            <a:ea typeface="Cambria Math" panose="02040503050406030204" pitchFamily="18" charset="0"/>
                          </a:rPr>
                        </m:ctrlPr>
                      </m:dPr>
                      <m:e>
                        <m:r>
                          <a:rPr lang="en-US" altLang="ja-JP" sz="1600" b="1" i="1">
                            <a:latin typeface="Cambria Math" panose="02040503050406030204" pitchFamily="18" charset="0"/>
                            <a:ea typeface="Cambria Math" panose="02040503050406030204" pitchFamily="18" charset="0"/>
                          </a:rPr>
                          <m:t>𝒙</m:t>
                        </m:r>
                      </m:e>
                    </m:d>
                    <m:r>
                      <a:rPr lang="en-US" altLang="ja-JP" sz="1600" b="0" i="1" smtClean="0">
                        <a:latin typeface="Cambria Math" panose="02040503050406030204" pitchFamily="18" charset="0"/>
                      </a:rPr>
                      <m:t>=</m:t>
                    </m:r>
                  </m:oMath>
                </a14:m>
                <a:r>
                  <a:rPr lang="en-US" altLang="ja-JP" sz="1600" dirty="0">
                    <a:ea typeface="Cambria Math" panose="02040503050406030204" pitchFamily="18" charset="0"/>
                  </a:rPr>
                  <a:t> </a:t>
                </a:r>
                <a14:m>
                  <m:oMath xmlns:m="http://schemas.openxmlformats.org/officeDocument/2006/math">
                    <m:r>
                      <a:rPr lang="en-US" altLang="ja-JP" sz="1600" i="1">
                        <a:latin typeface="Cambria Math" panose="02040503050406030204" pitchFamily="18" charset="0"/>
                        <a:ea typeface="Cambria Math" panose="02040503050406030204" pitchFamily="18" charset="0"/>
                      </a:rPr>
                      <m:t>𝐹</m:t>
                    </m:r>
                    <m:d>
                      <m:dPr>
                        <m:ctrlPr>
                          <a:rPr lang="en-US" altLang="ja-JP" sz="1600" i="1">
                            <a:latin typeface="Cambria Math" panose="02040503050406030204" pitchFamily="18" charset="0"/>
                            <a:ea typeface="Cambria Math" panose="02040503050406030204" pitchFamily="18" charset="0"/>
                          </a:rPr>
                        </m:ctrlPr>
                      </m:dPr>
                      <m:e>
                        <m:r>
                          <a:rPr lang="en-US" altLang="ja-JP" sz="1600" b="1" i="1">
                            <a:latin typeface="Cambria Math" panose="02040503050406030204" pitchFamily="18" charset="0"/>
                            <a:ea typeface="Cambria Math" panose="02040503050406030204" pitchFamily="18" charset="0"/>
                          </a:rPr>
                          <m:t>𝒙</m:t>
                        </m:r>
                        <m:r>
                          <a:rPr lang="en-US" altLang="ja-JP" sz="1600" b="1" i="1">
                            <a:latin typeface="Cambria Math" panose="02040503050406030204" pitchFamily="18" charset="0"/>
                            <a:ea typeface="Cambria Math" panose="02040503050406030204" pitchFamily="18" charset="0"/>
                          </a:rPr>
                          <m:t>;</m:t>
                        </m:r>
                        <m:r>
                          <a:rPr lang="en-US" altLang="ja-JP" sz="1600" b="0" i="1" smtClean="0">
                            <a:latin typeface="Cambria Math" panose="02040503050406030204" pitchFamily="18" charset="0"/>
                            <a:ea typeface="Cambria Math" panose="02040503050406030204" pitchFamily="18" charset="0"/>
                          </a:rPr>
                          <m:t> −</m:t>
                        </m:r>
                        <m:r>
                          <m:rPr>
                            <m:sty m:val="p"/>
                          </m:rPr>
                          <a:rPr lang="en-US" altLang="ja-JP" sz="1600" b="0" i="0" smtClean="0">
                            <a:latin typeface="Cambria Math" panose="02040503050406030204" pitchFamily="18" charset="0"/>
                            <a:ea typeface="Cambria Math" panose="02040503050406030204" pitchFamily="18" charset="0"/>
                          </a:rPr>
                          <m:t>cos</m:t>
                        </m:r>
                        <m:r>
                          <a:rPr lang="en-US" altLang="ja-JP" sz="1600" b="0" i="1" smtClean="0">
                            <a:latin typeface="Cambria Math" panose="02040503050406030204" pitchFamily="18" charset="0"/>
                            <a:ea typeface="Cambria Math" panose="02040503050406030204" pitchFamily="18" charset="0"/>
                          </a:rPr>
                          <m:t>⁡(2</m:t>
                        </m:r>
                        <m:r>
                          <a:rPr lang="en-US" altLang="ja-JP" sz="1600" b="0" i="1" smtClean="0">
                            <a:latin typeface="Cambria Math" panose="02040503050406030204" pitchFamily="18" charset="0"/>
                            <a:ea typeface="Cambria Math" panose="02040503050406030204" pitchFamily="18" charset="0"/>
                          </a:rPr>
                          <m:t>𝜋</m:t>
                        </m:r>
                        <m:d>
                          <m:dPr>
                            <m:ctrlPr>
                              <a:rPr lang="en-US" altLang="ja-JP" sz="1600" b="0" i="1" smtClean="0">
                                <a:latin typeface="Cambria Math" panose="02040503050406030204" pitchFamily="18" charset="0"/>
                                <a:ea typeface="Cambria Math" panose="02040503050406030204" pitchFamily="18" charset="0"/>
                              </a:rPr>
                            </m:ctrlPr>
                          </m:dPr>
                          <m:e>
                            <m:r>
                              <a:rPr lang="en-US" altLang="ja-JP" sz="1600" b="0" i="1" smtClean="0">
                                <a:latin typeface="Cambria Math" panose="02040503050406030204" pitchFamily="18" charset="0"/>
                                <a:ea typeface="Cambria Math" panose="02040503050406030204" pitchFamily="18" charset="0"/>
                              </a:rPr>
                              <m:t>𝑥</m:t>
                            </m:r>
                            <m:r>
                              <a:rPr lang="en-US" altLang="ja-JP" sz="1600" b="0" i="1" smtClean="0">
                                <a:latin typeface="Cambria Math" panose="02040503050406030204" pitchFamily="18" charset="0"/>
                                <a:ea typeface="Cambria Math" panose="02040503050406030204" pitchFamily="18" charset="0"/>
                              </a:rPr>
                              <m:t>−0.25</m:t>
                            </m:r>
                          </m:e>
                        </m:d>
                        <m:r>
                          <a:rPr lang="en-US" altLang="ja-JP" sz="1600" b="0" i="1" smtClean="0">
                            <a:latin typeface="Cambria Math" panose="02040503050406030204" pitchFamily="18" charset="0"/>
                            <a:ea typeface="Cambria Math" panose="02040503050406030204" pitchFamily="18" charset="0"/>
                          </a:rPr>
                          <m:t>)</m:t>
                        </m:r>
                      </m:e>
                    </m:d>
                  </m:oMath>
                </a14:m>
                <a:endParaRPr lang="en-US" altLang="ja-JP" sz="1600" b="0" i="1" dirty="0">
                  <a:latin typeface="Cambria Math" panose="02040503050406030204" pitchFamily="18" charset="0"/>
                </a:endParaRPr>
              </a:p>
            </p:txBody>
          </p:sp>
        </mc:Choice>
        <mc:Fallback xmlns="">
          <p:sp>
            <p:nvSpPr>
              <p:cNvPr id="133" name="テキスト ボックス 132">
                <a:extLst>
                  <a:ext uri="{FF2B5EF4-FFF2-40B4-BE49-F238E27FC236}">
                    <a16:creationId xmlns:a16="http://schemas.microsoft.com/office/drawing/2014/main" id="{CBD0F7DE-6FC7-4345-8F76-E5076C6F763A}"/>
                  </a:ext>
                </a:extLst>
              </p:cNvPr>
              <p:cNvSpPr txBox="1">
                <a:spLocks noRot="1" noChangeAspect="1" noMove="1" noResize="1" noEditPoints="1" noAdjustHandles="1" noChangeArrowheads="1" noChangeShapeType="1" noTextEdit="1"/>
              </p:cNvSpPr>
              <p:nvPr/>
            </p:nvSpPr>
            <p:spPr>
              <a:xfrm>
                <a:off x="1127709" y="5516526"/>
                <a:ext cx="3330803" cy="338554"/>
              </a:xfrm>
              <a:prstGeom prst="rect">
                <a:avLst/>
              </a:prstGeom>
              <a:blipFill>
                <a:blip r:embed="rId11"/>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4" name="テキスト ボックス 133">
                <a:extLst>
                  <a:ext uri="{FF2B5EF4-FFF2-40B4-BE49-F238E27FC236}">
                    <a16:creationId xmlns:a16="http://schemas.microsoft.com/office/drawing/2014/main" id="{1F3113B5-5BEE-4414-A621-435C1B6E3C08}"/>
                  </a:ext>
                </a:extLst>
              </p:cNvPr>
              <p:cNvSpPr txBox="1"/>
              <p:nvPr/>
            </p:nvSpPr>
            <p:spPr>
              <a:xfrm>
                <a:off x="5294242" y="4323855"/>
                <a:ext cx="995599" cy="307777"/>
              </a:xfrm>
              <a:prstGeom prst="rect">
                <a:avLst/>
              </a:prstGeom>
              <a:noFill/>
            </p:spPr>
            <p:txBody>
              <a:bodyPr wrap="square" rtlCol="0">
                <a:spAutoFit/>
              </a:bodyPr>
              <a:lstStyle/>
              <a:p>
                <a:pPr algn="ct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の最小解</a:t>
                </a:r>
              </a:p>
            </p:txBody>
          </p:sp>
        </mc:Choice>
        <mc:Fallback xmlns="">
          <p:sp>
            <p:nvSpPr>
              <p:cNvPr id="134" name="テキスト ボックス 133">
                <a:extLst>
                  <a:ext uri="{FF2B5EF4-FFF2-40B4-BE49-F238E27FC236}">
                    <a16:creationId xmlns:a16="http://schemas.microsoft.com/office/drawing/2014/main" id="{1F3113B5-5BEE-4414-A621-435C1B6E3C08}"/>
                  </a:ext>
                </a:extLst>
              </p:cNvPr>
              <p:cNvSpPr txBox="1">
                <a:spLocks noRot="1" noChangeAspect="1" noMove="1" noResize="1" noEditPoints="1" noAdjustHandles="1" noChangeArrowheads="1" noChangeShapeType="1" noTextEdit="1"/>
              </p:cNvSpPr>
              <p:nvPr/>
            </p:nvSpPr>
            <p:spPr>
              <a:xfrm>
                <a:off x="5294242" y="4323855"/>
                <a:ext cx="995599" cy="307777"/>
              </a:xfrm>
              <a:prstGeom prst="rect">
                <a:avLst/>
              </a:prstGeom>
              <a:blipFill>
                <a:blip r:embed="rId12"/>
                <a:stretch>
                  <a:fillRect t="-1961" b="-19608"/>
                </a:stretch>
              </a:blipFill>
            </p:spPr>
            <p:txBody>
              <a:bodyPr/>
              <a:lstStyle/>
              <a:p>
                <a:r>
                  <a:rPr lang="ja-JP" altLang="en-US">
                    <a:noFill/>
                  </a:rPr>
                  <a:t> </a:t>
                </a:r>
              </a:p>
            </p:txBody>
          </p:sp>
        </mc:Fallback>
      </mc:AlternateContent>
      <p:sp>
        <p:nvSpPr>
          <p:cNvPr id="135" name="星: 5 pt 134">
            <a:extLst>
              <a:ext uri="{FF2B5EF4-FFF2-40B4-BE49-F238E27FC236}">
                <a16:creationId xmlns:a16="http://schemas.microsoft.com/office/drawing/2014/main" id="{62CED36A-5D75-4E3A-839A-5B28C4C10C03}"/>
              </a:ext>
            </a:extLst>
          </p:cNvPr>
          <p:cNvSpPr/>
          <p:nvPr/>
        </p:nvSpPr>
        <p:spPr>
          <a:xfrm>
            <a:off x="6115324" y="4105624"/>
            <a:ext cx="190645" cy="202138"/>
          </a:xfrm>
          <a:prstGeom prst="star5">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137" name="テキスト ボックス 136">
                <a:extLst>
                  <a:ext uri="{FF2B5EF4-FFF2-40B4-BE49-F238E27FC236}">
                    <a16:creationId xmlns:a16="http://schemas.microsoft.com/office/drawing/2014/main" id="{6EF85042-1EF8-430D-A97A-FFE8C1366B20}"/>
                  </a:ext>
                </a:extLst>
              </p:cNvPr>
              <p:cNvSpPr txBox="1"/>
              <p:nvPr/>
            </p:nvSpPr>
            <p:spPr>
              <a:xfrm>
                <a:off x="9764801" y="4355681"/>
                <a:ext cx="995599" cy="307777"/>
              </a:xfrm>
              <a:prstGeom prst="rect">
                <a:avLst/>
              </a:prstGeom>
              <a:noFill/>
            </p:spPr>
            <p:txBody>
              <a:bodyPr wrap="square" rtlCol="0">
                <a:spAutoFit/>
              </a:bodyPr>
              <a:lstStyle/>
              <a:p>
                <a:pPr algn="ct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の最小解</a:t>
                </a:r>
              </a:p>
            </p:txBody>
          </p:sp>
        </mc:Choice>
        <mc:Fallback xmlns="">
          <p:sp>
            <p:nvSpPr>
              <p:cNvPr id="137" name="テキスト ボックス 136">
                <a:extLst>
                  <a:ext uri="{FF2B5EF4-FFF2-40B4-BE49-F238E27FC236}">
                    <a16:creationId xmlns:a16="http://schemas.microsoft.com/office/drawing/2014/main" id="{6EF85042-1EF8-430D-A97A-FFE8C1366B20}"/>
                  </a:ext>
                </a:extLst>
              </p:cNvPr>
              <p:cNvSpPr txBox="1">
                <a:spLocks noRot="1" noChangeAspect="1" noMove="1" noResize="1" noEditPoints="1" noAdjustHandles="1" noChangeArrowheads="1" noChangeShapeType="1" noTextEdit="1"/>
              </p:cNvSpPr>
              <p:nvPr/>
            </p:nvSpPr>
            <p:spPr>
              <a:xfrm>
                <a:off x="9764801" y="4355681"/>
                <a:ext cx="995599" cy="307777"/>
              </a:xfrm>
              <a:prstGeom prst="rect">
                <a:avLst/>
              </a:prstGeom>
              <a:blipFill>
                <a:blip r:embed="rId13"/>
                <a:stretch>
                  <a:fillRect t="-4000" b="-20000"/>
                </a:stretch>
              </a:blipFill>
            </p:spPr>
            <p:txBody>
              <a:bodyPr/>
              <a:lstStyle/>
              <a:p>
                <a:r>
                  <a:rPr lang="ja-JP" altLang="en-US">
                    <a:noFill/>
                  </a:rPr>
                  <a:t> </a:t>
                </a:r>
              </a:p>
            </p:txBody>
          </p:sp>
        </mc:Fallback>
      </mc:AlternateContent>
      <p:sp>
        <p:nvSpPr>
          <p:cNvPr id="139" name="星: 5 pt 138">
            <a:extLst>
              <a:ext uri="{FF2B5EF4-FFF2-40B4-BE49-F238E27FC236}">
                <a16:creationId xmlns:a16="http://schemas.microsoft.com/office/drawing/2014/main" id="{376A1BE7-6C1F-4CDD-8DCF-50EC860E786B}"/>
              </a:ext>
            </a:extLst>
          </p:cNvPr>
          <p:cNvSpPr/>
          <p:nvPr/>
        </p:nvSpPr>
        <p:spPr>
          <a:xfrm>
            <a:off x="10164963" y="3901500"/>
            <a:ext cx="190645" cy="202138"/>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0" name="星: 5 pt 139">
            <a:extLst>
              <a:ext uri="{FF2B5EF4-FFF2-40B4-BE49-F238E27FC236}">
                <a16:creationId xmlns:a16="http://schemas.microsoft.com/office/drawing/2014/main" id="{0EBCEB03-82D2-4183-AD7D-6383E71FD7E4}"/>
              </a:ext>
            </a:extLst>
          </p:cNvPr>
          <p:cNvSpPr/>
          <p:nvPr/>
        </p:nvSpPr>
        <p:spPr>
          <a:xfrm>
            <a:off x="6816488" y="3403163"/>
            <a:ext cx="190645" cy="202138"/>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2" name="テキスト ボックス 141">
            <a:extLst>
              <a:ext uri="{FF2B5EF4-FFF2-40B4-BE49-F238E27FC236}">
                <a16:creationId xmlns:a16="http://schemas.microsoft.com/office/drawing/2014/main" id="{D7E352B7-512F-4AC7-BC26-E57CD8825AB6}"/>
              </a:ext>
            </a:extLst>
          </p:cNvPr>
          <p:cNvSpPr txBox="1"/>
          <p:nvPr/>
        </p:nvSpPr>
        <p:spPr>
          <a:xfrm>
            <a:off x="9197405" y="2534037"/>
            <a:ext cx="1932101" cy="307777"/>
          </a:xfrm>
          <a:prstGeom prst="rect">
            <a:avLst/>
          </a:prstGeom>
          <a:solidFill>
            <a:schemeClr val="bg1"/>
          </a:solidFill>
        </p:spPr>
        <p:txBody>
          <a:bodyPr wrap="square" rtlCol="0">
            <a:spAutoFit/>
          </a:bodyPr>
          <a:lstStyle/>
          <a:p>
            <a:pPr algn="ctr"/>
            <a:r>
              <a:rPr kumimoji="1" lang="ja-JP" altLang="en-US" sz="1400" dirty="0"/>
              <a:t>非凸制約（</a:t>
            </a:r>
            <a:r>
              <a:rPr kumimoji="1" lang="en-US" altLang="ja-JP" sz="1400" dirty="0"/>
              <a:t>Prob.4</a:t>
            </a:r>
            <a:r>
              <a:rPr kumimoji="1" lang="ja-JP" altLang="en-US" sz="1400" dirty="0"/>
              <a:t>）</a:t>
            </a:r>
          </a:p>
        </p:txBody>
      </p:sp>
      <p:sp>
        <p:nvSpPr>
          <p:cNvPr id="143" name="テキスト ボックス 142">
            <a:extLst>
              <a:ext uri="{FF2B5EF4-FFF2-40B4-BE49-F238E27FC236}">
                <a16:creationId xmlns:a16="http://schemas.microsoft.com/office/drawing/2014/main" id="{54181235-686B-48E4-9BD6-6DB333EC8722}"/>
              </a:ext>
            </a:extLst>
          </p:cNvPr>
          <p:cNvSpPr txBox="1"/>
          <p:nvPr/>
        </p:nvSpPr>
        <p:spPr>
          <a:xfrm>
            <a:off x="5411243" y="2522757"/>
            <a:ext cx="1778633" cy="307777"/>
          </a:xfrm>
          <a:prstGeom prst="rect">
            <a:avLst/>
          </a:prstGeom>
          <a:solidFill>
            <a:schemeClr val="bg1"/>
          </a:solidFill>
        </p:spPr>
        <p:txBody>
          <a:bodyPr wrap="square" rtlCol="0">
            <a:spAutoFit/>
          </a:bodyPr>
          <a:lstStyle/>
          <a:p>
            <a:pPr algn="ctr"/>
            <a:r>
              <a:rPr kumimoji="1" lang="ja-JP" altLang="en-US" sz="1400" dirty="0"/>
              <a:t>凸制約（</a:t>
            </a:r>
            <a:r>
              <a:rPr kumimoji="1" lang="en-US" altLang="ja-JP" sz="1400" dirty="0"/>
              <a:t>Prob.1</a:t>
            </a:r>
            <a:r>
              <a:rPr kumimoji="1" lang="ja-JP" altLang="en-US" sz="1400" dirty="0"/>
              <a:t>）</a:t>
            </a:r>
          </a:p>
        </p:txBody>
      </p:sp>
      <p:sp>
        <p:nvSpPr>
          <p:cNvPr id="145" name="テキスト ボックス 144">
            <a:extLst>
              <a:ext uri="{FF2B5EF4-FFF2-40B4-BE49-F238E27FC236}">
                <a16:creationId xmlns:a16="http://schemas.microsoft.com/office/drawing/2014/main" id="{77E46C8F-C004-4CA2-BFB1-FBE45206F861}"/>
              </a:ext>
            </a:extLst>
          </p:cNvPr>
          <p:cNvSpPr txBox="1"/>
          <p:nvPr/>
        </p:nvSpPr>
        <p:spPr>
          <a:xfrm>
            <a:off x="3025945" y="4441387"/>
            <a:ext cx="831895" cy="307777"/>
          </a:xfrm>
          <a:prstGeom prst="rect">
            <a:avLst/>
          </a:prstGeom>
          <a:solidFill>
            <a:schemeClr val="bg1"/>
          </a:solidFill>
        </p:spPr>
        <p:txBody>
          <a:bodyPr wrap="square" rtlCol="0">
            <a:spAutoFit/>
          </a:bodyPr>
          <a:lstStyle/>
          <a:p>
            <a:pPr algn="ctr"/>
            <a:r>
              <a:rPr kumimoji="1" lang="ja-JP" altLang="en-US" sz="1400" dirty="0"/>
              <a:t>凸制約</a:t>
            </a:r>
          </a:p>
        </p:txBody>
      </p:sp>
      <p:sp>
        <p:nvSpPr>
          <p:cNvPr id="147" name="テキスト ボックス 146">
            <a:extLst>
              <a:ext uri="{FF2B5EF4-FFF2-40B4-BE49-F238E27FC236}">
                <a16:creationId xmlns:a16="http://schemas.microsoft.com/office/drawing/2014/main" id="{0821920A-A93E-42B4-BF36-2E642DA46A5B}"/>
              </a:ext>
            </a:extLst>
          </p:cNvPr>
          <p:cNvSpPr txBox="1"/>
          <p:nvPr/>
        </p:nvSpPr>
        <p:spPr>
          <a:xfrm>
            <a:off x="2832904" y="5878882"/>
            <a:ext cx="1217976" cy="307777"/>
          </a:xfrm>
          <a:prstGeom prst="rect">
            <a:avLst/>
          </a:prstGeom>
          <a:noFill/>
        </p:spPr>
        <p:txBody>
          <a:bodyPr wrap="square" rtlCol="0">
            <a:spAutoFit/>
          </a:bodyPr>
          <a:lstStyle/>
          <a:p>
            <a:pPr algn="ctr"/>
            <a:r>
              <a:rPr kumimoji="1" lang="ja-JP" altLang="en-US" sz="1400" dirty="0"/>
              <a:t>非凸制約</a:t>
            </a:r>
          </a:p>
        </p:txBody>
      </p:sp>
      <p:sp>
        <p:nvSpPr>
          <p:cNvPr id="148" name="テキスト ボックス 147">
            <a:extLst>
              <a:ext uri="{FF2B5EF4-FFF2-40B4-BE49-F238E27FC236}">
                <a16:creationId xmlns:a16="http://schemas.microsoft.com/office/drawing/2014/main" id="{EF1CD7B9-5713-471A-A959-1B36B726EE34}"/>
              </a:ext>
            </a:extLst>
          </p:cNvPr>
          <p:cNvSpPr txBox="1"/>
          <p:nvPr/>
        </p:nvSpPr>
        <p:spPr>
          <a:xfrm>
            <a:off x="278164" y="2655498"/>
            <a:ext cx="1328816" cy="338554"/>
          </a:xfrm>
          <a:prstGeom prst="rect">
            <a:avLst/>
          </a:prstGeom>
          <a:noFill/>
        </p:spPr>
        <p:txBody>
          <a:bodyPr wrap="square" rtlCol="0">
            <a:spAutoFit/>
          </a:bodyPr>
          <a:lstStyle/>
          <a:p>
            <a:pPr marL="285750" indent="-285750" algn="ctr">
              <a:buFont typeface="Wingdings" panose="05000000000000000000" pitchFamily="2" charset="2"/>
              <a:buChar char="Ø"/>
            </a:pPr>
            <a:r>
              <a:rPr kumimoji="1" lang="ja-JP" altLang="en-US" sz="1600" dirty="0"/>
              <a:t>目的関数</a:t>
            </a:r>
          </a:p>
        </p:txBody>
      </p:sp>
      <p:sp>
        <p:nvSpPr>
          <p:cNvPr id="149" name="テキスト ボックス 148">
            <a:extLst>
              <a:ext uri="{FF2B5EF4-FFF2-40B4-BE49-F238E27FC236}">
                <a16:creationId xmlns:a16="http://schemas.microsoft.com/office/drawing/2014/main" id="{BFB6DACA-15A8-44A8-93EE-29F1C90D2AD4}"/>
              </a:ext>
            </a:extLst>
          </p:cNvPr>
          <p:cNvSpPr txBox="1"/>
          <p:nvPr/>
        </p:nvSpPr>
        <p:spPr>
          <a:xfrm>
            <a:off x="278164" y="3122065"/>
            <a:ext cx="1343671" cy="338554"/>
          </a:xfrm>
          <a:prstGeom prst="rect">
            <a:avLst/>
          </a:prstGeom>
          <a:noFill/>
        </p:spPr>
        <p:txBody>
          <a:bodyPr wrap="square" rtlCol="0">
            <a:spAutoFit/>
          </a:bodyPr>
          <a:lstStyle/>
          <a:p>
            <a:pPr marL="285750" indent="-285750" algn="ctr">
              <a:buFont typeface="Wingdings" panose="05000000000000000000" pitchFamily="2" charset="2"/>
              <a:buChar char="Ø"/>
            </a:pPr>
            <a:r>
              <a:rPr kumimoji="1" lang="ja-JP" altLang="en-US" sz="1600" dirty="0"/>
              <a:t>制約関数</a:t>
            </a:r>
          </a:p>
        </p:txBody>
      </p:sp>
      <p:sp>
        <p:nvSpPr>
          <p:cNvPr id="150" name="テキスト ボックス 149">
            <a:extLst>
              <a:ext uri="{FF2B5EF4-FFF2-40B4-BE49-F238E27FC236}">
                <a16:creationId xmlns:a16="http://schemas.microsoft.com/office/drawing/2014/main" id="{3FCAE711-6B3E-40C2-9167-1D2B7F508280}"/>
              </a:ext>
            </a:extLst>
          </p:cNvPr>
          <p:cNvSpPr txBox="1"/>
          <p:nvPr/>
        </p:nvSpPr>
        <p:spPr>
          <a:xfrm>
            <a:off x="344798" y="4085633"/>
            <a:ext cx="889706" cy="338554"/>
          </a:xfrm>
          <a:prstGeom prst="rect">
            <a:avLst/>
          </a:prstGeom>
          <a:noFill/>
        </p:spPr>
        <p:txBody>
          <a:bodyPr wrap="square" rtlCol="0">
            <a:spAutoFit/>
          </a:bodyPr>
          <a:lstStyle/>
          <a:p>
            <a:pPr algn="ctr"/>
            <a:r>
              <a:rPr lang="en-US" altLang="ja-JP" sz="1600" dirty="0"/>
              <a:t>Prob.2</a:t>
            </a:r>
            <a:endParaRPr lang="ja-JP" altLang="en-US" sz="1600" dirty="0"/>
          </a:p>
        </p:txBody>
      </p:sp>
      <p:sp>
        <p:nvSpPr>
          <p:cNvPr id="151" name="テキスト ボックス 150">
            <a:extLst>
              <a:ext uri="{FF2B5EF4-FFF2-40B4-BE49-F238E27FC236}">
                <a16:creationId xmlns:a16="http://schemas.microsoft.com/office/drawing/2014/main" id="{C833B07A-6F2E-42A0-881E-C68E8B1281D3}"/>
              </a:ext>
            </a:extLst>
          </p:cNvPr>
          <p:cNvSpPr txBox="1"/>
          <p:nvPr/>
        </p:nvSpPr>
        <p:spPr>
          <a:xfrm>
            <a:off x="337011" y="4775091"/>
            <a:ext cx="889706" cy="338554"/>
          </a:xfrm>
          <a:prstGeom prst="rect">
            <a:avLst/>
          </a:prstGeom>
          <a:noFill/>
        </p:spPr>
        <p:txBody>
          <a:bodyPr wrap="square" rtlCol="0">
            <a:spAutoFit/>
          </a:bodyPr>
          <a:lstStyle/>
          <a:p>
            <a:pPr algn="ctr"/>
            <a:r>
              <a:rPr lang="en-US" altLang="ja-JP" sz="1600" dirty="0"/>
              <a:t>Prob.3</a:t>
            </a:r>
            <a:endParaRPr lang="ja-JP" altLang="en-US" sz="1600" dirty="0"/>
          </a:p>
        </p:txBody>
      </p:sp>
      <p:sp>
        <p:nvSpPr>
          <p:cNvPr id="152" name="テキスト ボックス 151">
            <a:extLst>
              <a:ext uri="{FF2B5EF4-FFF2-40B4-BE49-F238E27FC236}">
                <a16:creationId xmlns:a16="http://schemas.microsoft.com/office/drawing/2014/main" id="{50D291E3-4DD2-42EF-AFFA-BC6C42888650}"/>
              </a:ext>
            </a:extLst>
          </p:cNvPr>
          <p:cNvSpPr txBox="1"/>
          <p:nvPr/>
        </p:nvSpPr>
        <p:spPr>
          <a:xfrm>
            <a:off x="3025945" y="5174460"/>
            <a:ext cx="831895" cy="307777"/>
          </a:xfrm>
          <a:prstGeom prst="rect">
            <a:avLst/>
          </a:prstGeom>
          <a:solidFill>
            <a:schemeClr val="bg1"/>
          </a:solidFill>
        </p:spPr>
        <p:txBody>
          <a:bodyPr wrap="square" rtlCol="0">
            <a:spAutoFit/>
          </a:bodyPr>
          <a:lstStyle/>
          <a:p>
            <a:pPr algn="ctr"/>
            <a:r>
              <a:rPr kumimoji="1" lang="ja-JP" altLang="en-US" sz="1400" dirty="0"/>
              <a:t>凸制約</a:t>
            </a:r>
          </a:p>
        </p:txBody>
      </p:sp>
      <p:sp>
        <p:nvSpPr>
          <p:cNvPr id="153" name="テキスト ボックス 152">
            <a:extLst>
              <a:ext uri="{FF2B5EF4-FFF2-40B4-BE49-F238E27FC236}">
                <a16:creationId xmlns:a16="http://schemas.microsoft.com/office/drawing/2014/main" id="{52592D14-4A3E-42CA-BE5C-F93A22BE945E}"/>
              </a:ext>
            </a:extLst>
          </p:cNvPr>
          <p:cNvSpPr txBox="1"/>
          <p:nvPr/>
        </p:nvSpPr>
        <p:spPr>
          <a:xfrm>
            <a:off x="344798" y="5491111"/>
            <a:ext cx="889706" cy="338554"/>
          </a:xfrm>
          <a:prstGeom prst="rect">
            <a:avLst/>
          </a:prstGeom>
          <a:noFill/>
        </p:spPr>
        <p:txBody>
          <a:bodyPr wrap="square" rtlCol="0">
            <a:spAutoFit/>
          </a:bodyPr>
          <a:lstStyle/>
          <a:p>
            <a:pPr algn="ctr"/>
            <a:r>
              <a:rPr lang="en-US" altLang="ja-JP" sz="1600" dirty="0"/>
              <a:t>Prob.4</a:t>
            </a:r>
            <a:endParaRPr lang="ja-JP" altLang="en-US" sz="1600" dirty="0"/>
          </a:p>
        </p:txBody>
      </p:sp>
      <p:sp>
        <p:nvSpPr>
          <p:cNvPr id="64" name="テキスト ボックス 63">
            <a:extLst>
              <a:ext uri="{FF2B5EF4-FFF2-40B4-BE49-F238E27FC236}">
                <a16:creationId xmlns:a16="http://schemas.microsoft.com/office/drawing/2014/main" id="{965F6D6F-2B42-4CAC-93DA-7A91969A1778}"/>
              </a:ext>
            </a:extLst>
          </p:cNvPr>
          <p:cNvSpPr txBox="1"/>
          <p:nvPr/>
        </p:nvSpPr>
        <p:spPr>
          <a:xfrm>
            <a:off x="10073317" y="4113058"/>
            <a:ext cx="1398494" cy="261610"/>
          </a:xfrm>
          <a:prstGeom prst="rect">
            <a:avLst/>
          </a:prstGeom>
          <a:noFill/>
        </p:spPr>
        <p:txBody>
          <a:bodyPr wrap="square" rtlCol="0">
            <a:spAutoFit/>
          </a:bodyPr>
          <a:lstStyle/>
          <a:p>
            <a:pPr algn="ctr"/>
            <a:r>
              <a:rPr lang="ja-JP" altLang="en-US" sz="1100" dirty="0"/>
              <a:t>パレートフロンティア</a:t>
            </a:r>
          </a:p>
        </p:txBody>
      </p:sp>
      <p:cxnSp>
        <p:nvCxnSpPr>
          <p:cNvPr id="65" name="直線コネクタ 64">
            <a:extLst>
              <a:ext uri="{FF2B5EF4-FFF2-40B4-BE49-F238E27FC236}">
                <a16:creationId xmlns:a16="http://schemas.microsoft.com/office/drawing/2014/main" id="{86A93C20-1A64-47E8-9CB9-0396AEB6D51E}"/>
              </a:ext>
            </a:extLst>
          </p:cNvPr>
          <p:cNvCxnSpPr>
            <a:cxnSpLocks/>
          </p:cNvCxnSpPr>
          <p:nvPr/>
        </p:nvCxnSpPr>
        <p:spPr>
          <a:xfrm flipV="1">
            <a:off x="10077207" y="4036284"/>
            <a:ext cx="144000" cy="144000"/>
          </a:xfrm>
          <a:prstGeom prst="line">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B9952984-32FD-4A18-8FB5-3C41DB07001D}"/>
              </a:ext>
            </a:extLst>
          </p:cNvPr>
          <p:cNvSpPr txBox="1"/>
          <p:nvPr/>
        </p:nvSpPr>
        <p:spPr>
          <a:xfrm>
            <a:off x="8190818" y="5891712"/>
            <a:ext cx="3916777" cy="307777"/>
          </a:xfrm>
          <a:prstGeom prst="rect">
            <a:avLst/>
          </a:prstGeom>
          <a:noFill/>
        </p:spPr>
        <p:txBody>
          <a:bodyPr wrap="square" rtlCol="0">
            <a:spAutoFit/>
          </a:bodyPr>
          <a:lstStyle/>
          <a:p>
            <a:pPr algn="ctr"/>
            <a:r>
              <a:rPr lang="ja-JP" altLang="en-US" sz="1400" dirty="0"/>
              <a:t>実行可能領域とトレードオフ領域は非連結に存在</a:t>
            </a:r>
          </a:p>
        </p:txBody>
      </p:sp>
      <p:sp>
        <p:nvSpPr>
          <p:cNvPr id="136" name="星: 5 pt 135">
            <a:extLst>
              <a:ext uri="{FF2B5EF4-FFF2-40B4-BE49-F238E27FC236}">
                <a16:creationId xmlns:a16="http://schemas.microsoft.com/office/drawing/2014/main" id="{D725DBCE-73FC-43D6-BA51-FAF60F68C364}"/>
              </a:ext>
            </a:extLst>
          </p:cNvPr>
          <p:cNvSpPr/>
          <p:nvPr/>
        </p:nvSpPr>
        <p:spPr>
          <a:xfrm>
            <a:off x="9976634" y="4065538"/>
            <a:ext cx="190645" cy="202138"/>
          </a:xfrm>
          <a:prstGeom prst="star5">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D8EC73B9-003B-4F8E-91FE-66009A3942A2}"/>
                  </a:ext>
                </a:extLst>
              </p:cNvPr>
              <p:cNvSpPr txBox="1"/>
              <p:nvPr/>
            </p:nvSpPr>
            <p:spPr>
              <a:xfrm>
                <a:off x="430807" y="2002098"/>
                <a:ext cx="2972907" cy="533288"/>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𝐹</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r>
                            <a:rPr lang="en-US" altLang="ja-JP" sz="1400" b="1" i="1" smtClean="0">
                              <a:latin typeface="Cambria Math" panose="02040503050406030204" pitchFamily="18" charset="0"/>
                              <a:ea typeface="Cambria Math" panose="02040503050406030204" pitchFamily="18" charset="0"/>
                            </a:rPr>
                            <m:t>;</m:t>
                          </m:r>
                          <m:r>
                            <a:rPr lang="ja-JP" altLang="en-US" sz="1400" i="1">
                              <a:latin typeface="Cambria Math" panose="02040503050406030204" pitchFamily="18" charset="0"/>
                              <a:ea typeface="Cambria Math" panose="02040503050406030204" pitchFamily="18" charset="0"/>
                            </a:rPr>
                            <m:t>𝜙</m:t>
                          </m:r>
                        </m:e>
                      </m:d>
                      <m:r>
                        <a:rPr lang="en-US" altLang="ja-JP" sz="1400" b="0" i="1" smtClean="0">
                          <a:latin typeface="Cambria Math" panose="02040503050406030204" pitchFamily="18" charset="0"/>
                        </a:rPr>
                        <m:t>=</m:t>
                      </m:r>
                      <m:f>
                        <m:fPr>
                          <m:ctrlPr>
                            <a:rPr lang="en-US" altLang="ja-JP" sz="1400" i="1">
                              <a:latin typeface="Cambria Math" panose="02040503050406030204" pitchFamily="18" charset="0"/>
                            </a:rPr>
                          </m:ctrlPr>
                        </m:fPr>
                        <m:num>
                          <m:r>
                            <a:rPr lang="en-US" altLang="ja-JP" sz="1400" i="1">
                              <a:latin typeface="Cambria Math" panose="02040503050406030204" pitchFamily="18" charset="0"/>
                            </a:rPr>
                            <m:t>1</m:t>
                          </m:r>
                        </m:num>
                        <m:den>
                          <m:r>
                            <a:rPr lang="en-US" altLang="ja-JP" sz="1400" i="1">
                              <a:latin typeface="Cambria Math" panose="02040503050406030204" pitchFamily="18" charset="0"/>
                            </a:rPr>
                            <m:t>𝑁</m:t>
                          </m:r>
                        </m:den>
                      </m:f>
                      <m:nary>
                        <m:naryPr>
                          <m:chr m:val="∑"/>
                          <m:limLoc m:val="subSup"/>
                          <m:ctrlPr>
                            <a:rPr lang="en-US" altLang="ja-JP" sz="1400" i="1">
                              <a:latin typeface="Cambria Math" panose="02040503050406030204" pitchFamily="18" charset="0"/>
                              <a:ea typeface="Cambria Math" panose="02040503050406030204" pitchFamily="18" charset="0"/>
                            </a:rPr>
                          </m:ctrlPr>
                        </m:naryPr>
                        <m:sub>
                          <m:r>
                            <m:rPr>
                              <m:brk m:alnAt="25"/>
                            </m:rPr>
                            <a:rPr lang="en-US" altLang="ja-JP" sz="1400" i="1">
                              <a:latin typeface="Cambria Math" panose="02040503050406030204" pitchFamily="18" charset="0"/>
                              <a:ea typeface="Cambria Math" panose="02040503050406030204" pitchFamily="18" charset="0"/>
                            </a:rPr>
                            <m:t>𝑛</m:t>
                          </m:r>
                          <m:r>
                            <a:rPr lang="en-US" altLang="ja-JP" sz="1400" i="1">
                              <a:latin typeface="Cambria Math" panose="02040503050406030204" pitchFamily="18" charset="0"/>
                              <a:ea typeface="Cambria Math" panose="02040503050406030204" pitchFamily="18" charset="0"/>
                            </a:rPr>
                            <m:t>=1</m:t>
                          </m:r>
                        </m:sub>
                        <m:sup>
                          <m:r>
                            <a:rPr lang="en-US" altLang="ja-JP" sz="1400" i="1">
                              <a:latin typeface="Cambria Math" panose="02040503050406030204" pitchFamily="18" charset="0"/>
                              <a:ea typeface="Cambria Math" panose="02040503050406030204" pitchFamily="18" charset="0"/>
                            </a:rPr>
                            <m:t>𝑁</m:t>
                          </m:r>
                        </m:sup>
                        <m:e>
                          <m:r>
                            <a:rPr lang="ja-JP" altLang="en-US" sz="1400" b="0" i="1" smtClean="0">
                              <a:latin typeface="Cambria Math" panose="02040503050406030204" pitchFamily="18" charset="0"/>
                              <a:ea typeface="Cambria Math" panose="02040503050406030204" pitchFamily="18" charset="0"/>
                            </a:rPr>
                            <m:t>𝜙</m:t>
                          </m:r>
                          <m:d>
                            <m:dPr>
                              <m:ctrlPr>
                                <a:rPr lang="en-US" altLang="ja-JP" sz="1400" i="1">
                                  <a:latin typeface="Cambria Math" panose="02040503050406030204" pitchFamily="18" charset="0"/>
                                  <a:ea typeface="Cambria Math" panose="02040503050406030204" pitchFamily="18" charset="0"/>
                                </a:rPr>
                              </m:ctrlPr>
                            </m:dPr>
                            <m:e>
                              <m:sSub>
                                <m:sSubPr>
                                  <m:ctrlPr>
                                    <a:rPr lang="en-US" altLang="ja-JP" sz="1400" i="1">
                                      <a:latin typeface="Cambria Math" panose="02040503050406030204" pitchFamily="18" charset="0"/>
                                      <a:ea typeface="Cambria Math" panose="02040503050406030204" pitchFamily="18" charset="0"/>
                                    </a:rPr>
                                  </m:ctrlPr>
                                </m:sSubPr>
                                <m:e>
                                  <m:r>
                                    <a:rPr lang="en-US" altLang="ja-JP" sz="1400" i="1">
                                      <a:latin typeface="Cambria Math" panose="02040503050406030204" pitchFamily="18" charset="0"/>
                                      <a:ea typeface="Cambria Math" panose="02040503050406030204" pitchFamily="18" charset="0"/>
                                    </a:rPr>
                                    <m:t>𝑥</m:t>
                                  </m:r>
                                </m:e>
                                <m:sub>
                                  <m:r>
                                    <a:rPr lang="en-US" altLang="ja-JP" sz="1400" i="1">
                                      <a:latin typeface="Cambria Math" panose="02040503050406030204" pitchFamily="18" charset="0"/>
                                      <a:ea typeface="Cambria Math" panose="02040503050406030204" pitchFamily="18" charset="0"/>
                                    </a:rPr>
                                    <m:t>𝑛</m:t>
                                  </m:r>
                                </m:sub>
                              </m:sSub>
                            </m:e>
                          </m:d>
                        </m:e>
                      </m:nary>
                      <m:r>
                        <a:rPr lang="en-US" altLang="ja-JP" sz="1400" i="1">
                          <a:latin typeface="Cambria Math" panose="02040503050406030204" pitchFamily="18" charset="0"/>
                          <a:ea typeface="Cambria Math" panose="02040503050406030204" pitchFamily="18" charset="0"/>
                        </a:rPr>
                        <m:t>−</m:t>
                      </m:r>
                      <m:func>
                        <m:funcPr>
                          <m:ctrlPr>
                            <a:rPr lang="en-US" altLang="ja-JP" sz="1400" i="1" smtClean="0">
                              <a:latin typeface="Cambria Math" panose="02040503050406030204" pitchFamily="18" charset="0"/>
                              <a:ea typeface="Cambria Math" panose="02040503050406030204" pitchFamily="18" charset="0"/>
                            </a:rPr>
                          </m:ctrlPr>
                        </m:funcPr>
                        <m:fName>
                          <m:r>
                            <a:rPr lang="ja-JP" altLang="en-US" sz="1400" i="1">
                              <a:latin typeface="Cambria Math" panose="02040503050406030204" pitchFamily="18" charset="0"/>
                              <a:ea typeface="Cambria Math" panose="02040503050406030204" pitchFamily="18" charset="0"/>
                            </a:rPr>
                            <m:t>𝜙</m:t>
                          </m:r>
                        </m:fName>
                        <m:e>
                          <m:d>
                            <m:dPr>
                              <m:ctrlPr>
                                <a:rPr lang="en-US" altLang="ja-JP" sz="1400" i="1">
                                  <a:latin typeface="Cambria Math" panose="02040503050406030204" pitchFamily="18" charset="0"/>
                                  <a:ea typeface="Cambria Math" panose="02040503050406030204" pitchFamily="18" charset="0"/>
                                </a:rPr>
                              </m:ctrlPr>
                            </m:dPr>
                            <m:e>
                              <m:rad>
                                <m:radPr>
                                  <m:degHide m:val="on"/>
                                  <m:ctrlPr>
                                    <a:rPr lang="en-US" altLang="ja-JP" sz="1400" i="1">
                                      <a:latin typeface="Cambria Math" panose="02040503050406030204" pitchFamily="18" charset="0"/>
                                      <a:ea typeface="Cambria Math" panose="02040503050406030204" pitchFamily="18" charset="0"/>
                                    </a:rPr>
                                  </m:ctrlPr>
                                </m:radPr>
                                <m:deg/>
                                <m:e>
                                  <m:r>
                                    <a:rPr lang="en-US" altLang="ja-JP" sz="1400" i="1">
                                      <a:latin typeface="Cambria Math" panose="02040503050406030204" pitchFamily="18" charset="0"/>
                                      <a:ea typeface="Cambria Math" panose="02040503050406030204" pitchFamily="18" charset="0"/>
                                    </a:rPr>
                                    <m:t>𝑑</m:t>
                                  </m:r>
                                </m:e>
                              </m:rad>
                            </m:e>
                          </m:d>
                        </m:e>
                      </m:func>
                    </m:oMath>
                  </m:oMathPara>
                </a14:m>
                <a:endParaRPr kumimoji="1" lang="ja-JP" altLang="en-US" sz="1400" dirty="0"/>
              </a:p>
            </p:txBody>
          </p:sp>
        </mc:Choice>
        <mc:Fallback xmlns="">
          <p:sp>
            <p:nvSpPr>
              <p:cNvPr id="81" name="テキスト ボックス 80">
                <a:extLst>
                  <a:ext uri="{FF2B5EF4-FFF2-40B4-BE49-F238E27FC236}">
                    <a16:creationId xmlns:a16="http://schemas.microsoft.com/office/drawing/2014/main" id="{D8EC73B9-003B-4F8E-91FE-66009A3942A2}"/>
                  </a:ext>
                </a:extLst>
              </p:cNvPr>
              <p:cNvSpPr txBox="1">
                <a:spLocks noRot="1" noChangeAspect="1" noMove="1" noResize="1" noEditPoints="1" noAdjustHandles="1" noChangeArrowheads="1" noChangeShapeType="1" noTextEdit="1"/>
              </p:cNvSpPr>
              <p:nvPr/>
            </p:nvSpPr>
            <p:spPr>
              <a:xfrm>
                <a:off x="430807" y="2002098"/>
                <a:ext cx="2972907" cy="533288"/>
              </a:xfrm>
              <a:prstGeom prst="rect">
                <a:avLst/>
              </a:prstGeom>
              <a:blipFill>
                <a:blip r:embed="rId14"/>
                <a:stretch>
                  <a:fillRect t="-134091" b="-2045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3A489AA5-BE3A-49D7-9D75-8AAC6D11FF96}"/>
                  </a:ext>
                </a:extLst>
              </p:cNvPr>
              <p:cNvSpPr txBox="1"/>
              <p:nvPr/>
            </p:nvSpPr>
            <p:spPr>
              <a:xfrm>
                <a:off x="8517320" y="2066228"/>
                <a:ext cx="2972907" cy="36933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ja-JP" altLang="en-US" i="1" smtClean="0">
                          <a:latin typeface="Cambria Math" panose="02040503050406030204" pitchFamily="18" charset="0"/>
                          <a:ea typeface="Cambria Math" panose="02040503050406030204" pitchFamily="18" charset="0"/>
                        </a:rPr>
                        <m:t>𝜙</m:t>
                      </m:r>
                      <m:d>
                        <m:dPr>
                          <m:ctrlPr>
                            <a:rPr lang="en-US" altLang="ja-JP" b="0" i="1" smtClean="0">
                              <a:latin typeface="Cambria Math" panose="02040503050406030204" pitchFamily="18" charset="0"/>
                              <a:ea typeface="Cambria Math" panose="02040503050406030204" pitchFamily="18" charset="0"/>
                            </a:rPr>
                          </m:ctrlPr>
                        </m:dPr>
                        <m:e>
                          <m:r>
                            <a:rPr lang="en-US" altLang="ja-JP" b="0" i="1" smtClean="0">
                              <a:latin typeface="Cambria Math" panose="02040503050406030204" pitchFamily="18" charset="0"/>
                              <a:ea typeface="Cambria Math" panose="02040503050406030204" pitchFamily="18" charset="0"/>
                            </a:rPr>
                            <m:t>𝑥</m:t>
                          </m:r>
                        </m:e>
                      </m:d>
                      <m:r>
                        <a:rPr lang="en-US" altLang="ja-JP" b="0" i="1" smtClean="0">
                          <a:latin typeface="Cambria Math" panose="02040503050406030204" pitchFamily="18" charset="0"/>
                        </a:rPr>
                        <m:t>=−</m:t>
                      </m:r>
                      <m:func>
                        <m:funcPr>
                          <m:ctrlPr>
                            <a:rPr lang="en-US" altLang="ja-JP" i="1">
                              <a:latin typeface="Cambria Math" panose="02040503050406030204" pitchFamily="18" charset="0"/>
                              <a:ea typeface="Cambria Math" panose="02040503050406030204" pitchFamily="18" charset="0"/>
                            </a:rPr>
                          </m:ctrlPr>
                        </m:funcPr>
                        <m:fName>
                          <m:r>
                            <m:rPr>
                              <m:sty m:val="p"/>
                            </m:rPr>
                            <a:rPr lang="en-US" altLang="ja-JP">
                              <a:latin typeface="Cambria Math" panose="02040503050406030204" pitchFamily="18" charset="0"/>
                              <a:ea typeface="Cambria Math" panose="02040503050406030204" pitchFamily="18" charset="0"/>
                            </a:rPr>
                            <m:t>cos</m:t>
                          </m:r>
                        </m:fName>
                        <m:e>
                          <m:r>
                            <a:rPr lang="en-US" altLang="ja-JP" i="1">
                              <a:latin typeface="Cambria Math" panose="02040503050406030204" pitchFamily="18" charset="0"/>
                              <a:ea typeface="Cambria Math" panose="02040503050406030204" pitchFamily="18" charset="0"/>
                            </a:rPr>
                            <m:t>(2</m:t>
                          </m:r>
                          <m:r>
                            <a:rPr lang="en-US" altLang="ja-JP" i="1">
                              <a:latin typeface="Cambria Math" panose="02040503050406030204" pitchFamily="18" charset="0"/>
                              <a:ea typeface="Cambria Math" panose="02040503050406030204" pitchFamily="18" charset="0"/>
                            </a:rPr>
                            <m:t>𝜋</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𝑥</m:t>
                          </m:r>
                          <m:r>
                            <a:rPr lang="en-US" altLang="ja-JP" i="1">
                              <a:latin typeface="Cambria Math" panose="02040503050406030204" pitchFamily="18" charset="0"/>
                              <a:ea typeface="Cambria Math" panose="02040503050406030204" pitchFamily="18" charset="0"/>
                            </a:rPr>
                            <m:t>−0.25))</m:t>
                          </m:r>
                        </m:e>
                      </m:func>
                    </m:oMath>
                  </m:oMathPara>
                </a14:m>
                <a:endParaRPr kumimoji="1" lang="ja-JP" altLang="en-US" dirty="0"/>
              </a:p>
            </p:txBody>
          </p:sp>
        </mc:Choice>
        <mc:Fallback xmlns="">
          <p:sp>
            <p:nvSpPr>
              <p:cNvPr id="82" name="テキスト ボックス 81">
                <a:extLst>
                  <a:ext uri="{FF2B5EF4-FFF2-40B4-BE49-F238E27FC236}">
                    <a16:creationId xmlns:a16="http://schemas.microsoft.com/office/drawing/2014/main" id="{3A489AA5-BE3A-49D7-9D75-8AAC6D11FF96}"/>
                  </a:ext>
                </a:extLst>
              </p:cNvPr>
              <p:cNvSpPr txBox="1">
                <a:spLocks noRot="1" noChangeAspect="1" noMove="1" noResize="1" noEditPoints="1" noAdjustHandles="1" noChangeArrowheads="1" noChangeShapeType="1" noTextEdit="1"/>
              </p:cNvSpPr>
              <p:nvPr/>
            </p:nvSpPr>
            <p:spPr>
              <a:xfrm>
                <a:off x="8517320" y="2066228"/>
                <a:ext cx="2972907" cy="369332"/>
              </a:xfrm>
              <a:prstGeom prst="rect">
                <a:avLst/>
              </a:prstGeom>
              <a:blipFill>
                <a:blip r:embed="rId15"/>
                <a:stretch>
                  <a:fillRect l="-410" r="-615" b="-131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8" name="テキスト ボックス 87">
                <a:extLst>
                  <a:ext uri="{FF2B5EF4-FFF2-40B4-BE49-F238E27FC236}">
                    <a16:creationId xmlns:a16="http://schemas.microsoft.com/office/drawing/2014/main" id="{97658B36-28C3-4864-8009-B4875A199793}"/>
                  </a:ext>
                </a:extLst>
              </p:cNvPr>
              <p:cNvSpPr txBox="1"/>
              <p:nvPr/>
            </p:nvSpPr>
            <p:spPr>
              <a:xfrm>
                <a:off x="5360244" y="2056307"/>
                <a:ext cx="1804429" cy="36933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ja-JP" altLang="en-US" i="1" smtClean="0">
                          <a:latin typeface="Cambria Math" panose="02040503050406030204" pitchFamily="18" charset="0"/>
                          <a:ea typeface="Cambria Math" panose="02040503050406030204" pitchFamily="18" charset="0"/>
                        </a:rPr>
                        <m:t>𝜙</m:t>
                      </m:r>
                      <m:d>
                        <m:dPr>
                          <m:ctrlPr>
                            <a:rPr lang="en-US" altLang="ja-JP" b="0" i="1" smtClean="0">
                              <a:latin typeface="Cambria Math" panose="02040503050406030204" pitchFamily="18" charset="0"/>
                              <a:ea typeface="Cambria Math" panose="02040503050406030204" pitchFamily="18" charset="0"/>
                            </a:rPr>
                          </m:ctrlPr>
                        </m:dPr>
                        <m:e>
                          <m:r>
                            <a:rPr lang="en-US" altLang="ja-JP" b="0" i="1" smtClean="0">
                              <a:latin typeface="Cambria Math" panose="02040503050406030204" pitchFamily="18" charset="0"/>
                              <a:ea typeface="Cambria Math" panose="02040503050406030204" pitchFamily="18" charset="0"/>
                            </a:rPr>
                            <m:t>𝑥</m:t>
                          </m:r>
                        </m:e>
                      </m:d>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m:t>
                          </m:r>
                          <m:r>
                            <a:rPr lang="en-US" altLang="ja-JP" i="1">
                              <a:latin typeface="Cambria Math" panose="02040503050406030204" pitchFamily="18" charset="0"/>
                            </a:rPr>
                            <m:t>𝑥</m:t>
                          </m:r>
                          <m:r>
                            <a:rPr lang="en-US" altLang="ja-JP" b="0" i="1" smtClean="0">
                              <a:latin typeface="Cambria Math" panose="02040503050406030204" pitchFamily="18" charset="0"/>
                            </a:rPr>
                            <m:t>−1)</m:t>
                          </m:r>
                        </m:e>
                        <m:sup>
                          <m:r>
                            <a:rPr lang="en-US" altLang="ja-JP" b="0" i="1" smtClean="0">
                              <a:latin typeface="Cambria Math" panose="02040503050406030204" pitchFamily="18" charset="0"/>
                            </a:rPr>
                            <m:t>2</m:t>
                          </m:r>
                        </m:sup>
                      </m:sSup>
                    </m:oMath>
                  </m:oMathPara>
                </a14:m>
                <a:endParaRPr kumimoji="1" lang="ja-JP" altLang="en-US" dirty="0"/>
              </a:p>
            </p:txBody>
          </p:sp>
        </mc:Choice>
        <mc:Fallback xmlns="">
          <p:sp>
            <p:nvSpPr>
              <p:cNvPr id="88" name="テキスト ボックス 87">
                <a:extLst>
                  <a:ext uri="{FF2B5EF4-FFF2-40B4-BE49-F238E27FC236}">
                    <a16:creationId xmlns:a16="http://schemas.microsoft.com/office/drawing/2014/main" id="{97658B36-28C3-4864-8009-B4875A199793}"/>
                  </a:ext>
                </a:extLst>
              </p:cNvPr>
              <p:cNvSpPr txBox="1">
                <a:spLocks noRot="1" noChangeAspect="1" noMove="1" noResize="1" noEditPoints="1" noAdjustHandles="1" noChangeArrowheads="1" noChangeShapeType="1" noTextEdit="1"/>
              </p:cNvSpPr>
              <p:nvPr/>
            </p:nvSpPr>
            <p:spPr>
              <a:xfrm>
                <a:off x="5360244" y="2056307"/>
                <a:ext cx="1804429" cy="369332"/>
              </a:xfrm>
              <a:prstGeom prst="rect">
                <a:avLst/>
              </a:prstGeom>
              <a:blipFill>
                <a:blip r:embed="rId16"/>
                <a:stretch>
                  <a:fillRect l="-676" b="-147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70013810"/>
      </p:ext>
    </p:extLst>
  </p:cSld>
  <p:clrMapOvr>
    <a:masterClrMapping/>
  </p:clrMapOvr>
</p:sld>
</file>

<file path=ppt/theme/theme1.xml><?xml version="1.0" encoding="utf-8"?>
<a:theme xmlns:a="http://schemas.openxmlformats.org/drawingml/2006/main" name="Yokogawa_Template_Standard">
  <a:themeElements>
    <a:clrScheme name="yokogawa theme 2021">
      <a:dk1>
        <a:sysClr val="windowText" lastClr="000000"/>
      </a:dk1>
      <a:lt1>
        <a:sysClr val="window" lastClr="FFFFFF"/>
      </a:lt1>
      <a:dk2>
        <a:srgbClr val="85699F"/>
      </a:dk2>
      <a:lt2>
        <a:srgbClr val="95A0A4"/>
      </a:lt2>
      <a:accent1>
        <a:srgbClr val="00316C"/>
      </a:accent1>
      <a:accent2>
        <a:srgbClr val="FDD000"/>
      </a:accent2>
      <a:accent3>
        <a:srgbClr val="76B059"/>
      </a:accent3>
      <a:accent4>
        <a:srgbClr val="C74643"/>
      </a:accent4>
      <a:accent5>
        <a:srgbClr val="3DAAB1"/>
      </a:accent5>
      <a:accent6>
        <a:srgbClr val="004F9B"/>
      </a:accent6>
      <a:hlink>
        <a:srgbClr val="EB8E42"/>
      </a:hlink>
      <a:folHlink>
        <a:srgbClr val="7F623A"/>
      </a:folHlink>
    </a:clrScheme>
    <a:fontScheme name="YOKOGAWA　2021">
      <a:majorFont>
        <a:latin typeface="Arial"/>
        <a:ea typeface="Meiryo UI"/>
        <a:cs typeface=""/>
      </a:majorFont>
      <a:minorFont>
        <a:latin typeface="Arial"/>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spPr>
      <a:bodyPr rtlCol="0" anchor="ctr"/>
      <a:lstStyle>
        <a:defPPr algn="ctr">
          <a:defRPr kumimoji="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1" id="{46224419-62D7-494C-A691-2866BDC51D17}" vid="{26AD0C44-5DF5-4F99-8FCF-3CB1A60450C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Yokogawa_Standard_PPTtemplate_2021N</Template>
  <TotalTime>5412</TotalTime>
  <Words>7533</Words>
  <Application>Microsoft Office PowerPoint</Application>
  <PresentationFormat>ワイド画面</PresentationFormat>
  <Paragraphs>1320</Paragraphs>
  <Slides>51</Slides>
  <Notes>2</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51</vt:i4>
      </vt:variant>
    </vt:vector>
  </HeadingPairs>
  <TitlesOfParts>
    <vt:vector size="57" baseType="lpstr">
      <vt:lpstr>Meiryo UI</vt:lpstr>
      <vt:lpstr>游ゴシック</vt:lpstr>
      <vt:lpstr>Arial</vt:lpstr>
      <vt:lpstr>Cambria Math</vt:lpstr>
      <vt:lpstr>Wingdings</vt:lpstr>
      <vt:lpstr>Yokogawa_Template_Standard</vt:lpstr>
      <vt:lpstr>共同研究の2022年度成果報告と 来年度のご相談について（事前説明）</vt:lpstr>
      <vt:lpstr>今回のお打合せの目的と概要</vt:lpstr>
      <vt:lpstr>アジェンダ</vt:lpstr>
      <vt:lpstr>研究目的・内容</vt:lpstr>
      <vt:lpstr>アプローチ</vt:lpstr>
      <vt:lpstr>2022年度 共同研究　下期進捗</vt:lpstr>
      <vt:lpstr>最適化方法</vt:lpstr>
      <vt:lpstr>成果概要</vt:lpstr>
      <vt:lpstr>最適化問題</vt:lpstr>
      <vt:lpstr>結果まとめ</vt:lpstr>
      <vt:lpstr>探索性能：最良解の推移</vt:lpstr>
      <vt:lpstr>合体アルゴリズムのスケジューリング問題への適用</vt:lpstr>
      <vt:lpstr>今回使用した問題：製紙工場・蒸解工程</vt:lpstr>
      <vt:lpstr>最適化問題</vt:lpstr>
      <vt:lpstr>結果まとめ</vt:lpstr>
      <vt:lpstr>探索性能：最良解の推移</vt:lpstr>
      <vt:lpstr>算出された操作計画</vt:lpstr>
      <vt:lpstr>最適化問題</vt:lpstr>
      <vt:lpstr>結果まとめ</vt:lpstr>
      <vt:lpstr>探索性能：最良解の推移</vt:lpstr>
      <vt:lpstr>アルゴリズム開発・検証の進捗</vt:lpstr>
      <vt:lpstr>問題分割における正規化法と問題点</vt:lpstr>
      <vt:lpstr>新たな正規化法と探索性能</vt:lpstr>
      <vt:lpstr>2022年度 外部発表</vt:lpstr>
      <vt:lpstr>2022年度　技術評価状況（最適化技術）</vt:lpstr>
      <vt:lpstr>研究目標との差異</vt:lpstr>
      <vt:lpstr>問題クラスとアルゴリズムの対応関係</vt:lpstr>
      <vt:lpstr>バイナリ変数への拡張</vt:lpstr>
      <vt:lpstr>制約起因の非連結性</vt:lpstr>
      <vt:lpstr>パレートフロンティアの広さ</vt:lpstr>
      <vt:lpstr>多数制約と高次元</vt:lpstr>
      <vt:lpstr>問題難易度と検証範囲の関係</vt:lpstr>
      <vt:lpstr>来年度の事情と方針（安田先生向け）</vt:lpstr>
      <vt:lpstr>2023年度 都立大学生の研究体制</vt:lpstr>
      <vt:lpstr>2023年度 研究開発計画</vt:lpstr>
      <vt:lpstr>2023年度 研究開発項目（暫定）</vt:lpstr>
      <vt:lpstr>まとめ</vt:lpstr>
      <vt:lpstr>PowerPoint プレゼンテーション</vt:lpstr>
      <vt:lpstr>制約対処法の分類</vt:lpstr>
      <vt:lpstr>問題規模</vt:lpstr>
      <vt:lpstr>近傍生成法</vt:lpstr>
      <vt:lpstr>先行研究</vt:lpstr>
      <vt:lpstr>可能領域が狭い場合の探索戦略</vt:lpstr>
      <vt:lpstr>探索戦略に基づく理想的な構成</vt:lpstr>
      <vt:lpstr>検証したアルゴリズム案</vt:lpstr>
      <vt:lpstr>探索性能：最良解の推移</vt:lpstr>
      <vt:lpstr>解の軌道</vt:lpstr>
      <vt:lpstr>考察：切替条件と初期個体の影響</vt:lpstr>
      <vt:lpstr>探索性能</vt:lpstr>
      <vt:lpstr>問題分割に基づく制約対処法</vt:lpstr>
      <vt:lpstr>対象問題の性質と課題の対応関係</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Kumagai, Wataru (Wataru.Kumagai@jp.yokogawa.com)</dc:creator>
  <cp:lastModifiedBy>熊谷 渉</cp:lastModifiedBy>
  <cp:revision>879</cp:revision>
  <dcterms:created xsi:type="dcterms:W3CDTF">2022-01-26T00:23:42Z</dcterms:created>
  <dcterms:modified xsi:type="dcterms:W3CDTF">2023-03-19T05:56:46Z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9b5a962-1a7a-4bf8-819d-07a170110954_Enabled">
    <vt:lpwstr>true</vt:lpwstr>
  </property>
  <property fmtid="{D5CDD505-2E9C-101B-9397-08002B2CF9AE}" pid="3" name="MSIP_Label_69b5a962-1a7a-4bf8-819d-07a170110954_SetDate">
    <vt:lpwstr>2022-10-06T04:21:01Z</vt:lpwstr>
  </property>
  <property fmtid="{D5CDD505-2E9C-101B-9397-08002B2CF9AE}" pid="4" name="MSIP_Label_69b5a962-1a7a-4bf8-819d-07a170110954_Method">
    <vt:lpwstr>Standard</vt:lpwstr>
  </property>
  <property fmtid="{D5CDD505-2E9C-101B-9397-08002B2CF9AE}" pid="5" name="MSIP_Label_69b5a962-1a7a-4bf8-819d-07a170110954_Name">
    <vt:lpwstr>InternalUse</vt:lpwstr>
  </property>
  <property fmtid="{D5CDD505-2E9C-101B-9397-08002B2CF9AE}" pid="6" name="MSIP_Label_69b5a962-1a7a-4bf8-819d-07a170110954_SiteId">
    <vt:lpwstr>0da2a83b-13d9-4a35-965f-ec53a220ed9d</vt:lpwstr>
  </property>
  <property fmtid="{D5CDD505-2E9C-101B-9397-08002B2CF9AE}" pid="7" name="MSIP_Label_69b5a962-1a7a-4bf8-819d-07a170110954_ActionId">
    <vt:lpwstr>ebd0d739-9851-4406-bae2-76da78976127</vt:lpwstr>
  </property>
  <property fmtid="{D5CDD505-2E9C-101B-9397-08002B2CF9AE}" pid="8" name="MSIP_Label_69b5a962-1a7a-4bf8-819d-07a170110954_ContentBits">
    <vt:lpwstr>0</vt:lpwstr>
  </property>
</Properties>
</file>